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6" r:id="rId3"/>
    <p:sldId id="257"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enia stratulat" initials="xs" lastIdx="3" clrIdx="0">
    <p:extLst>
      <p:ext uri="{19B8F6BF-5375-455C-9EA6-DF929625EA0E}">
        <p15:presenceInfo xmlns:p15="http://schemas.microsoft.com/office/powerpoint/2012/main" userId="1737eca5ddfa67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commentAuthors" Target="commentAuthors.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2/5/2019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4960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151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469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84701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5317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916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2/5/2019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2277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9284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3297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928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27006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01094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7029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9843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483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9307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7743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jpe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2/5/2019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9775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2.xml.rels><?xml version="1.0" encoding="UTF-8" standalone="yes"?>
<Relationships xmlns="http://schemas.openxmlformats.org/package/2006/relationships"><Relationship Id="rId8" Type="http://schemas.openxmlformats.org/officeDocument/2006/relationships/hyperlink" Target="https://en.m.wikipedia.org/wiki/Mathematics" TargetMode="External" /><Relationship Id="rId3" Type="http://schemas.openxmlformats.org/officeDocument/2006/relationships/hyperlink" Target="https://en.m.wikipedia.org/wiki/Mathematical_constant" TargetMode="External" /><Relationship Id="rId7" Type="http://schemas.openxmlformats.org/officeDocument/2006/relationships/hyperlink" Target="https://en.m.wikipedia.org/wiki/Diameter" TargetMode="External" /><Relationship Id="rId2" Type="http://schemas.openxmlformats.org/officeDocument/2006/relationships/hyperlink" Target="https://en.m.wikipedia.org/wiki/Help:IPA/English" TargetMode="External" /><Relationship Id="rId1" Type="http://schemas.openxmlformats.org/officeDocument/2006/relationships/slideLayout" Target="../slideLayouts/slideLayout1.xml" /><Relationship Id="rId6" Type="http://schemas.openxmlformats.org/officeDocument/2006/relationships/hyperlink" Target="https://en.m.wikipedia.org/wiki/Circumference" TargetMode="External" /><Relationship Id="rId5" Type="http://schemas.openxmlformats.org/officeDocument/2006/relationships/hyperlink" Target="https://en.m.wikipedia.org/wiki/Circle" TargetMode="External" /><Relationship Id="rId10" Type="http://schemas.openxmlformats.org/officeDocument/2006/relationships/hyperlink" Target="https://en.m.wikipedia.org/wiki/Pi_(letter)" TargetMode="External" /><Relationship Id="rId4" Type="http://schemas.openxmlformats.org/officeDocument/2006/relationships/hyperlink" Target="https://en.m.wikipedia.org/wiki/Ratio" TargetMode="External" /><Relationship Id="rId9" Type="http://schemas.openxmlformats.org/officeDocument/2006/relationships/hyperlink" Target="https://en.m.wikipedia.org/wiki/Physics" TargetMode="External" /></Relationships>
</file>

<file path=ppt/slides/_rels/slide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494A-0E72-3744-84E1-A03DA5C15C40}"/>
              </a:ext>
            </a:extLst>
          </p:cNvPr>
          <p:cNvSpPr>
            <a:spLocks noGrp="1"/>
          </p:cNvSpPr>
          <p:nvPr>
            <p:ph type="title"/>
          </p:nvPr>
        </p:nvSpPr>
        <p:spPr>
          <a:xfrm>
            <a:off x="4083892" y="985837"/>
            <a:ext cx="8761413" cy="706964"/>
          </a:xfrm>
        </p:spPr>
        <p:txBody>
          <a:bodyPr/>
          <a:lstStyle/>
          <a:p>
            <a:r>
              <a:rPr lang="ro-RO">
                <a:solidFill>
                  <a:schemeClr val="accent1">
                    <a:lumMod val="60000"/>
                    <a:lumOff val="40000"/>
                  </a:schemeClr>
                </a:solidFill>
              </a:rPr>
              <a:t>Happy Pi Day!!</a:t>
            </a:r>
            <a:endParaRPr lang="en-US">
              <a:solidFill>
                <a:schemeClr val="accent1">
                  <a:lumMod val="60000"/>
                  <a:lumOff val="40000"/>
                </a:schemeClr>
              </a:solidFill>
            </a:endParaRPr>
          </a:p>
        </p:txBody>
      </p:sp>
      <p:pic>
        <p:nvPicPr>
          <p:cNvPr id="4" name="Picture 4">
            <a:extLst>
              <a:ext uri="{FF2B5EF4-FFF2-40B4-BE49-F238E27FC236}">
                <a16:creationId xmlns:a16="http://schemas.microsoft.com/office/drawing/2014/main" id="{E7E81F6F-3CDD-4A47-ABF6-30A1D8AE2D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5031" y="4425950"/>
            <a:ext cx="4762500" cy="2152650"/>
          </a:xfrm>
          <a:prstGeom prst="rect">
            <a:avLst/>
          </a:prstGeom>
        </p:spPr>
      </p:pic>
      <p:pic>
        <p:nvPicPr>
          <p:cNvPr id="16" name="Picture 16">
            <a:extLst>
              <a:ext uri="{FF2B5EF4-FFF2-40B4-BE49-F238E27FC236}">
                <a16:creationId xmlns:a16="http://schemas.microsoft.com/office/drawing/2014/main" id="{86FCECA0-8D21-F44B-93D2-ACB689243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345" y="2283180"/>
            <a:ext cx="4347655" cy="3695700"/>
          </a:xfrm>
          <a:prstGeom prst="rect">
            <a:avLst/>
          </a:prstGeom>
        </p:spPr>
      </p:pic>
      <p:pic>
        <p:nvPicPr>
          <p:cNvPr id="18" name="Picture 18">
            <a:extLst>
              <a:ext uri="{FF2B5EF4-FFF2-40B4-BE49-F238E27FC236}">
                <a16:creationId xmlns:a16="http://schemas.microsoft.com/office/drawing/2014/main" id="{94BD80FD-3971-6942-9357-870691D4A9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874" y="2415113"/>
            <a:ext cx="3762375" cy="4021673"/>
          </a:xfrm>
          <a:prstGeom prst="rect">
            <a:avLst/>
          </a:prstGeom>
        </p:spPr>
      </p:pic>
      <p:sp>
        <p:nvSpPr>
          <p:cNvPr id="3" name="TextBox 2">
            <a:extLst>
              <a:ext uri="{FF2B5EF4-FFF2-40B4-BE49-F238E27FC236}">
                <a16:creationId xmlns:a16="http://schemas.microsoft.com/office/drawing/2014/main" id="{26CFF607-53A7-F549-9697-E2A521E575D8}"/>
              </a:ext>
            </a:extLst>
          </p:cNvPr>
          <p:cNvSpPr txBox="1"/>
          <p:nvPr/>
        </p:nvSpPr>
        <p:spPr>
          <a:xfrm>
            <a:off x="5503069" y="2502693"/>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342596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xit" presetSubtype="0" fill="hold" nodeType="clickEffect">
                                  <p:stCondLst>
                                    <p:cond delay="0"/>
                                  </p:stCondLst>
                                  <p:childTnLst>
                                    <p:animEffect transition="out" filter="wipe(down)">
                                      <p:cBhvr>
                                        <p:cTn id="28" dur="180" accel="50000">
                                          <p:stCondLst>
                                            <p:cond delay="1820"/>
                                          </p:stCondLst>
                                        </p:cTn>
                                        <p:tgtEl>
                                          <p:spTgt spid="4"/>
                                        </p:tgtEl>
                                      </p:cBhvr>
                                    </p:animEffect>
                                    <p:anim calcmode="lin" valueType="num">
                                      <p:cBhvr>
                                        <p:cTn id="29"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30"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31"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2"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3"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4"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5"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36" dur="26">
                                          <p:stCondLst>
                                            <p:cond delay="620"/>
                                          </p:stCondLst>
                                        </p:cTn>
                                        <p:tgtEl>
                                          <p:spTgt spid="4"/>
                                        </p:tgtEl>
                                      </p:cBhvr>
                                      <p:to x="100000" y="60000"/>
                                    </p:animScale>
                                    <p:animScale>
                                      <p:cBhvr>
                                        <p:cTn id="37" dur="166" decel="50000">
                                          <p:stCondLst>
                                            <p:cond delay="64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set>
                                      <p:cBhvr>
                                        <p:cTn id="44" dur="1" fill="hold">
                                          <p:stCondLst>
                                            <p:cond delay="19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nodeType="clickEffect">
                                  <p:stCondLst>
                                    <p:cond delay="0"/>
                                  </p:stCondLst>
                                  <p:childTnLst>
                                    <p:animEffect transition="out" filter="fade">
                                      <p:cBhvr>
                                        <p:cTn id="48" dur="1000"/>
                                        <p:tgtEl>
                                          <p:spTgt spid="16"/>
                                        </p:tgtEl>
                                      </p:cBhvr>
                                    </p:animEffect>
                                    <p:anim calcmode="lin" valueType="num">
                                      <p:cBhvr>
                                        <p:cTn id="49" dur="1000"/>
                                        <p:tgtEl>
                                          <p:spTgt spid="16"/>
                                        </p:tgtEl>
                                        <p:attrNameLst>
                                          <p:attrName>ppt_x</p:attrName>
                                        </p:attrNameLst>
                                      </p:cBhvr>
                                      <p:tavLst>
                                        <p:tav tm="0">
                                          <p:val>
                                            <p:strVal val="ppt_x"/>
                                          </p:val>
                                        </p:tav>
                                        <p:tav tm="100000">
                                          <p:val>
                                            <p:strVal val="ppt_x"/>
                                          </p:val>
                                        </p:tav>
                                      </p:tavLst>
                                    </p:anim>
                                    <p:anim calcmode="lin" valueType="num">
                                      <p:cBhvr>
                                        <p:cTn id="50" dur="1000"/>
                                        <p:tgtEl>
                                          <p:spTgt spid="16"/>
                                        </p:tgtEl>
                                        <p:attrNameLst>
                                          <p:attrName>ppt_y</p:attrName>
                                        </p:attrNameLst>
                                      </p:cBhvr>
                                      <p:tavLst>
                                        <p:tav tm="0">
                                          <p:val>
                                            <p:strVal val="ppt_y"/>
                                          </p:val>
                                        </p:tav>
                                        <p:tav tm="100000">
                                          <p:val>
                                            <p:strVal val="ppt_y+.1"/>
                                          </p:val>
                                        </p:tav>
                                      </p:tavLst>
                                    </p:anim>
                                    <p:set>
                                      <p:cBhvr>
                                        <p:cTn id="51" dur="1" fill="hold">
                                          <p:stCondLst>
                                            <p:cond delay="999"/>
                                          </p:stCondLst>
                                        </p:cTn>
                                        <p:tgtEl>
                                          <p:spTgt spid="1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4" fill="hold" nodeType="clickEffect">
                                  <p:stCondLst>
                                    <p:cond delay="0"/>
                                  </p:stCondLst>
                                  <p:childTnLst>
                                    <p:animEffect transition="out" filter="wipe(down)">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xit" presetSubtype="4" fill="hold" grpId="1" nodeType="clickEffect">
                                  <p:stCondLst>
                                    <p:cond delay="0"/>
                                  </p:stCondLst>
                                  <p:childTnLst>
                                    <p:animEffect transition="out" filter="wipe(down)">
                                      <p:cBhvr>
                                        <p:cTn id="60" dur="500"/>
                                        <p:tgtEl>
                                          <p:spTgt spid="2"/>
                                        </p:tgtEl>
                                      </p:cBhvr>
                                    </p:animEffect>
                                    <p:set>
                                      <p:cBhvr>
                                        <p:cTn id="6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E96C4-CAE7-F949-8CA4-0CDB34D336BD}"/>
              </a:ext>
            </a:extLst>
          </p:cNvPr>
          <p:cNvSpPr>
            <a:spLocks noGrp="1"/>
          </p:cNvSpPr>
          <p:nvPr>
            <p:ph type="ctrTitle"/>
          </p:nvPr>
        </p:nvSpPr>
        <p:spPr>
          <a:xfrm>
            <a:off x="1238250" y="-569911"/>
            <a:ext cx="9144000" cy="2663824"/>
          </a:xfrm>
        </p:spPr>
        <p:txBody>
          <a:bodyPr/>
          <a:lstStyle/>
          <a:p>
            <a:r>
              <a:rPr lang="ro-RO">
                <a:solidFill>
                  <a:srgbClr val="FF0000"/>
                </a:solidFill>
              </a:rPr>
              <a:t>What Pi means?</a:t>
            </a:r>
            <a:endParaRPr lang="en-US">
              <a:solidFill>
                <a:srgbClr val="FF0000"/>
              </a:solidFill>
            </a:endParaRPr>
          </a:p>
        </p:txBody>
      </p:sp>
      <p:sp>
        <p:nvSpPr>
          <p:cNvPr id="3" name="Subtitle 2">
            <a:extLst>
              <a:ext uri="{FF2B5EF4-FFF2-40B4-BE49-F238E27FC236}">
                <a16:creationId xmlns:a16="http://schemas.microsoft.com/office/drawing/2014/main" id="{A6986217-E305-F349-9755-3F42350CFC97}"/>
              </a:ext>
            </a:extLst>
          </p:cNvPr>
          <p:cNvSpPr>
            <a:spLocks noGrp="1"/>
          </p:cNvSpPr>
          <p:nvPr>
            <p:ph type="subTitle" idx="1"/>
          </p:nvPr>
        </p:nvSpPr>
        <p:spPr>
          <a:xfrm>
            <a:off x="1047750" y="2526289"/>
            <a:ext cx="9144000" cy="3569710"/>
          </a:xfrm>
        </p:spPr>
        <p:txBody>
          <a:bodyPr>
            <a:normAutofit/>
          </a:bodyPr>
          <a:lstStyle/>
          <a:p>
            <a:pPr marL="457200" indent="-457200">
              <a:buFont typeface="+mj-lt"/>
              <a:buAutoNum type="arabicPeriod"/>
            </a:pPr>
            <a:r>
              <a:rPr lang="en-GB" b="1" i="1">
                <a:solidFill>
                  <a:schemeClr val="accent4"/>
                </a:solidFill>
                <a:effectLst/>
                <a:latin typeface="Helvetica Neue"/>
              </a:rPr>
              <a:t>The number </a:t>
            </a:r>
            <a:r>
              <a:rPr lang="el-GR" b="1" i="1">
                <a:solidFill>
                  <a:schemeClr val="accent4"/>
                </a:solidFill>
                <a:effectLst/>
                <a:latin typeface="Times New Roman" panose="02020603050405020304" pitchFamily="18" charset="0"/>
              </a:rPr>
              <a:t>π</a:t>
            </a:r>
            <a:r>
              <a:rPr lang="el-GR" b="1" i="1">
                <a:solidFill>
                  <a:schemeClr val="accent4"/>
                </a:solidFill>
                <a:effectLst/>
                <a:latin typeface="Helvetica Neue"/>
              </a:rPr>
              <a:t> (</a:t>
            </a:r>
            <a:r>
              <a:rPr lang="el-GR" b="1" i="1" u="none" strike="noStrike">
                <a:solidFill>
                  <a:schemeClr val="accent4"/>
                </a:solidFill>
                <a:effectLst/>
                <a:latin typeface="inherit"/>
                <a:hlinkClick r:id="rId2" tooltip="Help:IPA/English">
                  <a:extLst>
                    <a:ext uri="{A12FA001-AC4F-418D-AE19-62706E023703}">
                      <ahyp:hlinkClr xmlns:ahyp="http://schemas.microsoft.com/office/drawing/2018/hyperlinkcolor" val="tx"/>
                    </a:ext>
                  </a:extLst>
                </a:hlinkClick>
              </a:rPr>
              <a:t>/</a:t>
            </a:r>
            <a:r>
              <a:rPr lang="en-GB" b="1" i="1" u="none" strike="noStrike">
                <a:solidFill>
                  <a:schemeClr val="accent4"/>
                </a:solidFill>
                <a:effectLst/>
                <a:latin typeface="inherit"/>
                <a:hlinkClick r:id="rId2" tooltip="Help:IPA/English">
                  <a:extLst>
                    <a:ext uri="{A12FA001-AC4F-418D-AE19-62706E023703}">
                      <ahyp:hlinkClr xmlns:ahyp="http://schemas.microsoft.com/office/drawing/2018/hyperlinkcolor" val="tx"/>
                    </a:ext>
                  </a:extLst>
                </a:hlinkClick>
              </a:rPr>
              <a:t>paɪ/</a:t>
            </a:r>
            <a:r>
              <a:rPr lang="en-GB" b="1" i="1">
                <a:solidFill>
                  <a:schemeClr val="accent4"/>
                </a:solidFill>
                <a:effectLst/>
                <a:latin typeface="Helvetica Neue"/>
              </a:rPr>
              <a:t>) is a </a:t>
            </a:r>
            <a:r>
              <a:rPr lang="en-GB" b="1" i="1" u="none" strike="noStrike">
                <a:solidFill>
                  <a:schemeClr val="accent4"/>
                </a:solidFill>
                <a:effectLst/>
                <a:latin typeface="Helvetica Neue"/>
                <a:hlinkClick r:id="rId3" tooltip="Mathematical constant">
                  <a:extLst>
                    <a:ext uri="{A12FA001-AC4F-418D-AE19-62706E023703}">
                      <ahyp:hlinkClr xmlns:ahyp="http://schemas.microsoft.com/office/drawing/2018/hyperlinkcolor" val="tx"/>
                    </a:ext>
                  </a:extLst>
                </a:hlinkClick>
              </a:rPr>
              <a:t>mathematical constant</a:t>
            </a:r>
            <a:r>
              <a:rPr lang="en-GB" b="1" i="1">
                <a:solidFill>
                  <a:schemeClr val="accent4"/>
                </a:solidFill>
                <a:effectLst/>
                <a:latin typeface="Helvetica Neue"/>
              </a:rPr>
              <a:t>. Originally defined as the </a:t>
            </a:r>
            <a:r>
              <a:rPr lang="en-GB" b="1" i="1" u="none" strike="noStrike">
                <a:solidFill>
                  <a:schemeClr val="accent4"/>
                </a:solidFill>
                <a:effectLst/>
                <a:latin typeface="Helvetica Neue"/>
                <a:hlinkClick r:id="rId4" tooltip="Ratio">
                  <a:extLst>
                    <a:ext uri="{A12FA001-AC4F-418D-AE19-62706E023703}">
                      <ahyp:hlinkClr xmlns:ahyp="http://schemas.microsoft.com/office/drawing/2018/hyperlinkcolor" val="tx"/>
                    </a:ext>
                  </a:extLst>
                </a:hlinkClick>
              </a:rPr>
              <a:t>ratio</a:t>
            </a:r>
            <a:r>
              <a:rPr lang="en-GB" b="1" i="1">
                <a:solidFill>
                  <a:schemeClr val="accent4"/>
                </a:solidFill>
                <a:effectLst/>
                <a:latin typeface="Helvetica Neue"/>
              </a:rPr>
              <a:t> of a </a:t>
            </a:r>
            <a:r>
              <a:rPr lang="en-GB" b="1" i="1" u="none" strike="noStrike">
                <a:solidFill>
                  <a:schemeClr val="accent4"/>
                </a:solidFill>
                <a:effectLst/>
                <a:latin typeface="Helvetica Neue"/>
                <a:hlinkClick r:id="rId5" tooltip="Circle">
                  <a:extLst>
                    <a:ext uri="{A12FA001-AC4F-418D-AE19-62706E023703}">
                      <ahyp:hlinkClr xmlns:ahyp="http://schemas.microsoft.com/office/drawing/2018/hyperlinkcolor" val="tx"/>
                    </a:ext>
                  </a:extLst>
                </a:hlinkClick>
              </a:rPr>
              <a:t>circle</a:t>
            </a:r>
            <a:r>
              <a:rPr lang="en-GB" b="1" i="1">
                <a:solidFill>
                  <a:schemeClr val="accent4"/>
                </a:solidFill>
                <a:effectLst/>
                <a:latin typeface="Helvetica Neue"/>
              </a:rPr>
              <a:t>'s </a:t>
            </a:r>
            <a:r>
              <a:rPr lang="en-GB" b="1" i="1" u="none" strike="noStrike">
                <a:solidFill>
                  <a:schemeClr val="accent4"/>
                </a:solidFill>
                <a:effectLst/>
                <a:latin typeface="Helvetica Neue"/>
                <a:hlinkClick r:id="rId6" tooltip="Circumference">
                  <a:extLst>
                    <a:ext uri="{A12FA001-AC4F-418D-AE19-62706E023703}">
                      <ahyp:hlinkClr xmlns:ahyp="http://schemas.microsoft.com/office/drawing/2018/hyperlinkcolor" val="tx"/>
                    </a:ext>
                  </a:extLst>
                </a:hlinkClick>
              </a:rPr>
              <a:t>circumference</a:t>
            </a:r>
            <a:r>
              <a:rPr lang="en-GB" b="1" i="1">
                <a:solidFill>
                  <a:schemeClr val="accent4"/>
                </a:solidFill>
                <a:effectLst/>
                <a:latin typeface="Helvetica Neue"/>
              </a:rPr>
              <a:t> to its </a:t>
            </a:r>
            <a:r>
              <a:rPr lang="en-GB" b="1" i="1" u="none" strike="noStrike">
                <a:solidFill>
                  <a:schemeClr val="accent4"/>
                </a:solidFill>
                <a:effectLst/>
                <a:latin typeface="Helvetica Neue"/>
                <a:hlinkClick r:id="rId7" tooltip="Diameter">
                  <a:extLst>
                    <a:ext uri="{A12FA001-AC4F-418D-AE19-62706E023703}">
                      <ahyp:hlinkClr xmlns:ahyp="http://schemas.microsoft.com/office/drawing/2018/hyperlinkcolor" val="tx"/>
                    </a:ext>
                  </a:extLst>
                </a:hlinkClick>
              </a:rPr>
              <a:t>diameter</a:t>
            </a:r>
            <a:r>
              <a:rPr lang="en-GB" b="1" i="1">
                <a:solidFill>
                  <a:schemeClr val="accent4"/>
                </a:solidFill>
                <a:effectLst/>
                <a:latin typeface="Helvetica Neue"/>
              </a:rPr>
              <a:t>, it now has various equivalent definitions and appears in many formulas in all areas of </a:t>
            </a:r>
            <a:r>
              <a:rPr lang="en-GB" b="1" i="1" u="none" strike="noStrike">
                <a:solidFill>
                  <a:schemeClr val="accent4"/>
                </a:solidFill>
                <a:effectLst/>
                <a:latin typeface="Helvetica Neue"/>
                <a:hlinkClick r:id="rId8" tooltip="Mathematics">
                  <a:extLst>
                    <a:ext uri="{A12FA001-AC4F-418D-AE19-62706E023703}">
                      <ahyp:hlinkClr xmlns:ahyp="http://schemas.microsoft.com/office/drawing/2018/hyperlinkcolor" val="tx"/>
                    </a:ext>
                  </a:extLst>
                </a:hlinkClick>
              </a:rPr>
              <a:t>mathematics</a:t>
            </a:r>
            <a:r>
              <a:rPr lang="en-GB" b="1" i="1">
                <a:solidFill>
                  <a:schemeClr val="accent4"/>
                </a:solidFill>
                <a:effectLst/>
                <a:latin typeface="Helvetica Neue"/>
              </a:rPr>
              <a:t> and </a:t>
            </a:r>
            <a:r>
              <a:rPr lang="en-GB" b="1" i="1" u="none" strike="noStrike">
                <a:solidFill>
                  <a:schemeClr val="accent4"/>
                </a:solidFill>
                <a:effectLst/>
                <a:latin typeface="Helvetica Neue"/>
                <a:hlinkClick r:id="rId9" tooltip="Physics">
                  <a:extLst>
                    <a:ext uri="{A12FA001-AC4F-418D-AE19-62706E023703}">
                      <ahyp:hlinkClr xmlns:ahyp="http://schemas.microsoft.com/office/drawing/2018/hyperlinkcolor" val="tx"/>
                    </a:ext>
                  </a:extLst>
                </a:hlinkClick>
              </a:rPr>
              <a:t>physics</a:t>
            </a:r>
            <a:r>
              <a:rPr lang="en-GB" b="1" i="1">
                <a:solidFill>
                  <a:schemeClr val="accent4"/>
                </a:solidFill>
                <a:effectLst/>
                <a:latin typeface="Helvetica Neue"/>
              </a:rPr>
              <a:t>. It is approximately equal to 3.14159. It has been represented by the Greek letter "</a:t>
            </a:r>
            <a:r>
              <a:rPr lang="el-GR" b="1" i="1" u="none" strike="noStrike">
                <a:solidFill>
                  <a:schemeClr val="accent4"/>
                </a:solidFill>
                <a:effectLst/>
                <a:latin typeface="Times New Roman" panose="02020603050405020304" pitchFamily="18" charset="0"/>
                <a:hlinkClick r:id="rId10" tooltip="Pi (letter)">
                  <a:extLst>
                    <a:ext uri="{A12FA001-AC4F-418D-AE19-62706E023703}">
                      <ahyp:hlinkClr xmlns:ahyp="http://schemas.microsoft.com/office/drawing/2018/hyperlinkcolor" val="tx"/>
                    </a:ext>
                  </a:extLst>
                </a:hlinkClick>
              </a:rPr>
              <a:t>π</a:t>
            </a:r>
            <a:r>
              <a:rPr lang="el-GR" b="1" i="1">
                <a:solidFill>
                  <a:schemeClr val="accent4"/>
                </a:solidFill>
                <a:effectLst/>
                <a:latin typeface="Helvetica Neue"/>
              </a:rPr>
              <a:t>" </a:t>
            </a:r>
            <a:r>
              <a:rPr lang="en-GB" b="1" i="1">
                <a:solidFill>
                  <a:schemeClr val="accent4"/>
                </a:solidFill>
                <a:effectLst/>
                <a:latin typeface="Helvetica Neue"/>
              </a:rPr>
              <a:t>since the mid-18th century, though it is also sometimes spelled out as "pi". It is also called Archimedes' constant.</a:t>
            </a:r>
            <a:endParaRPr lang="en-US" b="1" i="1">
              <a:solidFill>
                <a:schemeClr val="accent4"/>
              </a:solidFill>
            </a:endParaRPr>
          </a:p>
        </p:txBody>
      </p:sp>
    </p:spTree>
    <p:extLst>
      <p:ext uri="{BB962C8B-B14F-4D97-AF65-F5344CB8AC3E}">
        <p14:creationId xmlns:p14="http://schemas.microsoft.com/office/powerpoint/2010/main" val="20730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0" end="0"/>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5286-9333-F44D-843B-0826FEFB0679}"/>
              </a:ext>
            </a:extLst>
          </p:cNvPr>
          <p:cNvSpPr>
            <a:spLocks noGrp="1"/>
          </p:cNvSpPr>
          <p:nvPr>
            <p:ph type="title"/>
          </p:nvPr>
        </p:nvSpPr>
        <p:spPr/>
        <p:txBody>
          <a:bodyPr/>
          <a:lstStyle/>
          <a:p>
            <a:r>
              <a:rPr lang="ro-RO"/>
              <a:t>Who discovered Pi number?</a:t>
            </a:r>
            <a:endParaRPr lang="en-US"/>
          </a:p>
        </p:txBody>
      </p:sp>
      <p:sp>
        <p:nvSpPr>
          <p:cNvPr id="3" name="Content Placeholder 2">
            <a:extLst>
              <a:ext uri="{FF2B5EF4-FFF2-40B4-BE49-F238E27FC236}">
                <a16:creationId xmlns:a16="http://schemas.microsoft.com/office/drawing/2014/main" id="{A0A38C4F-52FE-A748-BD89-F7EA5CEB2CE2}"/>
              </a:ext>
            </a:extLst>
          </p:cNvPr>
          <p:cNvSpPr>
            <a:spLocks noGrp="1"/>
          </p:cNvSpPr>
          <p:nvPr>
            <p:ph idx="1"/>
          </p:nvPr>
        </p:nvSpPr>
        <p:spPr>
          <a:xfrm>
            <a:off x="0" y="2889250"/>
            <a:ext cx="8825659" cy="3416300"/>
          </a:xfrm>
        </p:spPr>
        <p:txBody>
          <a:bodyPr/>
          <a:lstStyle/>
          <a:p>
            <a:r>
              <a:rPr lang="en-GB" b="0" i="0">
                <a:solidFill>
                  <a:srgbClr val="222222"/>
                </a:solidFill>
                <a:effectLst/>
                <a:latin typeface="Helvetica Neue"/>
              </a:rPr>
              <a:t>The first recorded algorithm for rigorously calculating the value of </a:t>
            </a:r>
            <a:r>
              <a:rPr lang="el-GR" b="0" i="0">
                <a:solidFill>
                  <a:srgbClr val="222222"/>
                </a:solidFill>
                <a:effectLst/>
                <a:latin typeface="Times New Roman" panose="02020603050405020304" pitchFamily="18" charset="0"/>
              </a:rPr>
              <a:t>π</a:t>
            </a:r>
            <a:r>
              <a:rPr lang="el-GR" b="0" i="0">
                <a:solidFill>
                  <a:srgbClr val="222222"/>
                </a:solidFill>
                <a:effectLst/>
                <a:latin typeface="Helvetica Neue"/>
              </a:rPr>
              <a:t> </a:t>
            </a:r>
            <a:r>
              <a:rPr lang="en-GB" b="0" i="0">
                <a:solidFill>
                  <a:srgbClr val="222222"/>
                </a:solidFill>
                <a:effectLst/>
                <a:latin typeface="Helvetica Neue"/>
              </a:rPr>
              <a:t>was a geometrical approach using polygons, devised around 250 BC by the Greek mathematician</a:t>
            </a:r>
            <a:r>
              <a:rPr lang="ro-RO" b="0" i="0">
                <a:solidFill>
                  <a:srgbClr val="222222"/>
                </a:solidFill>
                <a:effectLst/>
                <a:latin typeface="Helvetica Neue"/>
              </a:rPr>
              <a:t> Archimedes.</a:t>
            </a:r>
            <a:r>
              <a:rPr lang="en-GB" b="0" i="0">
                <a:solidFill>
                  <a:srgbClr val="222222"/>
                </a:solidFill>
                <a:effectLst/>
                <a:latin typeface="Helvetica Neue"/>
              </a:rPr>
              <a:t>This polygonal algorithm dominated for over 1,000 years, and as a result </a:t>
            </a:r>
            <a:r>
              <a:rPr lang="el-GR" b="0" i="0">
                <a:solidFill>
                  <a:srgbClr val="222222"/>
                </a:solidFill>
                <a:effectLst/>
                <a:latin typeface="Times New Roman" panose="02020603050405020304" pitchFamily="18" charset="0"/>
              </a:rPr>
              <a:t>π</a:t>
            </a:r>
            <a:r>
              <a:rPr lang="el-GR" b="0" i="0">
                <a:solidFill>
                  <a:srgbClr val="222222"/>
                </a:solidFill>
                <a:effectLst/>
                <a:latin typeface="Helvetica Neue"/>
              </a:rPr>
              <a:t> </a:t>
            </a:r>
            <a:r>
              <a:rPr lang="en-GB" b="0" i="0">
                <a:solidFill>
                  <a:srgbClr val="222222"/>
                </a:solidFill>
                <a:effectLst/>
                <a:latin typeface="Helvetica Neue"/>
              </a:rPr>
              <a:t>is sometimes referred to as "Archimedes' constant". Archimedes computed upper and lower bounds of </a:t>
            </a:r>
            <a:r>
              <a:rPr lang="el-GR" b="0" i="0">
                <a:solidFill>
                  <a:srgbClr val="222222"/>
                </a:solidFill>
                <a:effectLst/>
                <a:latin typeface="Times New Roman" panose="02020603050405020304" pitchFamily="18" charset="0"/>
              </a:rPr>
              <a:t>π</a:t>
            </a:r>
            <a:r>
              <a:rPr lang="el-GR" b="0" i="0">
                <a:solidFill>
                  <a:srgbClr val="222222"/>
                </a:solidFill>
                <a:effectLst/>
                <a:latin typeface="Helvetica Neue"/>
              </a:rPr>
              <a:t> </a:t>
            </a:r>
            <a:r>
              <a:rPr lang="en-GB" b="0" i="0">
                <a:solidFill>
                  <a:srgbClr val="222222"/>
                </a:solidFill>
                <a:effectLst/>
                <a:latin typeface="Helvetica Neue"/>
              </a:rPr>
              <a:t>by drawing a regular hexagon inside and outside a circle, and successively doubling the number of sides until he reached a 96-sided regular polygon. By calculating the perimeters of these polygons, he proved that </a:t>
            </a:r>
            <a:r>
              <a:rPr lang="en-GB" b="0" i="0">
                <a:solidFill>
                  <a:srgbClr val="222222"/>
                </a:solidFill>
                <a:effectLst/>
                <a:latin typeface="inherit"/>
              </a:rPr>
              <a:t>223/71</a:t>
            </a:r>
            <a:r>
              <a:rPr lang="en-GB" b="0" i="0">
                <a:solidFill>
                  <a:srgbClr val="222222"/>
                </a:solidFill>
                <a:effectLst/>
                <a:latin typeface="Times New Roman" panose="02020603050405020304" pitchFamily="18" charset="0"/>
              </a:rPr>
              <a:t> &lt; </a:t>
            </a:r>
            <a:r>
              <a:rPr lang="el-GR" b="0" i="0">
                <a:solidFill>
                  <a:srgbClr val="222222"/>
                </a:solidFill>
                <a:effectLst/>
                <a:latin typeface="Times New Roman" panose="02020603050405020304" pitchFamily="18" charset="0"/>
              </a:rPr>
              <a:t>π &lt; </a:t>
            </a:r>
            <a:r>
              <a:rPr lang="el-GR" b="0" i="0">
                <a:solidFill>
                  <a:srgbClr val="222222"/>
                </a:solidFill>
                <a:effectLst/>
                <a:latin typeface="inherit"/>
              </a:rPr>
              <a:t>22/7</a:t>
            </a:r>
            <a:r>
              <a:rPr lang="el-GR" b="0" i="0">
                <a:solidFill>
                  <a:srgbClr val="222222"/>
                </a:solidFill>
                <a:effectLst/>
                <a:latin typeface="Helvetica Neue"/>
              </a:rPr>
              <a:t>(</a:t>
            </a:r>
            <a:r>
              <a:rPr lang="en-GB" b="0" i="0">
                <a:solidFill>
                  <a:srgbClr val="222222"/>
                </a:solidFill>
                <a:effectLst/>
                <a:latin typeface="Helvetica Neue"/>
              </a:rPr>
              <a:t>that is </a:t>
            </a:r>
            <a:r>
              <a:rPr lang="en-GB" b="0" i="0">
                <a:solidFill>
                  <a:srgbClr val="222222"/>
                </a:solidFill>
                <a:effectLst/>
                <a:latin typeface="Times New Roman" panose="02020603050405020304" pitchFamily="18" charset="0"/>
              </a:rPr>
              <a:t>3.1408 &lt; </a:t>
            </a:r>
            <a:r>
              <a:rPr lang="el-GR" b="0" i="0">
                <a:solidFill>
                  <a:srgbClr val="222222"/>
                </a:solidFill>
                <a:effectLst/>
                <a:latin typeface="Times New Roman" panose="02020603050405020304" pitchFamily="18" charset="0"/>
              </a:rPr>
              <a:t>π &lt; 3.1429</a:t>
            </a:r>
            <a:r>
              <a:rPr lang="el-GR" b="0" i="0">
                <a:solidFill>
                  <a:srgbClr val="222222"/>
                </a:solidFill>
                <a:effectLst/>
                <a:latin typeface="Helvetica Neue"/>
              </a:rPr>
              <a:t>).</a:t>
            </a:r>
            <a:endParaRPr lang="en-US"/>
          </a:p>
        </p:txBody>
      </p:sp>
      <p:pic>
        <p:nvPicPr>
          <p:cNvPr id="4" name="Picture 4">
            <a:extLst>
              <a:ext uri="{FF2B5EF4-FFF2-40B4-BE49-F238E27FC236}">
                <a16:creationId xmlns:a16="http://schemas.microsoft.com/office/drawing/2014/main" id="{12140E6C-7C49-174A-92CE-A46605685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5659" y="552450"/>
            <a:ext cx="3679717" cy="5418667"/>
          </a:xfrm>
          <a:prstGeom prst="rect">
            <a:avLst/>
          </a:prstGeom>
        </p:spPr>
      </p:pic>
    </p:spTree>
    <p:extLst>
      <p:ext uri="{BB962C8B-B14F-4D97-AF65-F5344CB8AC3E}">
        <p14:creationId xmlns:p14="http://schemas.microsoft.com/office/powerpoint/2010/main" val="274985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1" nodeType="clickEffect">
                                  <p:stCondLst>
                                    <p:cond delay="0"/>
                                  </p:stCondLst>
                                  <p:childTnLst>
                                    <p:animRot by="21600000">
                                      <p:cBhvr>
                                        <p:cTn id="24" dur="2000" fill="hold"/>
                                        <p:tgtEl>
                                          <p:spTgt spid="3">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6" presetClass="exit" presetSubtype="0" fill="hold" grpId="2" nodeType="clickEffect">
                                  <p:stCondLst>
                                    <p:cond delay="0"/>
                                  </p:stCondLst>
                                  <p:childTnLst>
                                    <p:animEffect transition="out" filter="wipe(down)">
                                      <p:cBhvr>
                                        <p:cTn id="28" dur="180" accel="50000">
                                          <p:stCondLst>
                                            <p:cond delay="1820"/>
                                          </p:stCondLst>
                                        </p:cTn>
                                        <p:tgtEl>
                                          <p:spTgt spid="3">
                                            <p:txEl>
                                              <p:pRg st="0" end="0"/>
                                            </p:txEl>
                                          </p:spTgt>
                                        </p:tgtEl>
                                      </p:cBhvr>
                                    </p:animEffect>
                                    <p:anim calcmode="lin" valueType="num">
                                      <p:cBhvr>
                                        <p:cTn id="29" dur="1822" tmFilter="0,0; 0.14,0.31; 0.43,0.73; 0.71,0.91; 1.0,1.0">
                                          <p:stCondLst>
                                            <p:cond delay="0"/>
                                          </p:stCondLst>
                                        </p:cTn>
                                        <p:tgtEl>
                                          <p:spTgt spid="3">
                                            <p:txEl>
                                              <p:pRg st="0" end="0"/>
                                            </p:txEl>
                                          </p:spTgt>
                                        </p:tgtEl>
                                        <p:attrNameLst>
                                          <p:attrName>ppt_x</p:attrName>
                                        </p:attrNameLst>
                                      </p:cBhvr>
                                      <p:tavLst>
                                        <p:tav tm="0">
                                          <p:val>
                                            <p:strVal val="ppt_x"/>
                                          </p:val>
                                        </p:tav>
                                        <p:tav tm="100000">
                                          <p:val>
                                            <p:strVal val="#ppt_x+0.25"/>
                                          </p:val>
                                        </p:tav>
                                      </p:tavLst>
                                    </p:anim>
                                    <p:anim calcmode="lin" valueType="num">
                                      <p:cBhvr>
                                        <p:cTn id="30" dur="178">
                                          <p:stCondLst>
                                            <p:cond delay="1822"/>
                                          </p:stCondLst>
                                        </p:cTn>
                                        <p:tgtEl>
                                          <p:spTgt spid="3">
                                            <p:txEl>
                                              <p:pRg st="0" end="0"/>
                                            </p:txEl>
                                          </p:spTgt>
                                        </p:tgtEl>
                                        <p:attrNameLst>
                                          <p:attrName>ppt_x</p:attrName>
                                        </p:attrNameLst>
                                      </p:cBhvr>
                                      <p:tavLst>
                                        <p:tav tm="0">
                                          <p:val>
                                            <p:strVal val="ppt_x"/>
                                          </p:val>
                                        </p:tav>
                                        <p:tav tm="100000">
                                          <p:val>
                                            <p:strVal val="ppt_x"/>
                                          </p:val>
                                        </p:tav>
                                      </p:tavLst>
                                    </p:anim>
                                    <p:anim calcmode="lin" valueType="num">
                                      <p:cBhvr>
                                        <p:cTn id="31" dur="664" tmFilter="0.0,0.0;0.25,0.07;0.50,0.2;0.75,0.467;1.0,1.0">
                                          <p:stCondLst>
                                            <p:cond delay="0"/>
                                          </p:stCondLst>
                                        </p:cTn>
                                        <p:tgtEl>
                                          <p:spTgt spid="3">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2" dur="664" tmFilter="0, 0; 0.125,0.2665; 0.25,0.4; 0.375,0.465; 0.5,0.5;  0.625,0.535; 0.75,0.6; 0.875,0.7335; 1,1">
                                          <p:stCondLst>
                                            <p:cond delay="664"/>
                                          </p:stCondLst>
                                        </p:cTn>
                                        <p:tgtEl>
                                          <p:spTgt spid="3">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3" dur="332" tmFilter="0, 0; 0.125,0.2665; 0.25,0.4; 0.375,0.465; 0.5,0.5;  0.625,0.535; 0.75,0.6; 0.875,0.7335; 1,1">
                                          <p:stCondLst>
                                            <p:cond delay="1324"/>
                                          </p:stCondLst>
                                        </p:cTn>
                                        <p:tgtEl>
                                          <p:spTgt spid="3">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4" dur="164" tmFilter="0, 0; 0.125,0.2665; 0.25,0.4; 0.375,0.465; 0.5,0.5;  0.625,0.535; 0.75,0.6; 0.875,0.7335; 1,1">
                                          <p:stCondLst>
                                            <p:cond delay="1656"/>
                                          </p:stCondLst>
                                        </p:cTn>
                                        <p:tgtEl>
                                          <p:spTgt spid="3">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5" dur="180" accel="50000">
                                          <p:stCondLst>
                                            <p:cond delay="1820"/>
                                          </p:stCondLst>
                                        </p:cTn>
                                        <p:tgtEl>
                                          <p:spTgt spid="3">
                                            <p:txEl>
                                              <p:pRg st="0" end="0"/>
                                            </p:txEl>
                                          </p:spTgt>
                                        </p:tgtEl>
                                        <p:attrNameLst>
                                          <p:attrName>ppt_y</p:attrName>
                                        </p:attrNameLst>
                                      </p:cBhvr>
                                      <p:tavLst>
                                        <p:tav tm="0">
                                          <p:val>
                                            <p:strVal val="ppt_y"/>
                                          </p:val>
                                        </p:tav>
                                        <p:tav tm="100000">
                                          <p:val>
                                            <p:strVal val="ppt_y+ppt_h"/>
                                          </p:val>
                                        </p:tav>
                                      </p:tavLst>
                                    </p:anim>
                                    <p:animScale>
                                      <p:cBhvr>
                                        <p:cTn id="36" dur="26">
                                          <p:stCondLst>
                                            <p:cond delay="620"/>
                                          </p:stCondLst>
                                        </p:cTn>
                                        <p:tgtEl>
                                          <p:spTgt spid="3">
                                            <p:txEl>
                                              <p:pRg st="0" end="0"/>
                                            </p:txEl>
                                          </p:spTgt>
                                        </p:tgtEl>
                                      </p:cBhvr>
                                      <p:to x="100000" y="60000"/>
                                    </p:animScale>
                                    <p:animScale>
                                      <p:cBhvr>
                                        <p:cTn id="37" dur="166" decel="50000">
                                          <p:stCondLst>
                                            <p:cond delay="646"/>
                                          </p:stCondLst>
                                        </p:cTn>
                                        <p:tgtEl>
                                          <p:spTgt spid="3">
                                            <p:txEl>
                                              <p:pRg st="0" end="0"/>
                                            </p:txEl>
                                          </p:spTgt>
                                        </p:tgtEl>
                                      </p:cBhvr>
                                      <p:to x="100000" y="100000"/>
                                    </p:animScale>
                                    <p:animScale>
                                      <p:cBhvr>
                                        <p:cTn id="38" dur="26">
                                          <p:stCondLst>
                                            <p:cond delay="1312"/>
                                          </p:stCondLst>
                                        </p:cTn>
                                        <p:tgtEl>
                                          <p:spTgt spid="3">
                                            <p:txEl>
                                              <p:pRg st="0" end="0"/>
                                            </p:txEl>
                                          </p:spTgt>
                                        </p:tgtEl>
                                      </p:cBhvr>
                                      <p:to x="100000" y="80000"/>
                                    </p:animScale>
                                    <p:animScale>
                                      <p:cBhvr>
                                        <p:cTn id="39" dur="166" decel="50000">
                                          <p:stCondLst>
                                            <p:cond delay="1338"/>
                                          </p:stCondLst>
                                        </p:cTn>
                                        <p:tgtEl>
                                          <p:spTgt spid="3">
                                            <p:txEl>
                                              <p:pRg st="0" end="0"/>
                                            </p:txEl>
                                          </p:spTgt>
                                        </p:tgtEl>
                                      </p:cBhvr>
                                      <p:to x="100000" y="100000"/>
                                    </p:animScale>
                                    <p:animScale>
                                      <p:cBhvr>
                                        <p:cTn id="40" dur="26">
                                          <p:stCondLst>
                                            <p:cond delay="1642"/>
                                          </p:stCondLst>
                                        </p:cTn>
                                        <p:tgtEl>
                                          <p:spTgt spid="3">
                                            <p:txEl>
                                              <p:pRg st="0" end="0"/>
                                            </p:txEl>
                                          </p:spTgt>
                                        </p:tgtEl>
                                      </p:cBhvr>
                                      <p:to x="100000" y="90000"/>
                                    </p:animScale>
                                    <p:animScale>
                                      <p:cBhvr>
                                        <p:cTn id="41" dur="166" decel="50000">
                                          <p:stCondLst>
                                            <p:cond delay="1668"/>
                                          </p:stCondLst>
                                        </p:cTn>
                                        <p:tgtEl>
                                          <p:spTgt spid="3">
                                            <p:txEl>
                                              <p:pRg st="0" end="0"/>
                                            </p:txEl>
                                          </p:spTgt>
                                        </p:tgtEl>
                                      </p:cBhvr>
                                      <p:to x="100000" y="100000"/>
                                    </p:animScale>
                                    <p:animScale>
                                      <p:cBhvr>
                                        <p:cTn id="42" dur="26">
                                          <p:stCondLst>
                                            <p:cond delay="1808"/>
                                          </p:stCondLst>
                                        </p:cTn>
                                        <p:tgtEl>
                                          <p:spTgt spid="3">
                                            <p:txEl>
                                              <p:pRg st="0" end="0"/>
                                            </p:txEl>
                                          </p:spTgt>
                                        </p:tgtEl>
                                      </p:cBhvr>
                                      <p:to x="100000" y="95000"/>
                                    </p:animScale>
                                    <p:animScale>
                                      <p:cBhvr>
                                        <p:cTn id="43" dur="166" decel="50000">
                                          <p:stCondLst>
                                            <p:cond delay="1834"/>
                                          </p:stCondLst>
                                        </p:cTn>
                                        <p:tgtEl>
                                          <p:spTgt spid="3">
                                            <p:txEl>
                                              <p:pRg st="0" end="0"/>
                                            </p:txEl>
                                          </p:spTgt>
                                        </p:tgtEl>
                                      </p:cBhvr>
                                      <p:to x="100000" y="100000"/>
                                    </p:animScale>
                                    <p:set>
                                      <p:cBhvr>
                                        <p:cTn id="44"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5" presetClass="exit" presetSubtype="0" fill="hold" nodeType="clickEffect">
                                  <p:stCondLst>
                                    <p:cond delay="0"/>
                                  </p:stCondLst>
                                  <p:childTnLst>
                                    <p:animEffect transition="out" filter="fade">
                                      <p:cBhvr>
                                        <p:cTn id="48" dur="2000"/>
                                        <p:tgtEl>
                                          <p:spTgt spid="4"/>
                                        </p:tgtEl>
                                      </p:cBhvr>
                                    </p:animEffect>
                                    <p:anim calcmode="lin" valueType="num">
                                      <p:cBhvr>
                                        <p:cTn id="49"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0" dur="2000"/>
                                        <p:tgtEl>
                                          <p:spTgt spid="4"/>
                                        </p:tgtEl>
                                        <p:attrNameLst>
                                          <p:attrName>ppt_h</p:attrName>
                                        </p:attrNameLst>
                                      </p:cBhvr>
                                      <p:tavLst>
                                        <p:tav tm="0">
                                          <p:val>
                                            <p:strVal val="ppt_h"/>
                                          </p:val>
                                        </p:tav>
                                        <p:tav tm="100000">
                                          <p:val>
                                            <p:strVal val="ppt_h"/>
                                          </p:val>
                                        </p:tav>
                                      </p:tavLst>
                                    </p:anim>
                                    <p:set>
                                      <p:cBhvr>
                                        <p:cTn id="51" dur="1" fill="hold">
                                          <p:stCondLst>
                                            <p:cond delay="1999"/>
                                          </p:stCondLst>
                                        </p:cTn>
                                        <p:tgtEl>
                                          <p:spTgt spid="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grpId="1" nodeType="clickEffect">
                                  <p:stCondLst>
                                    <p:cond delay="0"/>
                                  </p:stCondLst>
                                  <p:childTnLst>
                                    <p:animEffect transition="out" filter="fade">
                                      <p:cBhvr>
                                        <p:cTn id="55" dur="1000"/>
                                        <p:tgtEl>
                                          <p:spTgt spid="2"/>
                                        </p:tgtEl>
                                      </p:cBhvr>
                                    </p:animEffect>
                                    <p:anim calcmode="lin" valueType="num">
                                      <p:cBhvr>
                                        <p:cTn id="56" dur="1000"/>
                                        <p:tgtEl>
                                          <p:spTgt spid="2"/>
                                        </p:tgtEl>
                                        <p:attrNameLst>
                                          <p:attrName>ppt_x</p:attrName>
                                        </p:attrNameLst>
                                      </p:cBhvr>
                                      <p:tavLst>
                                        <p:tav tm="0">
                                          <p:val>
                                            <p:strVal val="ppt_x"/>
                                          </p:val>
                                        </p:tav>
                                        <p:tav tm="100000">
                                          <p:val>
                                            <p:strVal val="ppt_x"/>
                                          </p:val>
                                        </p:tav>
                                      </p:tavLst>
                                    </p:anim>
                                    <p:anim calcmode="lin" valueType="num">
                                      <p:cBhvr>
                                        <p:cTn id="57" dur="1000"/>
                                        <p:tgtEl>
                                          <p:spTgt spid="2"/>
                                        </p:tgtEl>
                                        <p:attrNameLst>
                                          <p:attrName>ppt_y</p:attrName>
                                        </p:attrNameLst>
                                      </p:cBhvr>
                                      <p:tavLst>
                                        <p:tav tm="0">
                                          <p:val>
                                            <p:strVal val="ppt_y"/>
                                          </p:val>
                                        </p:tav>
                                        <p:tav tm="100000">
                                          <p:val>
                                            <p:strVal val="ppt_y+.1"/>
                                          </p:val>
                                        </p:tav>
                                      </p:tavLst>
                                    </p:anim>
                                    <p:set>
                                      <p:cBhvr>
                                        <p:cTn id="58"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3" grpId="2"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B1C84-FE3E-2E42-8A33-148A60CBE276}"/>
              </a:ext>
            </a:extLst>
          </p:cNvPr>
          <p:cNvSpPr>
            <a:spLocks noGrp="1"/>
          </p:cNvSpPr>
          <p:nvPr>
            <p:ph type="title"/>
          </p:nvPr>
        </p:nvSpPr>
        <p:spPr/>
        <p:txBody>
          <a:bodyPr/>
          <a:lstStyle/>
          <a:p>
            <a:r>
              <a:rPr lang="ro-RO"/>
              <a:t>How to calculate Pi?</a:t>
            </a:r>
            <a:endParaRPr lang="en-US"/>
          </a:p>
        </p:txBody>
      </p:sp>
      <p:sp>
        <p:nvSpPr>
          <p:cNvPr id="3" name="Content Placeholder 2">
            <a:extLst>
              <a:ext uri="{FF2B5EF4-FFF2-40B4-BE49-F238E27FC236}">
                <a16:creationId xmlns:a16="http://schemas.microsoft.com/office/drawing/2014/main" id="{62CCCF9E-DB86-BD42-AE71-6D70C22FDD2A}"/>
              </a:ext>
            </a:extLst>
          </p:cNvPr>
          <p:cNvSpPr>
            <a:spLocks noGrp="1"/>
          </p:cNvSpPr>
          <p:nvPr>
            <p:ph idx="1"/>
          </p:nvPr>
        </p:nvSpPr>
        <p:spPr/>
        <p:txBody>
          <a:bodyPr>
            <a:normAutofit lnSpcReduction="10000"/>
          </a:bodyPr>
          <a:lstStyle/>
          <a:p>
            <a:pPr fontAlgn="base"/>
            <a:endParaRPr lang="en-GB" b="0" i="0">
              <a:solidFill>
                <a:srgbClr val="333333"/>
              </a:solidFill>
              <a:effectLst/>
              <a:latin typeface="Helvetica Neue"/>
            </a:endParaRPr>
          </a:p>
          <a:p>
            <a:pPr fontAlgn="base"/>
            <a:r>
              <a:rPr lang="en-GB" b="1" i="0">
                <a:solidFill>
                  <a:srgbClr val="3E3D3B"/>
                </a:solidFill>
                <a:effectLst/>
                <a:latin typeface="Helvetica Neue"/>
              </a:rPr>
              <a:t>1</a:t>
            </a:r>
          </a:p>
          <a:p>
            <a:pPr fontAlgn="base"/>
            <a:r>
              <a:rPr lang="en-GB" b="1" i="0">
                <a:solidFill>
                  <a:srgbClr val="333333"/>
                </a:solidFill>
                <a:effectLst/>
                <a:latin typeface="inherit"/>
              </a:rPr>
              <a:t>Make sure you are using a perfect circle.</a:t>
            </a:r>
            <a:r>
              <a:rPr lang="en-GB" b="0" i="0">
                <a:solidFill>
                  <a:srgbClr val="333333"/>
                </a:solidFill>
                <a:effectLst/>
                <a:latin typeface="Helvetica Neue"/>
              </a:rPr>
              <a:t> This method won't work with ellipses, ovals or anything but a real circle. A circle is defined as all the points on a plane that are an equal distance from a single center point. The lids of jars are good household objects to use for this exercise.You should be able to calculate pi roughly because in order to get exact results of pi, you will need to have a very thin lead(or whatever you are using). Even the sharpest pencil graphite could be huge to have exact results.</a:t>
            </a:r>
          </a:p>
        </p:txBody>
      </p:sp>
      <p:pic>
        <p:nvPicPr>
          <p:cNvPr id="4" name="Picture 3">
            <a:extLst>
              <a:ext uri="{FF2B5EF4-FFF2-40B4-BE49-F238E27FC236}">
                <a16:creationId xmlns:a16="http://schemas.microsoft.com/office/drawing/2014/main" id="{1CA3B449-E64E-6D46-9F15-33C255CB7CDA}"/>
              </a:ext>
            </a:extLst>
          </p:cNvPr>
          <p:cNvPicPr>
            <a:picLocks noChangeAspect="1"/>
          </p:cNvPicPr>
          <p:nvPr/>
        </p:nvPicPr>
        <p:blipFill>
          <a:blip r:embed="rId2"/>
          <a:stretch>
            <a:fillRect/>
          </a:stretch>
        </p:blipFill>
        <p:spPr>
          <a:xfrm>
            <a:off x="6096000" y="0"/>
            <a:ext cx="4381500" cy="2424236"/>
          </a:xfrm>
          <a:prstGeom prst="rect">
            <a:avLst/>
          </a:prstGeom>
        </p:spPr>
      </p:pic>
    </p:spTree>
    <p:extLst>
      <p:ext uri="{BB962C8B-B14F-4D97-AF65-F5344CB8AC3E}">
        <p14:creationId xmlns:p14="http://schemas.microsoft.com/office/powerpoint/2010/main" val="144365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p:tgtEl>
                                          <p:spTgt spid="3">
                                            <p:txEl>
                                              <p:pRg st="1" end="1"/>
                                            </p:txEl>
                                          </p:spTgt>
                                        </p:tgtEl>
                                        <p:attrNameLst>
                                          <p:attrName>ppt_y</p:attrName>
                                        </p:attrNameLst>
                                      </p:cBhvr>
                                      <p:tavLst>
                                        <p:tav tm="0">
                                          <p:val>
                                            <p:strVal val="ppt_y"/>
                                          </p:val>
                                        </p:tav>
                                        <p:tav tm="100000">
                                          <p:val>
                                            <p:strVal val="1+ppt_h/2"/>
                                          </p:val>
                                        </p:tav>
                                      </p:tavLst>
                                    </p:anim>
                                    <p:set>
                                      <p:cBhvr>
                                        <p:cTn id="3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childTnLst>
                                    <p:anim calcmode="lin" valueType="num">
                                      <p:cBhvr additive="base">
                                        <p:cTn id="37"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p:tgtEl>
                                          <p:spTgt spid="3">
                                            <p:txEl>
                                              <p:pRg st="2" end="2"/>
                                            </p:txEl>
                                          </p:spTgt>
                                        </p:tgtEl>
                                        <p:attrNameLst>
                                          <p:attrName>ppt_y</p:attrName>
                                        </p:attrNameLst>
                                      </p:cBhvr>
                                      <p:tavLst>
                                        <p:tav tm="0">
                                          <p:val>
                                            <p:strVal val="ppt_y"/>
                                          </p:val>
                                        </p:tav>
                                        <p:tav tm="100000">
                                          <p:val>
                                            <p:strVal val="1+ppt_h/2"/>
                                          </p:val>
                                        </p:tav>
                                      </p:tavLst>
                                    </p:anim>
                                    <p:set>
                                      <p:cBhvr>
                                        <p:cTn id="3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3" presetClass="exit" presetSubtype="32" fill="hold" nodeType="clickEffect">
                                  <p:stCondLst>
                                    <p:cond delay="0"/>
                                  </p:stCondLst>
                                  <p:childTnLst>
                                    <p:anim calcmode="lin" valueType="num">
                                      <p:cBhvr>
                                        <p:cTn id="43" dur="500"/>
                                        <p:tgtEl>
                                          <p:spTgt spid="4"/>
                                        </p:tgtEl>
                                        <p:attrNameLst>
                                          <p:attrName>ppt_w</p:attrName>
                                        </p:attrNameLst>
                                      </p:cBhvr>
                                      <p:tavLst>
                                        <p:tav tm="0">
                                          <p:val>
                                            <p:strVal val="ppt_w"/>
                                          </p:val>
                                        </p:tav>
                                        <p:tav tm="100000">
                                          <p:val>
                                            <p:fltVal val="0"/>
                                          </p:val>
                                        </p:tav>
                                      </p:tavLst>
                                    </p:anim>
                                    <p:anim calcmode="lin" valueType="num">
                                      <p:cBhvr>
                                        <p:cTn id="44" dur="500"/>
                                        <p:tgtEl>
                                          <p:spTgt spid="4"/>
                                        </p:tgtEl>
                                        <p:attrNameLst>
                                          <p:attrName>ppt_h</p:attrName>
                                        </p:attrNameLst>
                                      </p:cBhvr>
                                      <p:tavLst>
                                        <p:tav tm="0">
                                          <p:val>
                                            <p:strVal val="ppt_h"/>
                                          </p:val>
                                        </p:tav>
                                        <p:tav tm="100000">
                                          <p:val>
                                            <p:fltVal val="0"/>
                                          </p:val>
                                        </p:tav>
                                      </p:tavLst>
                                    </p:anim>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6" presetClass="exit" presetSubtype="32" fill="hold" grpId="1" nodeType="clickEffect">
                                  <p:stCondLst>
                                    <p:cond delay="0"/>
                                  </p:stCondLst>
                                  <p:childTnLst>
                                    <p:animEffect transition="out" filter="circle(out)">
                                      <p:cBhvr>
                                        <p:cTn id="50" dur="2000"/>
                                        <p:tgtEl>
                                          <p:spTgt spid="2"/>
                                        </p:tgtEl>
                                      </p:cBhvr>
                                    </p:animEffect>
                                    <p:set>
                                      <p:cBhvr>
                                        <p:cTn id="51"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A28B5-D5B4-8044-9FC7-D74DAA0B182F}"/>
              </a:ext>
            </a:extLst>
          </p:cNvPr>
          <p:cNvSpPr>
            <a:spLocks noGrp="1"/>
          </p:cNvSpPr>
          <p:nvPr>
            <p:ph type="title"/>
          </p:nvPr>
        </p:nvSpPr>
        <p:spPr/>
        <p:txBody>
          <a:bodyPr/>
          <a:lstStyle/>
          <a:p>
            <a:r>
              <a:rPr lang="ro-RO"/>
              <a:t>How to calculate Pi? </a:t>
            </a:r>
            <a:endParaRPr lang="en-US"/>
          </a:p>
        </p:txBody>
      </p:sp>
      <p:sp>
        <p:nvSpPr>
          <p:cNvPr id="3" name="Content Placeholder 2">
            <a:extLst>
              <a:ext uri="{FF2B5EF4-FFF2-40B4-BE49-F238E27FC236}">
                <a16:creationId xmlns:a16="http://schemas.microsoft.com/office/drawing/2014/main" id="{1276C880-20A3-B844-9C09-575D250D3048}"/>
              </a:ext>
            </a:extLst>
          </p:cNvPr>
          <p:cNvSpPr>
            <a:spLocks noGrp="1"/>
          </p:cNvSpPr>
          <p:nvPr>
            <p:ph idx="1"/>
          </p:nvPr>
        </p:nvSpPr>
        <p:spPr/>
        <p:txBody>
          <a:bodyPr/>
          <a:lstStyle/>
          <a:p>
            <a:pPr fontAlgn="base"/>
            <a:endParaRPr lang="en-GB" b="0" i="0">
              <a:solidFill>
                <a:srgbClr val="333333"/>
              </a:solidFill>
              <a:effectLst/>
              <a:latin typeface="Helvetica Neue"/>
            </a:endParaRPr>
          </a:p>
          <a:p>
            <a:pPr fontAlgn="base"/>
            <a:r>
              <a:rPr lang="en-GB" b="1" i="0">
                <a:solidFill>
                  <a:srgbClr val="3E3D3B"/>
                </a:solidFill>
                <a:effectLst/>
                <a:latin typeface="Helvetica Neue"/>
              </a:rPr>
              <a:t>2</a:t>
            </a:r>
          </a:p>
          <a:p>
            <a:pPr fontAlgn="base"/>
            <a:r>
              <a:rPr lang="en-GB" b="1" i="0">
                <a:solidFill>
                  <a:srgbClr val="333333"/>
                </a:solidFill>
                <a:effectLst/>
                <a:latin typeface="inherit"/>
              </a:rPr>
              <a:t>Measure the circumference of a circle as accurately as you can.</a:t>
            </a:r>
            <a:r>
              <a:rPr lang="en-GB" b="0" i="0">
                <a:solidFill>
                  <a:srgbClr val="333333"/>
                </a:solidFill>
                <a:effectLst/>
                <a:latin typeface="Helvetica Neue"/>
              </a:rPr>
              <a:t> The circumference is the length that goes around the entire edge of the circle. Since the circumference is round, it can be difficult to measure (that's why pi is so important).</a:t>
            </a:r>
            <a:r>
              <a:rPr lang="en-GB" b="0" i="0">
                <a:solidFill>
                  <a:srgbClr val="333333"/>
                </a:solidFill>
                <a:effectLst/>
                <a:latin typeface="inherit"/>
              </a:rPr>
              <a:t>Lay a string over the circle as closely as you can. Mark the string off where it circles back around, and then measure the string length with a ruler.</a:t>
            </a:r>
          </a:p>
        </p:txBody>
      </p:sp>
    </p:spTree>
    <p:extLst>
      <p:ext uri="{BB962C8B-B14F-4D97-AF65-F5344CB8AC3E}">
        <p14:creationId xmlns:p14="http://schemas.microsoft.com/office/powerpoint/2010/main" val="32479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0" nodeType="clickEffect">
                                  <p:stCondLst>
                                    <p:cond delay="0"/>
                                  </p:stCondLst>
                                  <p:childTnLst>
                                    <p:animEffect transition="out" filter="randombar(horizontal)">
                                      <p:cBhvr>
                                        <p:cTn id="12" dur="500"/>
                                        <p:tgtEl>
                                          <p:spTgt spid="3">
                                            <p:txEl>
                                              <p:pRg st="1" end="1"/>
                                            </p:txEl>
                                          </p:spTgt>
                                        </p:tgtEl>
                                      </p:cBhvr>
                                    </p:animEffect>
                                    <p:set>
                                      <p:cBhvr>
                                        <p:cTn id="1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childTnLst>
                                    <p:animEffect transition="out" filter="fade">
                                      <p:cBhvr>
                                        <p:cTn id="25" dur="1000"/>
                                        <p:tgtEl>
                                          <p:spTgt spid="2"/>
                                        </p:tgtEl>
                                      </p:cBhvr>
                                    </p:animEffect>
                                    <p:anim calcmode="lin" valueType="num">
                                      <p:cBhvr>
                                        <p:cTn id="26" dur="1000"/>
                                        <p:tgtEl>
                                          <p:spTgt spid="2"/>
                                        </p:tgtEl>
                                        <p:attrNameLst>
                                          <p:attrName>ppt_x</p:attrName>
                                        </p:attrNameLst>
                                      </p:cBhvr>
                                      <p:tavLst>
                                        <p:tav tm="0">
                                          <p:val>
                                            <p:strVal val="ppt_x"/>
                                          </p:val>
                                        </p:tav>
                                        <p:tav tm="100000">
                                          <p:val>
                                            <p:strVal val="ppt_x"/>
                                          </p:val>
                                        </p:tav>
                                      </p:tavLst>
                                    </p:anim>
                                    <p:anim calcmode="lin" valueType="num">
                                      <p:cBhvr>
                                        <p:cTn id="27" dur="1000"/>
                                        <p:tgtEl>
                                          <p:spTgt spid="2"/>
                                        </p:tgtEl>
                                        <p:attrNameLst>
                                          <p:attrName>ppt_y</p:attrName>
                                        </p:attrNameLst>
                                      </p:cBhvr>
                                      <p:tavLst>
                                        <p:tav tm="0">
                                          <p:val>
                                            <p:strVal val="ppt_y"/>
                                          </p:val>
                                        </p:tav>
                                        <p:tav tm="100000">
                                          <p:val>
                                            <p:strVal val="ppt_y+.1"/>
                                          </p:val>
                                        </p:tav>
                                      </p:tavLst>
                                    </p:anim>
                                    <p:set>
                                      <p:cBhvr>
                                        <p:cTn id="28"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63AF-54B4-1445-9020-452CB014D9AA}"/>
              </a:ext>
            </a:extLst>
          </p:cNvPr>
          <p:cNvSpPr>
            <a:spLocks noGrp="1"/>
          </p:cNvSpPr>
          <p:nvPr>
            <p:ph type="title"/>
          </p:nvPr>
        </p:nvSpPr>
        <p:spPr/>
        <p:txBody>
          <a:bodyPr/>
          <a:lstStyle/>
          <a:p>
            <a:r>
              <a:rPr lang="ro-RO"/>
              <a:t>How to calculate Pi?</a:t>
            </a:r>
            <a:endParaRPr lang="en-US"/>
          </a:p>
        </p:txBody>
      </p:sp>
      <p:sp>
        <p:nvSpPr>
          <p:cNvPr id="3" name="Content Placeholder 2">
            <a:extLst>
              <a:ext uri="{FF2B5EF4-FFF2-40B4-BE49-F238E27FC236}">
                <a16:creationId xmlns:a16="http://schemas.microsoft.com/office/drawing/2014/main" id="{39FC5E0E-79CE-F248-A2AE-91DCEC959270}"/>
              </a:ext>
            </a:extLst>
          </p:cNvPr>
          <p:cNvSpPr>
            <a:spLocks noGrp="1"/>
          </p:cNvSpPr>
          <p:nvPr>
            <p:ph idx="1"/>
          </p:nvPr>
        </p:nvSpPr>
        <p:spPr/>
        <p:txBody>
          <a:bodyPr/>
          <a:lstStyle/>
          <a:p>
            <a:pPr fontAlgn="base"/>
            <a:endParaRPr lang="en-GB" b="0" i="0">
              <a:solidFill>
                <a:srgbClr val="333333"/>
              </a:solidFill>
              <a:effectLst/>
              <a:latin typeface="Helvetica Neue"/>
            </a:endParaRPr>
          </a:p>
          <a:p>
            <a:pPr fontAlgn="base"/>
            <a:r>
              <a:rPr lang="en-GB" b="1" i="0">
                <a:solidFill>
                  <a:srgbClr val="3E3D3B"/>
                </a:solidFill>
                <a:effectLst/>
                <a:latin typeface="Helvetica Neue"/>
              </a:rPr>
              <a:t>3</a:t>
            </a:r>
          </a:p>
          <a:p>
            <a:pPr fontAlgn="base"/>
            <a:r>
              <a:rPr lang="en-GB" b="1" i="0">
                <a:solidFill>
                  <a:srgbClr val="333333"/>
                </a:solidFill>
                <a:effectLst/>
                <a:latin typeface="inherit"/>
              </a:rPr>
              <a:t>Measure the diameter of the circle.</a:t>
            </a:r>
            <a:r>
              <a:rPr lang="en-GB" b="0" i="0">
                <a:solidFill>
                  <a:srgbClr val="333333"/>
                </a:solidFill>
                <a:effectLst/>
                <a:latin typeface="Helvetica Neue"/>
              </a:rPr>
              <a:t>The diameter runs from one side of the circle to the other through the circle's center point.</a:t>
            </a:r>
          </a:p>
        </p:txBody>
      </p:sp>
      <p:pic>
        <p:nvPicPr>
          <p:cNvPr id="4" name="Picture 3">
            <a:extLst>
              <a:ext uri="{FF2B5EF4-FFF2-40B4-BE49-F238E27FC236}">
                <a16:creationId xmlns:a16="http://schemas.microsoft.com/office/drawing/2014/main" id="{4A3BC2A6-2886-FB43-B599-B7888C5A4833}"/>
              </a:ext>
            </a:extLst>
          </p:cNvPr>
          <p:cNvPicPr>
            <a:picLocks noChangeAspect="1"/>
          </p:cNvPicPr>
          <p:nvPr/>
        </p:nvPicPr>
        <p:blipFill>
          <a:blip r:embed="rId2"/>
          <a:stretch>
            <a:fillRect/>
          </a:stretch>
        </p:blipFill>
        <p:spPr>
          <a:xfrm>
            <a:off x="1762125" y="4001294"/>
            <a:ext cx="3452813" cy="2500312"/>
          </a:xfrm>
          <a:prstGeom prst="rect">
            <a:avLst/>
          </a:prstGeom>
        </p:spPr>
      </p:pic>
    </p:spTree>
    <p:extLst>
      <p:ext uri="{BB962C8B-B14F-4D97-AF65-F5344CB8AC3E}">
        <p14:creationId xmlns:p14="http://schemas.microsoft.com/office/powerpoint/2010/main" val="119316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4"/>
                                        </p:tgtEl>
                                        <p:attrNameLst>
                                          <p:attrName>ppt_x</p:attrName>
                                        </p:attrNameLst>
                                      </p:cBhvr>
                                      <p:tavLst>
                                        <p:tav tm="0">
                                          <p:val>
                                            <p:strVal val="ppt_x"/>
                                          </p:val>
                                        </p:tav>
                                        <p:tav tm="100000">
                                          <p:val>
                                            <p:strVal val="ppt_x"/>
                                          </p:val>
                                        </p:tav>
                                      </p:tavLst>
                                    </p:anim>
                                    <p:anim calcmode="lin" valueType="num">
                                      <p:cBhvr additive="base">
                                        <p:cTn id="34" dur="500"/>
                                        <p:tgtEl>
                                          <p:spTgt spid="4"/>
                                        </p:tgtEl>
                                        <p:attrNameLst>
                                          <p:attrName>ppt_y</p:attrName>
                                        </p:attrNameLst>
                                      </p:cBhvr>
                                      <p:tavLst>
                                        <p:tav tm="0">
                                          <p:val>
                                            <p:strVal val="ppt_y"/>
                                          </p:val>
                                        </p:tav>
                                        <p:tav tm="100000">
                                          <p:val>
                                            <p:strVal val="1+ppt_h/2"/>
                                          </p:val>
                                        </p:tav>
                                      </p:tavLst>
                                    </p:anim>
                                    <p:set>
                                      <p:cBhvr>
                                        <p:cTn id="35" dur="1" fill="hold">
                                          <p:stCondLst>
                                            <p:cond delay="4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4" presetClass="exit" presetSubtype="10" fill="hold" grpId="1" nodeType="clickEffect">
                                  <p:stCondLst>
                                    <p:cond delay="0"/>
                                  </p:stCondLst>
                                  <p:childTnLst>
                                    <p:animEffect transition="out" filter="randombar(horizontal)">
                                      <p:cBhvr>
                                        <p:cTn id="39" dur="500"/>
                                        <p:tgtEl>
                                          <p:spTgt spid="3">
                                            <p:txEl>
                                              <p:pRg st="1" end="1"/>
                                            </p:txEl>
                                          </p:spTgt>
                                        </p:tgtEl>
                                      </p:cBhvr>
                                    </p:animEffect>
                                    <p:set>
                                      <p:cBhvr>
                                        <p:cTn id="40"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9" presetClass="emph" presetSubtype="0" grpId="1" nodeType="clickEffect">
                                  <p:stCondLst>
                                    <p:cond delay="0"/>
                                  </p:stCondLst>
                                  <p:childTnLst>
                                    <p:set>
                                      <p:cBhvr>
                                        <p:cTn id="44" dur="indefinite"/>
                                        <p:tgtEl>
                                          <p:spTgt spid="3">
                                            <p:txEl>
                                              <p:pRg st="2" end="2"/>
                                            </p:txEl>
                                          </p:spTgt>
                                        </p:tgtEl>
                                        <p:attrNameLst>
                                          <p:attrName>style.opacity</p:attrName>
                                        </p:attrNameLst>
                                      </p:cBhvr>
                                      <p:to>
                                        <p:strVal val="0.5"/>
                                      </p:to>
                                    </p:set>
                                    <p:animEffect filter="image" prLst="opacity: 0.5">
                                      <p:cBhvr rctx="IE">
                                        <p:cTn id="45" dur="indefinite"/>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5" presetClass="exit" presetSubtype="0" fill="hold" grpId="1" nodeType="clickEffect">
                                  <p:stCondLst>
                                    <p:cond delay="0"/>
                                  </p:stCondLst>
                                  <p:childTnLst>
                                    <p:animEffect transition="out" filter="fade">
                                      <p:cBhvr>
                                        <p:cTn id="49" dur="2000"/>
                                        <p:tgtEl>
                                          <p:spTgt spid="2"/>
                                        </p:tgtEl>
                                      </p:cBhvr>
                                    </p:animEffect>
                                    <p:anim calcmode="lin" valueType="num">
                                      <p:cBhvr>
                                        <p:cTn id="50"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1" dur="2000"/>
                                        <p:tgtEl>
                                          <p:spTgt spid="2"/>
                                        </p:tgtEl>
                                        <p:attrNameLst>
                                          <p:attrName>ppt_h</p:attrName>
                                        </p:attrNameLst>
                                      </p:cBhvr>
                                      <p:tavLst>
                                        <p:tav tm="0">
                                          <p:val>
                                            <p:strVal val="ppt_h"/>
                                          </p:val>
                                        </p:tav>
                                        <p:tav tm="100000">
                                          <p:val>
                                            <p:strVal val="ppt_h"/>
                                          </p:val>
                                        </p:tav>
                                      </p:tavLst>
                                    </p:anim>
                                    <p:set>
                                      <p:cBhvr>
                                        <p:cTn id="5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AFCD-31EC-A14A-AED6-3D5F636F42B3}"/>
              </a:ext>
            </a:extLst>
          </p:cNvPr>
          <p:cNvSpPr>
            <a:spLocks noGrp="1"/>
          </p:cNvSpPr>
          <p:nvPr>
            <p:ph type="title"/>
          </p:nvPr>
        </p:nvSpPr>
        <p:spPr/>
        <p:txBody>
          <a:bodyPr/>
          <a:lstStyle/>
          <a:p>
            <a:r>
              <a:rPr lang="ro-RO"/>
              <a:t>How to calculate Pi?</a:t>
            </a:r>
            <a:endParaRPr lang="en-US"/>
          </a:p>
        </p:txBody>
      </p:sp>
      <p:sp>
        <p:nvSpPr>
          <p:cNvPr id="3" name="Content Placeholder 2">
            <a:extLst>
              <a:ext uri="{FF2B5EF4-FFF2-40B4-BE49-F238E27FC236}">
                <a16:creationId xmlns:a16="http://schemas.microsoft.com/office/drawing/2014/main" id="{F730B50E-3347-6B4C-99D8-0E292D5AF132}"/>
              </a:ext>
            </a:extLst>
          </p:cNvPr>
          <p:cNvSpPr>
            <a:spLocks noGrp="1"/>
          </p:cNvSpPr>
          <p:nvPr>
            <p:ph idx="1"/>
          </p:nvPr>
        </p:nvSpPr>
        <p:spPr/>
        <p:txBody>
          <a:bodyPr/>
          <a:lstStyle/>
          <a:p>
            <a:pPr fontAlgn="base"/>
            <a:endParaRPr lang="en-GB" b="0" i="0">
              <a:solidFill>
                <a:srgbClr val="333333"/>
              </a:solidFill>
              <a:effectLst/>
              <a:latin typeface="Helvetica Neue"/>
            </a:endParaRPr>
          </a:p>
          <a:p>
            <a:pPr fontAlgn="base"/>
            <a:r>
              <a:rPr lang="en-GB" b="1" i="0">
                <a:solidFill>
                  <a:srgbClr val="3E3D3B"/>
                </a:solidFill>
                <a:effectLst/>
                <a:latin typeface="Helvetica Neue"/>
              </a:rPr>
              <a:t>4</a:t>
            </a:r>
          </a:p>
          <a:p>
            <a:pPr marL="514350" indent="-514350" fontAlgn="base">
              <a:buFont typeface="+mj-lt"/>
              <a:buAutoNum type="arabicPeriod"/>
            </a:pPr>
            <a:r>
              <a:rPr lang="en-GB" b="1" i="0">
                <a:solidFill>
                  <a:srgbClr val="333333"/>
                </a:solidFill>
                <a:effectLst/>
                <a:latin typeface="inherit"/>
              </a:rPr>
              <a:t>Use the formula.</a:t>
            </a:r>
            <a:r>
              <a:rPr lang="en-GB" b="0" i="0">
                <a:solidFill>
                  <a:srgbClr val="333333"/>
                </a:solidFill>
                <a:effectLst/>
                <a:latin typeface="Helvetica Neue"/>
              </a:rPr>
              <a:t> The circumference of a circle is found with the formula </a:t>
            </a:r>
            <a:r>
              <a:rPr lang="en-GB" b="0" i="1">
                <a:solidFill>
                  <a:srgbClr val="333333"/>
                </a:solidFill>
                <a:effectLst/>
                <a:latin typeface="Helvetica Neue"/>
              </a:rPr>
              <a:t>C= </a:t>
            </a:r>
            <a:r>
              <a:rPr lang="el-GR" b="0" i="1">
                <a:solidFill>
                  <a:srgbClr val="333333"/>
                </a:solidFill>
                <a:effectLst/>
                <a:latin typeface="Helvetica Neue"/>
              </a:rPr>
              <a:t>π*</a:t>
            </a:r>
            <a:r>
              <a:rPr lang="en-GB" b="0" i="1">
                <a:solidFill>
                  <a:srgbClr val="333333"/>
                </a:solidFill>
                <a:effectLst/>
                <a:latin typeface="Helvetica Neue"/>
              </a:rPr>
              <a:t>d = 2*</a:t>
            </a:r>
            <a:r>
              <a:rPr lang="el-GR" b="0" i="1">
                <a:solidFill>
                  <a:srgbClr val="333333"/>
                </a:solidFill>
                <a:effectLst/>
                <a:latin typeface="Helvetica Neue"/>
              </a:rPr>
              <a:t>π*</a:t>
            </a:r>
            <a:r>
              <a:rPr lang="en-GB" b="0" i="1">
                <a:solidFill>
                  <a:srgbClr val="333333"/>
                </a:solidFill>
                <a:effectLst/>
                <a:latin typeface="Helvetica Neue"/>
              </a:rPr>
              <a:t>r</a:t>
            </a:r>
            <a:r>
              <a:rPr lang="en-GB" b="0" i="0">
                <a:solidFill>
                  <a:srgbClr val="333333"/>
                </a:solidFill>
                <a:effectLst/>
                <a:latin typeface="Helvetica Neue"/>
              </a:rPr>
              <a:t>. Thus pi equals a circle's circumference divided by its diameter. Plug your numbers into a calculator: the result should be roughly 3.14.</a:t>
            </a:r>
          </a:p>
          <a:p>
            <a:endParaRPr lang="en-US"/>
          </a:p>
        </p:txBody>
      </p:sp>
      <p:pic>
        <p:nvPicPr>
          <p:cNvPr id="4" name="Picture 3">
            <a:extLst>
              <a:ext uri="{FF2B5EF4-FFF2-40B4-BE49-F238E27FC236}">
                <a16:creationId xmlns:a16="http://schemas.microsoft.com/office/drawing/2014/main" id="{966628E3-ACE2-6843-B7D9-B8F2769471C8}"/>
              </a:ext>
            </a:extLst>
          </p:cNvPr>
          <p:cNvPicPr>
            <a:picLocks noChangeAspect="1"/>
          </p:cNvPicPr>
          <p:nvPr/>
        </p:nvPicPr>
        <p:blipFill>
          <a:blip r:embed="rId2"/>
          <a:stretch>
            <a:fillRect/>
          </a:stretch>
        </p:blipFill>
        <p:spPr>
          <a:xfrm>
            <a:off x="6405563" y="0"/>
            <a:ext cx="4381500" cy="2682874"/>
          </a:xfrm>
          <a:prstGeom prst="rect">
            <a:avLst/>
          </a:prstGeom>
        </p:spPr>
      </p:pic>
    </p:spTree>
    <p:extLst>
      <p:ext uri="{BB962C8B-B14F-4D97-AF65-F5344CB8AC3E}">
        <p14:creationId xmlns:p14="http://schemas.microsoft.com/office/powerpoint/2010/main" val="205433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1)">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3">
                                            <p:txEl>
                                              <p:pRg st="1" end="1"/>
                                            </p:txEl>
                                          </p:spTgt>
                                        </p:tgtEl>
                                      </p:cBhvr>
                                    </p:animEffect>
                                    <p:anim calcmode="lin" valueType="num">
                                      <p:cBhvr>
                                        <p:cTn id="33"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p:tgtEl>
                                          <p:spTgt spid="3">
                                            <p:txEl>
                                              <p:pRg st="1" end="1"/>
                                            </p:txEl>
                                          </p:spTgt>
                                        </p:tgtEl>
                                        <p:attrNameLst>
                                          <p:attrName>ppt_y</p:attrName>
                                        </p:attrNameLst>
                                      </p:cBhvr>
                                      <p:tavLst>
                                        <p:tav tm="0">
                                          <p:val>
                                            <p:strVal val="ppt_y"/>
                                          </p:val>
                                        </p:tav>
                                        <p:tav tm="100000">
                                          <p:val>
                                            <p:strVal val="ppt_y+.1"/>
                                          </p:val>
                                        </p:tav>
                                      </p:tavLst>
                                    </p:anim>
                                    <p:set>
                                      <p:cBhvr>
                                        <p:cTn id="35"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grpId="1" nodeType="clickEffect">
                                  <p:stCondLst>
                                    <p:cond delay="0"/>
                                  </p:stCondLst>
                                  <p:childTnLst>
                                    <p:animRot by="21600000">
                                      <p:cBhvr>
                                        <p:cTn id="39" dur="2000" fill="hold"/>
                                        <p:tgtEl>
                                          <p:spTgt spid="3">
                                            <p:txEl>
                                              <p:pRg st="2" end="2"/>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45" presetClass="exit" presetSubtype="0" fill="hold" grpId="1" nodeType="clickEffect">
                                  <p:stCondLst>
                                    <p:cond delay="0"/>
                                  </p:stCondLst>
                                  <p:childTnLst>
                                    <p:animEffect transition="out" filter="fade">
                                      <p:cBhvr>
                                        <p:cTn id="43" dur="2000"/>
                                        <p:tgtEl>
                                          <p:spTgt spid="2"/>
                                        </p:tgtEl>
                                      </p:cBhvr>
                                    </p:animEffect>
                                    <p:anim calcmode="lin" valueType="num">
                                      <p:cBhvr>
                                        <p:cTn id="44"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5" dur="2000"/>
                                        <p:tgtEl>
                                          <p:spTgt spid="2"/>
                                        </p:tgtEl>
                                        <p:attrNameLst>
                                          <p:attrName>ppt_h</p:attrName>
                                        </p:attrNameLst>
                                      </p:cBhvr>
                                      <p:tavLst>
                                        <p:tav tm="0">
                                          <p:val>
                                            <p:strVal val="ppt_h"/>
                                          </p:val>
                                        </p:tav>
                                        <p:tav tm="100000">
                                          <p:val>
                                            <p:strVal val="ppt_h"/>
                                          </p:val>
                                        </p:tav>
                                      </p:tavLst>
                                    </p:anim>
                                    <p:set>
                                      <p:cBhvr>
                                        <p:cTn id="4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4C914-F90A-0040-8D32-5249E08BA8F5}"/>
              </a:ext>
            </a:extLst>
          </p:cNvPr>
          <p:cNvSpPr>
            <a:spLocks noGrp="1"/>
          </p:cNvSpPr>
          <p:nvPr>
            <p:ph type="title"/>
          </p:nvPr>
        </p:nvSpPr>
        <p:spPr/>
        <p:txBody>
          <a:bodyPr/>
          <a:lstStyle/>
          <a:p>
            <a:r>
              <a:rPr lang="ro-RO"/>
              <a:t>How to calculate Pi</a:t>
            </a:r>
            <a:endParaRPr lang="en-US"/>
          </a:p>
        </p:txBody>
      </p:sp>
      <p:sp>
        <p:nvSpPr>
          <p:cNvPr id="3" name="Content Placeholder 2">
            <a:extLst>
              <a:ext uri="{FF2B5EF4-FFF2-40B4-BE49-F238E27FC236}">
                <a16:creationId xmlns:a16="http://schemas.microsoft.com/office/drawing/2014/main" id="{BA6ED801-3AA0-0646-B45E-B89D48C3A5C0}"/>
              </a:ext>
            </a:extLst>
          </p:cNvPr>
          <p:cNvSpPr>
            <a:spLocks noGrp="1"/>
          </p:cNvSpPr>
          <p:nvPr>
            <p:ph idx="1"/>
          </p:nvPr>
        </p:nvSpPr>
        <p:spPr/>
        <p:txBody>
          <a:bodyPr/>
          <a:lstStyle/>
          <a:p>
            <a:pPr fontAlgn="base"/>
            <a:endParaRPr lang="en-GB" b="0" i="0">
              <a:solidFill>
                <a:srgbClr val="333333"/>
              </a:solidFill>
              <a:effectLst/>
              <a:latin typeface="Helvetica Neue"/>
            </a:endParaRPr>
          </a:p>
          <a:p>
            <a:pPr fontAlgn="base"/>
            <a:r>
              <a:rPr lang="en-GB" b="1" i="0">
                <a:solidFill>
                  <a:srgbClr val="3E3D3B"/>
                </a:solidFill>
                <a:effectLst/>
                <a:latin typeface="Helvetica Neue"/>
              </a:rPr>
              <a:t>5</a:t>
            </a:r>
          </a:p>
          <a:p>
            <a:pPr fontAlgn="base"/>
            <a:r>
              <a:rPr lang="en-GB" b="1" i="0">
                <a:solidFill>
                  <a:srgbClr val="333333"/>
                </a:solidFill>
                <a:effectLst/>
                <a:latin typeface="inherit"/>
              </a:rPr>
              <a:t>Repeat this process with several different circles, and then average the results.</a:t>
            </a:r>
            <a:r>
              <a:rPr lang="en-GB" b="0" i="0">
                <a:solidFill>
                  <a:srgbClr val="333333"/>
                </a:solidFill>
                <a:effectLst/>
                <a:latin typeface="Helvetica Neue"/>
              </a:rPr>
              <a:t> This will give you more accurate results. Your measurements might not be perfect on any given circle, but over time they should average out to a pretty accurate calculation of pi</a:t>
            </a:r>
          </a:p>
        </p:txBody>
      </p:sp>
      <p:pic>
        <p:nvPicPr>
          <p:cNvPr id="4" name="Picture 3">
            <a:extLst>
              <a:ext uri="{FF2B5EF4-FFF2-40B4-BE49-F238E27FC236}">
                <a16:creationId xmlns:a16="http://schemas.microsoft.com/office/drawing/2014/main" id="{38BB8A3C-6A8A-CD4B-A434-FD389710FC4F}"/>
              </a:ext>
            </a:extLst>
          </p:cNvPr>
          <p:cNvPicPr>
            <a:picLocks noChangeAspect="1"/>
          </p:cNvPicPr>
          <p:nvPr/>
        </p:nvPicPr>
        <p:blipFill>
          <a:blip r:embed="rId2"/>
          <a:stretch>
            <a:fillRect/>
          </a:stretch>
        </p:blipFill>
        <p:spPr>
          <a:xfrm>
            <a:off x="5655469" y="180975"/>
            <a:ext cx="4381500" cy="2605088"/>
          </a:xfrm>
          <a:prstGeom prst="rect">
            <a:avLst/>
          </a:prstGeom>
        </p:spPr>
      </p:pic>
    </p:spTree>
    <p:extLst>
      <p:ext uri="{BB962C8B-B14F-4D97-AF65-F5344CB8AC3E}">
        <p14:creationId xmlns:p14="http://schemas.microsoft.com/office/powerpoint/2010/main" val="49998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4"/>
                                        </p:tgtEl>
                                        <p:attrNameLst>
                                          <p:attrName>ppt_x</p:attrName>
                                        </p:attrNameLst>
                                      </p:cBhvr>
                                      <p:tavLst>
                                        <p:tav tm="0">
                                          <p:val>
                                            <p:strVal val="ppt_x"/>
                                          </p:val>
                                        </p:tav>
                                        <p:tav tm="100000">
                                          <p:val>
                                            <p:strVal val="ppt_x"/>
                                          </p:val>
                                        </p:tav>
                                      </p:tavLst>
                                    </p:anim>
                                    <p:anim calcmode="lin" valueType="num">
                                      <p:cBhvr additive="base">
                                        <p:cTn id="33" dur="500"/>
                                        <p:tgtEl>
                                          <p:spTgt spid="4"/>
                                        </p:tgtEl>
                                        <p:attrNameLst>
                                          <p:attrName>ppt_y</p:attrName>
                                        </p:attrNameLst>
                                      </p:cBhvr>
                                      <p:tavLst>
                                        <p:tav tm="0">
                                          <p:val>
                                            <p:strVal val="ppt_y"/>
                                          </p:val>
                                        </p:tav>
                                        <p:tav tm="100000">
                                          <p:val>
                                            <p:strVal val="1+ppt_h/2"/>
                                          </p:val>
                                        </p:tav>
                                      </p:tavLst>
                                    </p:anim>
                                    <p:set>
                                      <p:cBhvr>
                                        <p:cTn id="34" dur="1" fill="hold">
                                          <p:stCondLst>
                                            <p:cond delay="499"/>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3">
                                            <p:txEl>
                                              <p:pRg st="1" end="1"/>
                                            </p:txEl>
                                          </p:spTgt>
                                        </p:tgtEl>
                                      </p:cBhvr>
                                    </p:animEffect>
                                    <p:set>
                                      <p:cBhvr>
                                        <p:cTn id="39"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3">
                                            <p:txEl>
                                              <p:pRg st="2" end="2"/>
                                            </p:txEl>
                                          </p:spTgt>
                                        </p:tgtEl>
                                      </p:cBhvr>
                                    </p:animEffect>
                                    <p:set>
                                      <p:cBhvr>
                                        <p:cTn id="4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2"/>
                                        </p:tgtEl>
                                        <p:attrNameLst>
                                          <p:attrName>ppt_x</p:attrName>
                                        </p:attrNameLst>
                                      </p:cBhvr>
                                      <p:tavLst>
                                        <p:tav tm="0">
                                          <p:val>
                                            <p:strVal val="ppt_x"/>
                                          </p:val>
                                        </p:tav>
                                        <p:tav tm="100000">
                                          <p:val>
                                            <p:strVal val="ppt_x"/>
                                          </p:val>
                                        </p:tav>
                                      </p:tavLst>
                                    </p:anim>
                                    <p:anim calcmode="lin" valueType="num">
                                      <p:cBhvr additive="base">
                                        <p:cTn id="49" dur="500"/>
                                        <p:tgtEl>
                                          <p:spTgt spid="2"/>
                                        </p:tgtEl>
                                        <p:attrNameLst>
                                          <p:attrName>ppt_y</p:attrName>
                                        </p:attrNameLst>
                                      </p:cBhvr>
                                      <p:tavLst>
                                        <p:tav tm="0">
                                          <p:val>
                                            <p:strVal val="ppt_y"/>
                                          </p:val>
                                        </p:tav>
                                        <p:tav tm="100000">
                                          <p:val>
                                            <p:strVal val="1+ppt_h/2"/>
                                          </p:val>
                                        </p:tav>
                                      </p:tavLst>
                                    </p:anim>
                                    <p:set>
                                      <p:cBhvr>
                                        <p:cTn id="5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9EC65-9B20-8D42-8732-2D746017F585}"/>
              </a:ext>
            </a:extLst>
          </p:cNvPr>
          <p:cNvSpPr>
            <a:spLocks noGrp="1"/>
          </p:cNvSpPr>
          <p:nvPr>
            <p:ph type="title"/>
          </p:nvPr>
        </p:nvSpPr>
        <p:spPr>
          <a:xfrm>
            <a:off x="4171950" y="500062"/>
            <a:ext cx="10515600" cy="1325563"/>
          </a:xfrm>
        </p:spPr>
        <p:txBody>
          <a:bodyPr/>
          <a:lstStyle/>
          <a:p>
            <a:r>
              <a:rPr lang="ro-RO"/>
              <a:t>Thank you!!</a:t>
            </a:r>
            <a:endParaRPr lang="en-US"/>
          </a:p>
        </p:txBody>
      </p:sp>
      <p:sp>
        <p:nvSpPr>
          <p:cNvPr id="3" name="Content Placeholder 2">
            <a:extLst>
              <a:ext uri="{FF2B5EF4-FFF2-40B4-BE49-F238E27FC236}">
                <a16:creationId xmlns:a16="http://schemas.microsoft.com/office/drawing/2014/main" id="{092276A6-7F67-D341-8D08-D25A96DB4F20}"/>
              </a:ext>
            </a:extLst>
          </p:cNvPr>
          <p:cNvSpPr>
            <a:spLocks noGrp="1"/>
          </p:cNvSpPr>
          <p:nvPr>
            <p:ph idx="1"/>
          </p:nvPr>
        </p:nvSpPr>
        <p:spPr/>
        <p:txBody>
          <a:bodyPr/>
          <a:lstStyle/>
          <a:p>
            <a:r>
              <a:rPr lang="ro-RO"/>
              <a:t>Made by Xenia Stratulat</a:t>
            </a:r>
            <a:endParaRPr lang="en-US"/>
          </a:p>
        </p:txBody>
      </p:sp>
      <p:sp>
        <p:nvSpPr>
          <p:cNvPr id="4" name="Heart 3">
            <a:extLst>
              <a:ext uri="{FF2B5EF4-FFF2-40B4-BE49-F238E27FC236}">
                <a16:creationId xmlns:a16="http://schemas.microsoft.com/office/drawing/2014/main" id="{60F77427-5F39-B14A-9D08-BDC066522F7C}"/>
              </a:ext>
            </a:extLst>
          </p:cNvPr>
          <p:cNvSpPr/>
          <p:nvPr/>
        </p:nvSpPr>
        <p:spPr>
          <a:xfrm>
            <a:off x="6431756" y="2514600"/>
            <a:ext cx="1828800" cy="18288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E18E5DB-B7B6-4149-9B46-DBECBAA9A0C2}"/>
              </a:ext>
            </a:extLst>
          </p:cNvPr>
          <p:cNvSpPr txBox="1"/>
          <p:nvPr/>
        </p:nvSpPr>
        <p:spPr>
          <a:xfrm>
            <a:off x="5181600" y="2438400"/>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192514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p:tgtEl>
                                          <p:spTgt spid="3">
                                            <p:txEl>
                                              <p:pRg st="0" end="0"/>
                                            </p:txEl>
                                          </p:spTgt>
                                        </p:tgtEl>
                                        <p:attrNameLst>
                                          <p:attrName>ppt_y</p:attrName>
                                        </p:attrNameLst>
                                      </p:cBhvr>
                                      <p:tavLst>
                                        <p:tav tm="0">
                                          <p:val>
                                            <p:strVal val="ppt_y"/>
                                          </p:val>
                                        </p:tav>
                                        <p:tav tm="100000">
                                          <p:val>
                                            <p:strVal val="1+ppt_h/2"/>
                                          </p:val>
                                        </p:tav>
                                      </p:tavLst>
                                    </p:anim>
                                    <p:set>
                                      <p:cBhvr>
                                        <p:cTn id="1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2"/>
                                        </p:tgtEl>
                                        <p:attrNameLst>
                                          <p:attrName>ppt_w</p:attrName>
                                        </p:attrNameLst>
                                      </p:cBhvr>
                                      <p:tavLst>
                                        <p:tav tm="0">
                                          <p:val>
                                            <p:strVal val="ppt_w"/>
                                          </p:val>
                                        </p:tav>
                                        <p:tav tm="100000">
                                          <p:val>
                                            <p:fltVal val="0"/>
                                          </p:val>
                                        </p:tav>
                                      </p:tavLst>
                                    </p:anim>
                                    <p:anim calcmode="lin" valueType="num">
                                      <p:cBhvr>
                                        <p:cTn id="24" dur="500"/>
                                        <p:tgtEl>
                                          <p:spTgt spid="2"/>
                                        </p:tgtEl>
                                        <p:attrNameLst>
                                          <p:attrName>ppt_h</p:attrName>
                                        </p:attrNameLst>
                                      </p:cBhvr>
                                      <p:tavLst>
                                        <p:tav tm="0">
                                          <p:val>
                                            <p:strVal val="ppt_h"/>
                                          </p:val>
                                        </p:tav>
                                        <p:tav tm="100000">
                                          <p:val>
                                            <p:fltVal val="0"/>
                                          </p:val>
                                        </p:tav>
                                      </p:tavLst>
                                    </p:anim>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6" presetClass="exit" presetSubtype="0" fill="hold" grpId="0" nodeType="clickEffect">
                                  <p:stCondLst>
                                    <p:cond delay="0"/>
                                  </p:stCondLst>
                                  <p:childTnLst>
                                    <p:animEffect transition="out" filter="wipe(down)">
                                      <p:cBhvr>
                                        <p:cTn id="30" dur="180" accel="50000">
                                          <p:stCondLst>
                                            <p:cond delay="1820"/>
                                          </p:stCondLst>
                                        </p:cTn>
                                        <p:tgtEl>
                                          <p:spTgt spid="4"/>
                                        </p:tgtEl>
                                      </p:cBhvr>
                                    </p:animEffect>
                                    <p:anim calcmode="lin" valueType="num">
                                      <p:cBhvr>
                                        <p:cTn id="31"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32"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33"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7"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38" dur="26">
                                          <p:stCondLst>
                                            <p:cond delay="620"/>
                                          </p:stCondLst>
                                        </p:cTn>
                                        <p:tgtEl>
                                          <p:spTgt spid="4"/>
                                        </p:tgtEl>
                                      </p:cBhvr>
                                      <p:to x="100000" y="60000"/>
                                    </p:animScale>
                                    <p:animScale>
                                      <p:cBhvr>
                                        <p:cTn id="39" dur="166" decel="50000">
                                          <p:stCondLst>
                                            <p:cond delay="64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set>
                                      <p:cBhvr>
                                        <p:cTn id="46"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TF10001029">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F10001029" id="{ED3996BA-162B-43C7-B0E2-A5CA4E649741}" vid="{187088E4-27D7-4455-856F-4A44258D82E2}"/>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TF10001029</vt:lpstr>
      <vt:lpstr>Happy Pi Day!!</vt:lpstr>
      <vt:lpstr>What Pi means?</vt:lpstr>
      <vt:lpstr>Who discovered Pi number?</vt:lpstr>
      <vt:lpstr>How to calculate Pi?</vt:lpstr>
      <vt:lpstr>How to calculate Pi? </vt:lpstr>
      <vt:lpstr>How to calculate Pi?</vt:lpstr>
      <vt:lpstr>How to calculate Pi?</vt:lpstr>
      <vt:lpstr>How to calculate Pi</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Pi Day!!!</dc:title>
  <dc:creator>xenia stratulat</dc:creator>
  <cp:lastModifiedBy>xenia stratulat</cp:lastModifiedBy>
  <cp:revision>5</cp:revision>
  <dcterms:created xsi:type="dcterms:W3CDTF">2019-01-31T15:37:01Z</dcterms:created>
  <dcterms:modified xsi:type="dcterms:W3CDTF">2019-02-05T13:06:47Z</dcterms:modified>
</cp:coreProperties>
</file>