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58" r:id="rId4"/>
    <p:sldId id="259" r:id="rId5"/>
    <p:sldId id="260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ÐÐ°ÑÑÐ¸Ð½ÐºÐ¸ Ð¿Ð¾ Ð·Ð°Ð¿ÑÐ¾ÑÑ desene de colorat cu nr p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0858" y="2521377"/>
            <a:ext cx="1389107" cy="885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  </a:t>
            </a:r>
            <a:r>
              <a:rPr lang="en-US" sz="6000" b="1" dirty="0" err="1" smtClean="0"/>
              <a:t>Numarul</a:t>
            </a:r>
            <a:r>
              <a:rPr lang="en-US" sz="6000" b="1" dirty="0" smtClean="0"/>
              <a:t> (Pi)</a:t>
            </a:r>
            <a:endParaRPr lang="en-US" sz="6000" b="1" dirty="0"/>
          </a:p>
        </p:txBody>
      </p:sp>
      <p:sp>
        <p:nvSpPr>
          <p:cNvPr id="4" name="AutoShape 2" descr="ÐÐ¾ÑÐ¾Ð¶ÐµÐµ Ð¸Ð·Ð¾Ð±ÑÐ°Ð¶ÐµÐ½Ð¸Ðµ"/>
          <p:cNvSpPr>
            <a:spLocks noGrp="1" noChangeAspect="1" noChangeArrowheads="1"/>
          </p:cNvSpPr>
          <p:nvPr>
            <p:ph type="subTitle" idx="1"/>
          </p:nvPr>
        </p:nvSpPr>
        <p:spPr bwMode="auto">
          <a:xfrm>
            <a:off x="2636277" y="4516438"/>
            <a:ext cx="8791575" cy="1655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r"/>
            <a:r>
              <a:rPr lang="en-US" dirty="0" err="1" smtClean="0"/>
              <a:t>Buga</a:t>
            </a:r>
            <a:r>
              <a:rPr lang="en-US" dirty="0" smtClean="0"/>
              <a:t> </a:t>
            </a:r>
            <a:r>
              <a:rPr lang="en-US" dirty="0" err="1" smtClean="0"/>
              <a:t>Madalina</a:t>
            </a:r>
            <a:endParaRPr lang="en-US" dirty="0" smtClean="0"/>
          </a:p>
          <a:p>
            <a:pPr algn="r"/>
            <a:r>
              <a:rPr lang="en-US" dirty="0" smtClean="0"/>
              <a:t>cl. 5 G-2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917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32164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4" name="Picture 4" descr="ÐÐ¾ÑÐ¾Ð¶ÐµÐµ Ð¸Ð·Ð¾Ð±ÑÐ°Ð¶ÐµÐ½Ð¸Ðµ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2287" y="1049733"/>
            <a:ext cx="7225048" cy="541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4874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/>
              <a:t>Pi </a:t>
            </a:r>
            <a:r>
              <a:rPr lang="en-US" sz="2400" dirty="0" err="1"/>
              <a:t>este</a:t>
            </a:r>
            <a:r>
              <a:rPr lang="en-US" sz="2400" dirty="0"/>
              <a:t> </a:t>
            </a:r>
            <a:r>
              <a:rPr lang="en-US" sz="2400" dirty="0" err="1"/>
              <a:t>circumferinta</a:t>
            </a:r>
            <a:r>
              <a:rPr lang="en-US" sz="2400" dirty="0"/>
              <a:t> </a:t>
            </a:r>
            <a:r>
              <a:rPr lang="en-US" sz="2400" dirty="0" err="1"/>
              <a:t>unui</a:t>
            </a:r>
            <a:r>
              <a:rPr lang="en-US" sz="2400" dirty="0"/>
              <a:t> </a:t>
            </a:r>
            <a:r>
              <a:rPr lang="en-US" sz="2400" dirty="0" err="1"/>
              <a:t>cerc</a:t>
            </a:r>
            <a:r>
              <a:rPr lang="en-US" sz="2400" dirty="0"/>
              <a:t> </a:t>
            </a:r>
            <a:r>
              <a:rPr lang="en-US" sz="2400" dirty="0" err="1"/>
              <a:t>impartita</a:t>
            </a:r>
            <a:r>
              <a:rPr lang="en-US" sz="2400" dirty="0"/>
              <a:t> la </a:t>
            </a:r>
            <a:r>
              <a:rPr lang="en-US" sz="2400" dirty="0" err="1"/>
              <a:t>diametrul</a:t>
            </a:r>
            <a:r>
              <a:rPr lang="en-US" sz="2400" dirty="0"/>
              <a:t> </a:t>
            </a:r>
            <a:r>
              <a:rPr lang="en-US" sz="2400" dirty="0" err="1"/>
              <a:t>sau</a:t>
            </a:r>
            <a:r>
              <a:rPr lang="en-US" sz="2400" dirty="0"/>
              <a:t>. O </a:t>
            </a:r>
            <a:r>
              <a:rPr lang="en-US" sz="2400" dirty="0" err="1"/>
              <a:t>sa</a:t>
            </a:r>
            <a:r>
              <a:rPr lang="en-US" sz="2400" dirty="0"/>
              <a:t> </a:t>
            </a:r>
            <a:r>
              <a:rPr lang="en-US" sz="2400" dirty="0" err="1"/>
              <a:t>avem</a:t>
            </a:r>
            <a:r>
              <a:rPr lang="en-US" sz="2400" dirty="0"/>
              <a:t> </a:t>
            </a:r>
            <a:r>
              <a:rPr lang="en-US" sz="2400" dirty="0" err="1"/>
              <a:t>acelasi</a:t>
            </a:r>
            <a:r>
              <a:rPr lang="en-US" sz="2400" dirty="0"/>
              <a:t> </a:t>
            </a:r>
            <a:r>
              <a:rPr lang="en-US" sz="2400" dirty="0" err="1"/>
              <a:t>rezultat</a:t>
            </a:r>
            <a:r>
              <a:rPr lang="en-US" sz="2400" dirty="0"/>
              <a:t> </a:t>
            </a:r>
            <a:r>
              <a:rPr lang="en-US" sz="2400" dirty="0" err="1"/>
              <a:t>indiferent</a:t>
            </a:r>
            <a:r>
              <a:rPr lang="en-US" sz="2400" dirty="0"/>
              <a:t> de </a:t>
            </a:r>
            <a:r>
              <a:rPr lang="en-US" sz="2400" dirty="0" err="1"/>
              <a:t>marimea</a:t>
            </a:r>
            <a:r>
              <a:rPr lang="en-US" sz="2400" dirty="0"/>
              <a:t> </a:t>
            </a:r>
            <a:r>
              <a:rPr lang="en-US" sz="2400" dirty="0" err="1"/>
              <a:t>cercului</a:t>
            </a:r>
            <a:r>
              <a:rPr lang="en-US" sz="2400" dirty="0"/>
              <a:t>.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54558" y="3163886"/>
            <a:ext cx="8963696" cy="3541714"/>
          </a:xfrm>
        </p:spPr>
        <p:txBody>
          <a:bodyPr>
            <a:normAutofit/>
          </a:bodyPr>
          <a:lstStyle/>
          <a:p>
            <a:r>
              <a:rPr lang="en-US" dirty="0" err="1" smtClean="0"/>
              <a:t>Numarul</a:t>
            </a:r>
            <a:r>
              <a:rPr lang="en-US" dirty="0" smtClean="0"/>
              <a:t> </a:t>
            </a:r>
            <a:r>
              <a:rPr lang="en-US" dirty="0"/>
              <a:t>pi </a:t>
            </a:r>
            <a:r>
              <a:rPr lang="en-US" dirty="0" err="1"/>
              <a:t>este</a:t>
            </a:r>
            <a:r>
              <a:rPr lang="en-US" dirty="0"/>
              <a:t> un </a:t>
            </a:r>
            <a:r>
              <a:rPr lang="en-US" dirty="0" err="1"/>
              <a:t>numar</a:t>
            </a:r>
            <a:r>
              <a:rPr lang="en-US" dirty="0"/>
              <a:t> </a:t>
            </a:r>
            <a:r>
              <a:rPr lang="en-US" dirty="0" err="1"/>
              <a:t>irational</a:t>
            </a:r>
            <a:r>
              <a:rPr lang="en-US" dirty="0"/>
              <a:t> </a:t>
            </a:r>
            <a:r>
              <a:rPr lang="en-US" dirty="0" err="1"/>
              <a:t>deoarece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imposibil</a:t>
            </a:r>
            <a:r>
              <a:rPr lang="en-US" dirty="0"/>
              <a:t> de </a:t>
            </a:r>
            <a:r>
              <a:rPr lang="en-US" dirty="0" err="1"/>
              <a:t>aflat</a:t>
            </a:r>
            <a:r>
              <a:rPr lang="en-US" dirty="0"/>
              <a:t> cu </a:t>
            </a:r>
            <a:r>
              <a:rPr lang="en-US" dirty="0" err="1"/>
              <a:t>exactitate</a:t>
            </a:r>
            <a:r>
              <a:rPr lang="en-US" dirty="0"/>
              <a:t> </a:t>
            </a:r>
            <a:r>
              <a:rPr lang="en-US" dirty="0" err="1"/>
              <a:t>cate</a:t>
            </a:r>
            <a:r>
              <a:rPr lang="en-US" dirty="0"/>
              <a:t> </a:t>
            </a:r>
            <a:r>
              <a:rPr lang="en-US" dirty="0" err="1"/>
              <a:t>zecimale</a:t>
            </a:r>
            <a:r>
              <a:rPr lang="en-US" dirty="0"/>
              <a:t> are. El nu are o </a:t>
            </a:r>
            <a:r>
              <a:rPr lang="en-US" dirty="0" err="1"/>
              <a:t>ratie</a:t>
            </a:r>
            <a:r>
              <a:rPr lang="en-US" dirty="0"/>
              <a:t> </a:t>
            </a:r>
            <a:r>
              <a:rPr lang="en-US" dirty="0" err="1"/>
              <a:t>simpla</a:t>
            </a:r>
            <a:r>
              <a:rPr lang="en-US" dirty="0"/>
              <a:t> cum </a:t>
            </a:r>
            <a:r>
              <a:rPr lang="en-US" dirty="0" err="1"/>
              <a:t>ar</a:t>
            </a:r>
            <a:r>
              <a:rPr lang="en-US" dirty="0"/>
              <a:t> fi 22/7 care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dea</a:t>
            </a:r>
            <a:r>
              <a:rPr lang="en-US" dirty="0"/>
              <a:t> cu </a:t>
            </a:r>
            <a:r>
              <a:rPr lang="en-US" dirty="0" err="1"/>
              <a:t>exactitate</a:t>
            </a:r>
            <a:r>
              <a:rPr lang="en-US" dirty="0"/>
              <a:t> </a:t>
            </a:r>
            <a:r>
              <a:rPr lang="en-US" dirty="0" err="1"/>
              <a:t>numarul</a:t>
            </a:r>
            <a:r>
              <a:rPr lang="en-US" dirty="0"/>
              <a:t> pi, </a:t>
            </a:r>
            <a:r>
              <a:rPr lang="en-US" dirty="0" err="1"/>
              <a:t>iar</a:t>
            </a:r>
            <a:r>
              <a:rPr lang="en-US" dirty="0"/>
              <a:t> </a:t>
            </a:r>
            <a:r>
              <a:rPr lang="en-US" dirty="0" err="1"/>
              <a:t>zecimalele</a:t>
            </a:r>
            <a:r>
              <a:rPr lang="en-US" dirty="0"/>
              <a:t> sale nu </a:t>
            </a:r>
            <a:r>
              <a:rPr lang="en-US" dirty="0" err="1"/>
              <a:t>respecta</a:t>
            </a:r>
            <a:r>
              <a:rPr lang="en-US" dirty="0"/>
              <a:t> </a:t>
            </a:r>
            <a:r>
              <a:rPr lang="en-US" dirty="0" err="1"/>
              <a:t>nici</a:t>
            </a:r>
            <a:r>
              <a:rPr lang="en-US" dirty="0"/>
              <a:t> un model </a:t>
            </a:r>
            <a:r>
              <a:rPr lang="en-US" dirty="0" err="1"/>
              <a:t>matematic</a:t>
            </a:r>
            <a:r>
              <a:rPr lang="en-US" dirty="0"/>
              <a:t> , ci par a fi la </a:t>
            </a:r>
            <a:r>
              <a:rPr lang="en-US" dirty="0" err="1"/>
              <a:t>intamplare</a:t>
            </a:r>
            <a:r>
              <a:rPr lang="en-US" dirty="0"/>
              <a:t>. </a:t>
            </a:r>
            <a:r>
              <a:rPr lang="en-US" dirty="0" err="1"/>
              <a:t>Daca</a:t>
            </a:r>
            <a:r>
              <a:rPr lang="en-US" dirty="0"/>
              <a:t> </a:t>
            </a:r>
            <a:r>
              <a:rPr lang="en-US" dirty="0" err="1"/>
              <a:t>ar</a:t>
            </a:r>
            <a:r>
              <a:rPr lang="en-US" dirty="0"/>
              <a:t> fi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scrieti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hartie</a:t>
            </a:r>
            <a:r>
              <a:rPr lang="en-US" dirty="0"/>
              <a:t> </a:t>
            </a:r>
            <a:r>
              <a:rPr lang="en-US" dirty="0" err="1"/>
              <a:t>numarul</a:t>
            </a:r>
            <a:r>
              <a:rPr lang="en-US" dirty="0"/>
              <a:t> exact de </a:t>
            </a:r>
            <a:r>
              <a:rPr lang="en-US" dirty="0" err="1"/>
              <a:t>zecimale</a:t>
            </a:r>
            <a:r>
              <a:rPr lang="en-US" dirty="0"/>
              <a:t>, </a:t>
            </a:r>
            <a:r>
              <a:rPr lang="en-US" dirty="0" err="1"/>
              <a:t>ati</a:t>
            </a:r>
            <a:r>
              <a:rPr lang="en-US" dirty="0"/>
              <a:t> face </a:t>
            </a:r>
            <a:r>
              <a:rPr lang="en-US" dirty="0" err="1"/>
              <a:t>asta</a:t>
            </a:r>
            <a:r>
              <a:rPr lang="en-US" dirty="0"/>
              <a:t> la </a:t>
            </a:r>
            <a:r>
              <a:rPr lang="en-US" dirty="0" err="1"/>
              <a:t>infinit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3074" name="Picture 2" descr="ÐÐ¾ÑÐ¾Ð¶ÐµÐµ Ð¸Ð·Ð¾Ð±ÑÐ°Ð¶ÐµÐ½Ð¸Ðµ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8107" y="1865269"/>
            <a:ext cx="4932609" cy="826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4361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55345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2625" y="1528270"/>
            <a:ext cx="9905999" cy="4988439"/>
          </a:xfrm>
        </p:spPr>
        <p:txBody>
          <a:bodyPr>
            <a:noAutofit/>
          </a:bodyPr>
          <a:lstStyle/>
          <a:p>
            <a:r>
              <a:rPr lang="en-US" sz="1400" dirty="0" smtClean="0"/>
              <a:t>O</a:t>
            </a:r>
            <a:r>
              <a:rPr lang="en-US" sz="1400" dirty="0"/>
              <a:t> mica </a:t>
            </a:r>
            <a:r>
              <a:rPr lang="en-US" sz="1400" dirty="0" err="1"/>
              <a:t>istorie</a:t>
            </a:r>
            <a:r>
              <a:rPr lang="en-US" sz="1400" dirty="0"/>
              <a:t> a </a:t>
            </a:r>
            <a:r>
              <a:rPr lang="en-US" sz="1400" dirty="0" err="1"/>
              <a:t>determinarii</a:t>
            </a:r>
            <a:r>
              <a:rPr lang="en-US" sz="1400" dirty="0"/>
              <a:t> cat </a:t>
            </a:r>
            <a:r>
              <a:rPr lang="en-US" sz="1400" dirty="0" err="1"/>
              <a:t>mai</a:t>
            </a:r>
            <a:r>
              <a:rPr lang="en-US" sz="1400" dirty="0"/>
              <a:t> </a:t>
            </a:r>
            <a:r>
              <a:rPr lang="en-US" sz="1400" dirty="0" err="1"/>
              <a:t>multor</a:t>
            </a:r>
            <a:r>
              <a:rPr lang="en-US" sz="1400" dirty="0"/>
              <a:t> </a:t>
            </a:r>
            <a:r>
              <a:rPr lang="en-US" sz="1400" dirty="0" err="1"/>
              <a:t>zecimale</a:t>
            </a:r>
            <a:r>
              <a:rPr lang="en-US" sz="1400" dirty="0"/>
              <a:t> a </a:t>
            </a:r>
            <a:r>
              <a:rPr lang="en-US" sz="1400" dirty="0" err="1"/>
              <a:t>numarului</a:t>
            </a:r>
            <a:r>
              <a:rPr lang="en-US" sz="1400" dirty="0"/>
              <a:t> pi:</a:t>
            </a:r>
          </a:p>
          <a:p>
            <a:r>
              <a:rPr lang="en-US" sz="1400" dirty="0"/>
              <a:t>2000 </a:t>
            </a:r>
            <a:r>
              <a:rPr lang="en-US" sz="1400" dirty="0" err="1"/>
              <a:t>I.Hr</a:t>
            </a:r>
            <a:r>
              <a:rPr lang="en-US" sz="1400" dirty="0"/>
              <a:t>. – </a:t>
            </a:r>
            <a:r>
              <a:rPr lang="en-US" sz="1400" dirty="0" err="1"/>
              <a:t>Egiptenii</a:t>
            </a:r>
            <a:r>
              <a:rPr lang="en-US" sz="1400" dirty="0"/>
              <a:t> </a:t>
            </a:r>
            <a:r>
              <a:rPr lang="en-US" sz="1400" dirty="0" err="1"/>
              <a:t>socoteau</a:t>
            </a:r>
            <a:r>
              <a:rPr lang="en-US" sz="1400" dirty="0"/>
              <a:t> </a:t>
            </a:r>
            <a:r>
              <a:rPr lang="en-US" sz="1400" dirty="0" err="1"/>
              <a:t>numarul</a:t>
            </a:r>
            <a:r>
              <a:rPr lang="en-US" sz="1400" dirty="0"/>
              <a:t> pi ca </a:t>
            </a:r>
            <a:r>
              <a:rPr lang="en-US" sz="1400" dirty="0" err="1"/>
              <a:t>fiind</a:t>
            </a:r>
            <a:r>
              <a:rPr lang="en-US" sz="1400" dirty="0"/>
              <a:t> 16² / 9² </a:t>
            </a:r>
            <a:r>
              <a:rPr lang="en-US" sz="1400" dirty="0" err="1"/>
              <a:t>sau</a:t>
            </a:r>
            <a:r>
              <a:rPr lang="en-US" sz="1400" dirty="0"/>
              <a:t> 256/81, </a:t>
            </a:r>
            <a:r>
              <a:rPr lang="en-US" sz="1400" dirty="0" err="1"/>
              <a:t>sau</a:t>
            </a:r>
            <a:r>
              <a:rPr lang="en-US" sz="1400" dirty="0"/>
              <a:t> 3.16 cu o </a:t>
            </a:r>
            <a:r>
              <a:rPr lang="en-US" sz="1400" dirty="0" err="1"/>
              <a:t>exactitate</a:t>
            </a:r>
            <a:r>
              <a:rPr lang="en-US" sz="1400" dirty="0"/>
              <a:t> de o </a:t>
            </a:r>
            <a:r>
              <a:rPr lang="en-US" sz="1400" dirty="0" err="1"/>
              <a:t>singura</a:t>
            </a:r>
            <a:r>
              <a:rPr lang="en-US" sz="1400" dirty="0"/>
              <a:t> </a:t>
            </a:r>
            <a:r>
              <a:rPr lang="en-US" sz="1400" dirty="0" err="1"/>
              <a:t>zecimala</a:t>
            </a:r>
            <a:r>
              <a:rPr lang="en-US" sz="1400" dirty="0"/>
              <a:t>.</a:t>
            </a:r>
          </a:p>
          <a:p>
            <a:r>
              <a:rPr lang="en-US" sz="1400" dirty="0"/>
              <a:t>250 I. Hr. – </a:t>
            </a:r>
            <a:r>
              <a:rPr lang="en-US" sz="1400" dirty="0" err="1"/>
              <a:t>Filozoful</a:t>
            </a:r>
            <a:r>
              <a:rPr lang="en-US" sz="1400" dirty="0"/>
              <a:t> </a:t>
            </a:r>
            <a:r>
              <a:rPr lang="en-US" sz="1400" dirty="0" err="1"/>
              <a:t>grec</a:t>
            </a:r>
            <a:r>
              <a:rPr lang="en-US" sz="1400" dirty="0"/>
              <a:t> </a:t>
            </a:r>
            <a:r>
              <a:rPr lang="en-US" sz="1400" dirty="0" err="1"/>
              <a:t>Arhimede</a:t>
            </a:r>
            <a:r>
              <a:rPr lang="en-US" sz="1400" dirty="0"/>
              <a:t> a </a:t>
            </a:r>
            <a:r>
              <a:rPr lang="en-US" sz="1400" dirty="0" err="1"/>
              <a:t>fost</a:t>
            </a:r>
            <a:r>
              <a:rPr lang="en-US" sz="1400" dirty="0"/>
              <a:t> </a:t>
            </a:r>
            <a:r>
              <a:rPr lang="en-US" sz="1400" dirty="0" err="1"/>
              <a:t>primul</a:t>
            </a:r>
            <a:r>
              <a:rPr lang="en-US" sz="1400" dirty="0"/>
              <a:t> care a </a:t>
            </a:r>
            <a:r>
              <a:rPr lang="en-US" sz="1400" dirty="0" err="1"/>
              <a:t>estimat</a:t>
            </a:r>
            <a:r>
              <a:rPr lang="en-US" sz="1400" dirty="0"/>
              <a:t> cat </a:t>
            </a:r>
            <a:r>
              <a:rPr lang="en-US" sz="1400" dirty="0" err="1"/>
              <a:t>mai</a:t>
            </a:r>
            <a:r>
              <a:rPr lang="en-US" sz="1400" dirty="0"/>
              <a:t> </a:t>
            </a:r>
            <a:r>
              <a:rPr lang="en-US" sz="1400" dirty="0" err="1"/>
              <a:t>riguros</a:t>
            </a:r>
            <a:r>
              <a:rPr lang="en-US" sz="1400" dirty="0"/>
              <a:t> </a:t>
            </a:r>
            <a:r>
              <a:rPr lang="en-US" sz="1400" dirty="0" err="1"/>
              <a:t>numarul</a:t>
            </a:r>
            <a:r>
              <a:rPr lang="en-US" sz="1400" dirty="0"/>
              <a:t> pi. El a </a:t>
            </a:r>
            <a:r>
              <a:rPr lang="en-US" sz="1400" dirty="0" err="1"/>
              <a:t>realizat</a:t>
            </a:r>
            <a:r>
              <a:rPr lang="en-US" sz="1400" dirty="0"/>
              <a:t> ca </a:t>
            </a:r>
            <a:r>
              <a:rPr lang="en-US" sz="1400" dirty="0" err="1"/>
              <a:t>amploarea</a:t>
            </a:r>
            <a:r>
              <a:rPr lang="en-US" sz="1400" dirty="0"/>
              <a:t> </a:t>
            </a:r>
            <a:r>
              <a:rPr lang="en-US" sz="1400" dirty="0" err="1"/>
              <a:t>acestuia</a:t>
            </a:r>
            <a:r>
              <a:rPr lang="en-US" sz="1400" dirty="0"/>
              <a:t> </a:t>
            </a:r>
            <a:r>
              <a:rPr lang="en-US" sz="1400" dirty="0" err="1"/>
              <a:t>poate</a:t>
            </a:r>
            <a:r>
              <a:rPr lang="en-US" sz="1400" dirty="0"/>
              <a:t> fi </a:t>
            </a:r>
            <a:r>
              <a:rPr lang="en-US" sz="1400" dirty="0" err="1"/>
              <a:t>limitata</a:t>
            </a:r>
            <a:r>
              <a:rPr lang="en-US" sz="1400" dirty="0"/>
              <a:t> </a:t>
            </a:r>
            <a:r>
              <a:rPr lang="en-US" sz="1400" dirty="0" err="1"/>
              <a:t>inscriind</a:t>
            </a:r>
            <a:r>
              <a:rPr lang="en-US" sz="1400" dirty="0"/>
              <a:t> </a:t>
            </a:r>
            <a:r>
              <a:rPr lang="en-US" sz="1400" dirty="0" err="1"/>
              <a:t>cercuri</a:t>
            </a:r>
            <a:r>
              <a:rPr lang="en-US" sz="1400" dirty="0"/>
              <a:t> in </a:t>
            </a:r>
            <a:r>
              <a:rPr lang="en-US" sz="1400" dirty="0" err="1"/>
              <a:t>poligoane</a:t>
            </a:r>
            <a:r>
              <a:rPr lang="en-US" sz="1400" dirty="0"/>
              <a:t> regulate </a:t>
            </a:r>
            <a:r>
              <a:rPr lang="en-US" sz="1400" dirty="0" err="1"/>
              <a:t>si</a:t>
            </a:r>
            <a:r>
              <a:rPr lang="en-US" sz="1400" dirty="0"/>
              <a:t> </a:t>
            </a:r>
            <a:r>
              <a:rPr lang="en-US" sz="1400" dirty="0" err="1"/>
              <a:t>calculand</a:t>
            </a:r>
            <a:r>
              <a:rPr lang="en-US" sz="1400" dirty="0"/>
              <a:t> </a:t>
            </a:r>
            <a:r>
              <a:rPr lang="en-US" sz="1400" dirty="0" err="1"/>
              <a:t>perimetrele</a:t>
            </a:r>
            <a:r>
              <a:rPr lang="en-US" sz="1400" dirty="0"/>
              <a:t> </a:t>
            </a:r>
            <a:r>
              <a:rPr lang="en-US" sz="1400" dirty="0" err="1"/>
              <a:t>externe</a:t>
            </a:r>
            <a:r>
              <a:rPr lang="en-US" sz="1400" dirty="0"/>
              <a:t> </a:t>
            </a:r>
            <a:r>
              <a:rPr lang="en-US" sz="1400" dirty="0" err="1"/>
              <a:t>si</a:t>
            </a:r>
            <a:r>
              <a:rPr lang="en-US" sz="1400" dirty="0"/>
              <a:t> interne a </a:t>
            </a:r>
            <a:r>
              <a:rPr lang="en-US" sz="1400" dirty="0" err="1"/>
              <a:t>acestor</a:t>
            </a:r>
            <a:r>
              <a:rPr lang="en-US" sz="1400" dirty="0"/>
              <a:t> </a:t>
            </a:r>
            <a:r>
              <a:rPr lang="en-US" sz="1400" dirty="0" err="1"/>
              <a:t>poligoane</a:t>
            </a:r>
            <a:r>
              <a:rPr lang="en-US" sz="1400" dirty="0"/>
              <a:t>. </a:t>
            </a:r>
            <a:r>
              <a:rPr lang="en-US" sz="1400" dirty="0" err="1"/>
              <a:t>Folosind</a:t>
            </a:r>
            <a:r>
              <a:rPr lang="en-US" sz="1400" dirty="0"/>
              <a:t> 96 </a:t>
            </a:r>
            <a:r>
              <a:rPr lang="en-US" sz="1400" dirty="0" err="1"/>
              <a:t>astfel</a:t>
            </a:r>
            <a:r>
              <a:rPr lang="en-US" sz="1400" dirty="0"/>
              <a:t> de </a:t>
            </a:r>
            <a:r>
              <a:rPr lang="en-US" sz="1400" dirty="0" err="1"/>
              <a:t>poligoane</a:t>
            </a:r>
            <a:r>
              <a:rPr lang="en-US" sz="1400" dirty="0"/>
              <a:t>, el a </a:t>
            </a:r>
            <a:r>
              <a:rPr lang="en-US" sz="1400" dirty="0" err="1"/>
              <a:t>demonstrat</a:t>
            </a:r>
            <a:r>
              <a:rPr lang="en-US" sz="1400" dirty="0"/>
              <a:t> ca</a:t>
            </a:r>
            <a:r>
              <a:rPr lang="en-US" sz="1400" b="1" dirty="0"/>
              <a:t>  3  </a:t>
            </a:r>
            <a:r>
              <a:rPr lang="en-US" sz="1400" dirty="0"/>
              <a:t>10/71  &lt; ∏ &lt; </a:t>
            </a:r>
            <a:r>
              <a:rPr lang="en-US" sz="1400" b="1" dirty="0"/>
              <a:t>3  </a:t>
            </a:r>
            <a:r>
              <a:rPr lang="en-US" sz="1400" dirty="0"/>
              <a:t>10/70, </a:t>
            </a:r>
            <a:r>
              <a:rPr lang="en-US" sz="1400" dirty="0" err="1"/>
              <a:t>adica</a:t>
            </a:r>
            <a:r>
              <a:rPr lang="en-US" sz="1400" dirty="0"/>
              <a:t> 3.14185 – o </a:t>
            </a:r>
            <a:r>
              <a:rPr lang="en-US" sz="1400" dirty="0" err="1"/>
              <a:t>exactitate</a:t>
            </a:r>
            <a:r>
              <a:rPr lang="en-US" sz="1400" dirty="0"/>
              <a:t> de 3 </a:t>
            </a:r>
            <a:r>
              <a:rPr lang="en-US" sz="1400" dirty="0" err="1"/>
              <a:t>zecimale</a:t>
            </a:r>
            <a:r>
              <a:rPr lang="en-US" sz="1400" dirty="0"/>
              <a:t>.</a:t>
            </a:r>
          </a:p>
          <a:p>
            <a:r>
              <a:rPr lang="en-US" sz="1400" dirty="0" err="1"/>
              <a:t>Secolul</a:t>
            </a:r>
            <a:r>
              <a:rPr lang="en-US" sz="1400" dirty="0"/>
              <a:t> al 16-lea – </a:t>
            </a:r>
            <a:r>
              <a:rPr lang="en-US" sz="1400" dirty="0" err="1"/>
              <a:t>Ludolph</a:t>
            </a:r>
            <a:r>
              <a:rPr lang="en-US" sz="1400" dirty="0"/>
              <a:t> van </a:t>
            </a:r>
            <a:r>
              <a:rPr lang="en-US" sz="1400" dirty="0" err="1"/>
              <a:t>Ceulen</a:t>
            </a:r>
            <a:r>
              <a:rPr lang="en-US" sz="1400" dirty="0"/>
              <a:t> din Germania a </a:t>
            </a:r>
            <a:r>
              <a:rPr lang="en-US" sz="1400" dirty="0" err="1"/>
              <a:t>calculat</a:t>
            </a:r>
            <a:r>
              <a:rPr lang="en-US" sz="1400" dirty="0"/>
              <a:t> </a:t>
            </a:r>
            <a:r>
              <a:rPr lang="en-US" sz="1400" dirty="0" err="1"/>
              <a:t>numarul</a:t>
            </a:r>
            <a:r>
              <a:rPr lang="en-US" sz="1400" dirty="0"/>
              <a:t> pi cu o </a:t>
            </a:r>
            <a:r>
              <a:rPr lang="en-US" sz="1400" dirty="0" err="1"/>
              <a:t>exactitate</a:t>
            </a:r>
            <a:r>
              <a:rPr lang="en-US" sz="1400" dirty="0"/>
              <a:t> de 35 de </a:t>
            </a:r>
            <a:r>
              <a:rPr lang="en-US" sz="1400" dirty="0" err="1"/>
              <a:t>zecimale</a:t>
            </a:r>
            <a:r>
              <a:rPr lang="en-US" sz="1400" dirty="0"/>
              <a:t> </a:t>
            </a:r>
            <a:r>
              <a:rPr lang="en-US" sz="1400" dirty="0" err="1"/>
              <a:t>dar</a:t>
            </a:r>
            <a:r>
              <a:rPr lang="en-US" sz="1400" dirty="0"/>
              <a:t> a </a:t>
            </a:r>
            <a:r>
              <a:rPr lang="en-US" sz="1400" dirty="0" err="1"/>
              <a:t>murit</a:t>
            </a:r>
            <a:r>
              <a:rPr lang="en-US" sz="1400" dirty="0"/>
              <a:t> </a:t>
            </a:r>
            <a:r>
              <a:rPr lang="en-US" sz="1400" dirty="0" err="1"/>
              <a:t>inainte</a:t>
            </a:r>
            <a:r>
              <a:rPr lang="en-US" sz="1400" dirty="0"/>
              <a:t> de a fi </a:t>
            </a:r>
            <a:r>
              <a:rPr lang="en-US" sz="1400" dirty="0" err="1"/>
              <a:t>publicata</a:t>
            </a:r>
            <a:r>
              <a:rPr lang="en-US" sz="1400" dirty="0"/>
              <a:t> </a:t>
            </a:r>
            <a:r>
              <a:rPr lang="en-US" sz="1400" dirty="0" err="1"/>
              <a:t>descoperirea</a:t>
            </a:r>
            <a:r>
              <a:rPr lang="en-US" sz="1400" dirty="0"/>
              <a:t>. </a:t>
            </a:r>
            <a:r>
              <a:rPr lang="en-US" sz="1400" dirty="0" err="1"/>
              <a:t>Asa</a:t>
            </a:r>
            <a:r>
              <a:rPr lang="en-US" sz="1400" dirty="0"/>
              <a:t> ca, </a:t>
            </a:r>
            <a:r>
              <a:rPr lang="en-US" sz="1400" dirty="0" err="1"/>
              <a:t>aceasta</a:t>
            </a:r>
            <a:r>
              <a:rPr lang="en-US" sz="1400" dirty="0"/>
              <a:t> a </a:t>
            </a:r>
            <a:r>
              <a:rPr lang="en-US" sz="1400" dirty="0" err="1"/>
              <a:t>fost</a:t>
            </a:r>
            <a:r>
              <a:rPr lang="en-US" sz="1400" dirty="0"/>
              <a:t> </a:t>
            </a:r>
            <a:r>
              <a:rPr lang="en-US" sz="1400" dirty="0" err="1"/>
              <a:t>inscriptionata</a:t>
            </a:r>
            <a:r>
              <a:rPr lang="en-US" sz="1400" dirty="0"/>
              <a:t> </a:t>
            </a:r>
            <a:r>
              <a:rPr lang="en-US" sz="1400" dirty="0" err="1"/>
              <a:t>pe</a:t>
            </a:r>
            <a:r>
              <a:rPr lang="en-US" sz="1400" dirty="0"/>
              <a:t> </a:t>
            </a:r>
            <a:r>
              <a:rPr lang="en-US" sz="1400" dirty="0" err="1"/>
              <a:t>piatra</a:t>
            </a:r>
            <a:r>
              <a:rPr lang="en-US" sz="1400" dirty="0"/>
              <a:t> </a:t>
            </a:r>
            <a:r>
              <a:rPr lang="en-US" sz="1400" dirty="0" err="1"/>
              <a:t>lui</a:t>
            </a:r>
            <a:r>
              <a:rPr lang="en-US" sz="1400" dirty="0"/>
              <a:t> </a:t>
            </a:r>
            <a:r>
              <a:rPr lang="en-US" sz="1400" dirty="0" err="1"/>
              <a:t>funerara</a:t>
            </a:r>
            <a:r>
              <a:rPr lang="en-US" sz="1400" dirty="0"/>
              <a:t>.</a:t>
            </a:r>
          </a:p>
          <a:p>
            <a:r>
              <a:rPr lang="en-US" sz="1400" dirty="0"/>
              <a:t>1706 – </a:t>
            </a:r>
            <a:r>
              <a:rPr lang="en-US" sz="1400" dirty="0" err="1"/>
              <a:t>Astronomul</a:t>
            </a:r>
            <a:r>
              <a:rPr lang="en-US" sz="1400" dirty="0"/>
              <a:t> </a:t>
            </a:r>
            <a:r>
              <a:rPr lang="en-US" sz="1400" dirty="0" err="1"/>
              <a:t>englez</a:t>
            </a:r>
            <a:r>
              <a:rPr lang="en-US" sz="1400" dirty="0"/>
              <a:t> John </a:t>
            </a:r>
            <a:r>
              <a:rPr lang="en-US" sz="1400" dirty="0" err="1"/>
              <a:t>Machin</a:t>
            </a:r>
            <a:r>
              <a:rPr lang="en-US" sz="1400" dirty="0"/>
              <a:t> a </a:t>
            </a:r>
            <a:r>
              <a:rPr lang="en-US" sz="1400" dirty="0" err="1"/>
              <a:t>descoperit</a:t>
            </a:r>
            <a:r>
              <a:rPr lang="en-US" sz="1400" dirty="0"/>
              <a:t> o formula </a:t>
            </a:r>
            <a:r>
              <a:rPr lang="en-US" sz="1400" dirty="0" err="1"/>
              <a:t>complicata</a:t>
            </a:r>
            <a:r>
              <a:rPr lang="en-US" sz="1400" dirty="0"/>
              <a:t> </a:t>
            </a:r>
            <a:r>
              <a:rPr lang="en-US" sz="1400" dirty="0" err="1"/>
              <a:t>pentru</a:t>
            </a:r>
            <a:r>
              <a:rPr lang="en-US" sz="1400" dirty="0"/>
              <a:t> </a:t>
            </a:r>
            <a:r>
              <a:rPr lang="en-US" sz="1400" dirty="0" err="1"/>
              <a:t>aflarea</a:t>
            </a:r>
            <a:r>
              <a:rPr lang="en-US" sz="1400" dirty="0"/>
              <a:t> cat </a:t>
            </a:r>
            <a:r>
              <a:rPr lang="en-US" sz="1400" dirty="0" err="1"/>
              <a:t>mai</a:t>
            </a:r>
            <a:r>
              <a:rPr lang="en-US" sz="1400" dirty="0"/>
              <a:t> exacta a </a:t>
            </a:r>
            <a:r>
              <a:rPr lang="en-US" sz="1400" dirty="0" err="1"/>
              <a:t>numarului</a:t>
            </a:r>
            <a:r>
              <a:rPr lang="en-US" sz="1400" dirty="0"/>
              <a:t> pi, </a:t>
            </a:r>
            <a:r>
              <a:rPr lang="en-US" sz="1400" dirty="0" err="1"/>
              <a:t>si</a:t>
            </a:r>
            <a:r>
              <a:rPr lang="en-US" sz="1400" dirty="0"/>
              <a:t> a </a:t>
            </a:r>
            <a:r>
              <a:rPr lang="en-US" sz="1400" dirty="0" err="1"/>
              <a:t>calculat</a:t>
            </a:r>
            <a:r>
              <a:rPr lang="en-US" sz="1400" dirty="0"/>
              <a:t> cu </a:t>
            </a:r>
            <a:r>
              <a:rPr lang="en-US" sz="1400" dirty="0" err="1"/>
              <a:t>exactitate</a:t>
            </a:r>
            <a:r>
              <a:rPr lang="en-US" sz="1400" dirty="0"/>
              <a:t> </a:t>
            </a:r>
            <a:r>
              <a:rPr lang="en-US" sz="1400" dirty="0" err="1"/>
              <a:t>primele</a:t>
            </a:r>
            <a:r>
              <a:rPr lang="en-US" sz="1400" dirty="0"/>
              <a:t> 100 de </a:t>
            </a:r>
            <a:r>
              <a:rPr lang="en-US" sz="1400" dirty="0" err="1"/>
              <a:t>zecimale</a:t>
            </a:r>
            <a:r>
              <a:rPr lang="en-US" sz="1400" dirty="0"/>
              <a:t>.</a:t>
            </a:r>
          </a:p>
          <a:p>
            <a:r>
              <a:rPr lang="en-US" sz="1400" dirty="0"/>
              <a:t>1873 – </a:t>
            </a:r>
            <a:r>
              <a:rPr lang="en-US" sz="1400" dirty="0" err="1"/>
              <a:t>Matematicianul</a:t>
            </a:r>
            <a:r>
              <a:rPr lang="en-US" sz="1400" dirty="0"/>
              <a:t> </a:t>
            </a:r>
            <a:r>
              <a:rPr lang="en-US" sz="1400" dirty="0" err="1"/>
              <a:t>englez</a:t>
            </a:r>
            <a:r>
              <a:rPr lang="en-US" sz="1400" dirty="0"/>
              <a:t> William Shanks s-a </a:t>
            </a:r>
            <a:r>
              <a:rPr lang="en-US" sz="1400" dirty="0" err="1"/>
              <a:t>chinuit</a:t>
            </a:r>
            <a:r>
              <a:rPr lang="en-US" sz="1400" dirty="0"/>
              <a:t> </a:t>
            </a:r>
            <a:r>
              <a:rPr lang="en-US" sz="1400" dirty="0" err="1"/>
              <a:t>timp</a:t>
            </a:r>
            <a:r>
              <a:rPr lang="en-US" sz="1400" dirty="0"/>
              <a:t> de 15 </a:t>
            </a:r>
            <a:r>
              <a:rPr lang="en-US" sz="1400" dirty="0" err="1"/>
              <a:t>ani</a:t>
            </a:r>
            <a:r>
              <a:rPr lang="en-US" sz="1400" dirty="0"/>
              <a:t> </a:t>
            </a:r>
            <a:r>
              <a:rPr lang="en-US" sz="1400" dirty="0" err="1"/>
              <a:t>pentru</a:t>
            </a:r>
            <a:r>
              <a:rPr lang="en-US" sz="1400" dirty="0"/>
              <a:t> </a:t>
            </a:r>
            <a:r>
              <a:rPr lang="en-US" sz="1400" dirty="0" err="1"/>
              <a:t>calcularea</a:t>
            </a:r>
            <a:r>
              <a:rPr lang="en-US" sz="1400" dirty="0"/>
              <a:t> a 707 </a:t>
            </a:r>
            <a:r>
              <a:rPr lang="en-US" sz="1400" dirty="0" err="1"/>
              <a:t>zecimale</a:t>
            </a:r>
            <a:r>
              <a:rPr lang="en-US" sz="1400" dirty="0"/>
              <a:t> </a:t>
            </a:r>
            <a:r>
              <a:rPr lang="en-US" sz="1400" dirty="0" err="1"/>
              <a:t>dar</a:t>
            </a:r>
            <a:r>
              <a:rPr lang="en-US" sz="1400" dirty="0"/>
              <a:t> din </a:t>
            </a:r>
            <a:r>
              <a:rPr lang="en-US" sz="1400" dirty="0" err="1"/>
              <a:t>pacate</a:t>
            </a:r>
            <a:r>
              <a:rPr lang="en-US" sz="1400" dirty="0"/>
              <a:t> a </a:t>
            </a:r>
            <a:r>
              <a:rPr lang="en-US" sz="1400" dirty="0" err="1"/>
              <a:t>facut</a:t>
            </a:r>
            <a:r>
              <a:rPr lang="en-US" sz="1400" dirty="0"/>
              <a:t> o </a:t>
            </a:r>
            <a:r>
              <a:rPr lang="en-US" sz="1400" dirty="0" err="1"/>
              <a:t>greseala</a:t>
            </a:r>
            <a:r>
              <a:rPr lang="en-US" sz="1400" dirty="0"/>
              <a:t> la a 528-a </a:t>
            </a:r>
            <a:r>
              <a:rPr lang="en-US" sz="1400" dirty="0" err="1"/>
              <a:t>zecimala</a:t>
            </a:r>
            <a:r>
              <a:rPr lang="en-US" sz="1400" dirty="0"/>
              <a:t>, </a:t>
            </a:r>
            <a:r>
              <a:rPr lang="en-US" sz="1400" dirty="0" err="1"/>
              <a:t>rezultand</a:t>
            </a:r>
            <a:r>
              <a:rPr lang="en-US" sz="1400" dirty="0"/>
              <a:t> ca </a:t>
            </a:r>
            <a:r>
              <a:rPr lang="en-US" sz="1400" dirty="0" err="1"/>
              <a:t>celelalte</a:t>
            </a:r>
            <a:r>
              <a:rPr lang="en-US" sz="1400" dirty="0"/>
              <a:t> </a:t>
            </a:r>
            <a:r>
              <a:rPr lang="en-US" sz="1400" dirty="0" err="1"/>
              <a:t>zecimale</a:t>
            </a:r>
            <a:r>
              <a:rPr lang="en-US" sz="1400" dirty="0"/>
              <a:t> </a:t>
            </a:r>
            <a:r>
              <a:rPr lang="en-US" sz="1400" dirty="0" err="1"/>
              <a:t>sa</a:t>
            </a:r>
            <a:r>
              <a:rPr lang="en-US" sz="1400" dirty="0"/>
              <a:t> fie </a:t>
            </a:r>
            <a:r>
              <a:rPr lang="en-US" sz="1400" dirty="0" err="1"/>
              <a:t>gresite</a:t>
            </a:r>
            <a:r>
              <a:rPr lang="en-US" sz="1400" dirty="0"/>
              <a:t> la </a:t>
            </a:r>
            <a:r>
              <a:rPr lang="en-US" sz="1400" dirty="0" err="1"/>
              <a:t>randul</a:t>
            </a:r>
            <a:r>
              <a:rPr lang="en-US" sz="1400" dirty="0"/>
              <a:t> </a:t>
            </a:r>
            <a:r>
              <a:rPr lang="en-US" sz="1400" dirty="0" err="1"/>
              <a:t>lor</a:t>
            </a:r>
            <a:r>
              <a:rPr lang="en-US" sz="1400" dirty="0"/>
              <a:t>.</a:t>
            </a:r>
          </a:p>
          <a:p>
            <a:r>
              <a:rPr lang="en-US" sz="1400" dirty="0"/>
              <a:t>2004 – </a:t>
            </a:r>
            <a:r>
              <a:rPr lang="en-US" sz="1400" dirty="0" err="1"/>
              <a:t>Yasumasa</a:t>
            </a:r>
            <a:r>
              <a:rPr lang="en-US" sz="1400" dirty="0"/>
              <a:t> </a:t>
            </a:r>
            <a:r>
              <a:rPr lang="en-US" sz="1400" dirty="0" err="1"/>
              <a:t>Kanada</a:t>
            </a:r>
            <a:r>
              <a:rPr lang="en-US" sz="1400" dirty="0"/>
              <a:t> din Tokyo a </a:t>
            </a:r>
            <a:r>
              <a:rPr lang="en-US" sz="1400" dirty="0" err="1"/>
              <a:t>calculat</a:t>
            </a:r>
            <a:r>
              <a:rPr lang="en-US" sz="1400" dirty="0"/>
              <a:t> cu </a:t>
            </a:r>
            <a:r>
              <a:rPr lang="en-US" sz="1400" dirty="0" err="1"/>
              <a:t>ajutorul</a:t>
            </a:r>
            <a:r>
              <a:rPr lang="en-US" sz="1400" dirty="0"/>
              <a:t> </a:t>
            </a:r>
            <a:r>
              <a:rPr lang="en-US" sz="1400" dirty="0" err="1"/>
              <a:t>unui</a:t>
            </a:r>
            <a:r>
              <a:rPr lang="en-US" sz="1400" dirty="0"/>
              <a:t> computer un </a:t>
            </a:r>
            <a:r>
              <a:rPr lang="en-US" sz="1400" dirty="0" err="1"/>
              <a:t>numar</a:t>
            </a:r>
            <a:r>
              <a:rPr lang="en-US" sz="1400" dirty="0"/>
              <a:t> de 1.24 </a:t>
            </a:r>
            <a:r>
              <a:rPr lang="en-US" sz="1400" dirty="0" err="1"/>
              <a:t>trilioane</a:t>
            </a:r>
            <a:r>
              <a:rPr lang="en-US" sz="1400" dirty="0"/>
              <a:t> de </a:t>
            </a:r>
            <a:r>
              <a:rPr lang="en-US" sz="1400" dirty="0" err="1"/>
              <a:t>zecimale</a:t>
            </a:r>
            <a:r>
              <a:rPr lang="en-US" sz="1400" dirty="0"/>
              <a:t> a </a:t>
            </a:r>
            <a:r>
              <a:rPr lang="en-US" sz="1400" dirty="0" err="1"/>
              <a:t>numarului</a:t>
            </a:r>
            <a:r>
              <a:rPr lang="en-US" sz="1400" dirty="0"/>
              <a:t> pi.</a:t>
            </a:r>
          </a:p>
          <a:p>
            <a:r>
              <a:rPr lang="en-US" sz="1400" dirty="0"/>
              <a:t/>
            </a:r>
            <a:br>
              <a:rPr lang="en-US" sz="1400" dirty="0"/>
            </a:b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032354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514823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455313"/>
            <a:ext cx="9905999" cy="4335888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Numarul</a:t>
            </a:r>
            <a:r>
              <a:rPr lang="en-US" dirty="0"/>
              <a:t> pi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extrem</a:t>
            </a:r>
            <a:r>
              <a:rPr lang="en-US" dirty="0"/>
              <a:t> de </a:t>
            </a:r>
            <a:r>
              <a:rPr lang="en-US" dirty="0" err="1"/>
              <a:t>folositor</a:t>
            </a:r>
            <a:r>
              <a:rPr lang="en-US" dirty="0"/>
              <a:t> </a:t>
            </a:r>
            <a:r>
              <a:rPr lang="en-US" dirty="0" err="1"/>
              <a:t>cercetatorilor</a:t>
            </a:r>
            <a:r>
              <a:rPr lang="en-US" dirty="0"/>
              <a:t>, </a:t>
            </a:r>
            <a:r>
              <a:rPr lang="en-US" dirty="0" err="1"/>
              <a:t>inginerilor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designerilor</a:t>
            </a:r>
            <a:r>
              <a:rPr lang="en-US" dirty="0"/>
              <a:t>. </a:t>
            </a:r>
            <a:r>
              <a:rPr lang="en-US" dirty="0" err="1"/>
              <a:t>Orice</a:t>
            </a:r>
            <a:r>
              <a:rPr lang="en-US" dirty="0"/>
              <a:t> </a:t>
            </a:r>
            <a:r>
              <a:rPr lang="en-US" dirty="0" err="1"/>
              <a:t>lucru</a:t>
            </a:r>
            <a:r>
              <a:rPr lang="en-US" dirty="0"/>
              <a:t> care are o forma </a:t>
            </a:r>
            <a:r>
              <a:rPr lang="en-US" dirty="0" err="1"/>
              <a:t>circulara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se </a:t>
            </a:r>
            <a:r>
              <a:rPr lang="en-US" dirty="0" err="1"/>
              <a:t>misca</a:t>
            </a:r>
            <a:r>
              <a:rPr lang="en-US" dirty="0"/>
              <a:t> in </a:t>
            </a:r>
            <a:r>
              <a:rPr lang="en-US" dirty="0" err="1"/>
              <a:t>cercuri</a:t>
            </a:r>
            <a:r>
              <a:rPr lang="en-US" dirty="0"/>
              <a:t> (</a:t>
            </a:r>
            <a:r>
              <a:rPr lang="en-US" dirty="0" err="1"/>
              <a:t>roata</a:t>
            </a:r>
            <a:r>
              <a:rPr lang="en-US" dirty="0"/>
              <a:t>, </a:t>
            </a:r>
            <a:r>
              <a:rPr lang="en-US" dirty="0" err="1"/>
              <a:t>conserva</a:t>
            </a:r>
            <a:r>
              <a:rPr lang="en-US" dirty="0"/>
              <a:t>, </a:t>
            </a:r>
            <a:r>
              <a:rPr lang="en-US" dirty="0" err="1"/>
              <a:t>planeta</a:t>
            </a:r>
            <a:r>
              <a:rPr lang="en-US" dirty="0"/>
              <a:t>), </a:t>
            </a:r>
            <a:r>
              <a:rPr lang="en-US" dirty="0" err="1"/>
              <a:t>implica</a:t>
            </a:r>
            <a:r>
              <a:rPr lang="en-US" dirty="0"/>
              <a:t> </a:t>
            </a:r>
            <a:r>
              <a:rPr lang="en-US" dirty="0" err="1"/>
              <a:t>numarul</a:t>
            </a:r>
            <a:r>
              <a:rPr lang="en-US" dirty="0"/>
              <a:t> pi. </a:t>
            </a:r>
            <a:r>
              <a:rPr lang="en-US" dirty="0" err="1"/>
              <a:t>Fara</a:t>
            </a:r>
            <a:r>
              <a:rPr lang="en-US" dirty="0"/>
              <a:t> </a:t>
            </a:r>
            <a:r>
              <a:rPr lang="en-US" dirty="0" err="1"/>
              <a:t>acest</a:t>
            </a:r>
            <a:r>
              <a:rPr lang="en-US" dirty="0"/>
              <a:t> </a:t>
            </a:r>
            <a:r>
              <a:rPr lang="en-US" dirty="0" err="1"/>
              <a:t>numar</a:t>
            </a:r>
            <a:r>
              <a:rPr lang="en-US" dirty="0"/>
              <a:t>, nu am </a:t>
            </a:r>
            <a:r>
              <a:rPr lang="en-US" dirty="0" err="1"/>
              <a:t>putea</a:t>
            </a:r>
            <a:r>
              <a:rPr lang="en-US" dirty="0"/>
              <a:t> </a:t>
            </a:r>
            <a:r>
              <a:rPr lang="en-US" dirty="0" err="1"/>
              <a:t>construi</a:t>
            </a:r>
            <a:r>
              <a:rPr lang="en-US" dirty="0"/>
              <a:t> </a:t>
            </a:r>
            <a:r>
              <a:rPr lang="en-US" dirty="0" err="1"/>
              <a:t>masini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nu am </a:t>
            </a:r>
            <a:r>
              <a:rPr lang="en-US" dirty="0" err="1"/>
              <a:t>putea</a:t>
            </a:r>
            <a:r>
              <a:rPr lang="en-US" dirty="0"/>
              <a:t> </a:t>
            </a:r>
            <a:r>
              <a:rPr lang="en-US" dirty="0" err="1"/>
              <a:t>intelege</a:t>
            </a:r>
            <a:r>
              <a:rPr lang="en-US" dirty="0"/>
              <a:t> </a:t>
            </a:r>
            <a:r>
              <a:rPr lang="en-US" dirty="0" err="1"/>
              <a:t>rotatia</a:t>
            </a:r>
            <a:r>
              <a:rPr lang="en-US" dirty="0"/>
              <a:t> </a:t>
            </a:r>
            <a:r>
              <a:rPr lang="en-US" dirty="0" err="1"/>
              <a:t>planetelor</a:t>
            </a:r>
            <a:r>
              <a:rPr lang="en-US" dirty="0" smtClean="0"/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 err="1"/>
              <a:t>Inainte</a:t>
            </a:r>
            <a:r>
              <a:rPr lang="en-US" dirty="0"/>
              <a:t> a ne </a:t>
            </a:r>
            <a:r>
              <a:rPr lang="en-US" dirty="0" err="1"/>
              <a:t>folosi</a:t>
            </a:r>
            <a:r>
              <a:rPr lang="en-US" dirty="0"/>
              <a:t> de computer </a:t>
            </a:r>
            <a:r>
              <a:rPr lang="en-US" dirty="0" err="1"/>
              <a:t>pentru</a:t>
            </a:r>
            <a:r>
              <a:rPr lang="en-US" dirty="0"/>
              <a:t> a </a:t>
            </a:r>
            <a:r>
              <a:rPr lang="en-US" dirty="0" err="1"/>
              <a:t>calcula</a:t>
            </a:r>
            <a:r>
              <a:rPr lang="en-US" dirty="0"/>
              <a:t> </a:t>
            </a:r>
            <a:r>
              <a:rPr lang="en-US" dirty="0" err="1"/>
              <a:t>numarul</a:t>
            </a:r>
            <a:r>
              <a:rPr lang="en-US" dirty="0"/>
              <a:t> pi, </a:t>
            </a:r>
            <a:r>
              <a:rPr lang="en-US" dirty="0" err="1"/>
              <a:t>oamenii</a:t>
            </a:r>
            <a:r>
              <a:rPr lang="en-US" dirty="0"/>
              <a:t> </a:t>
            </a:r>
            <a:r>
              <a:rPr lang="en-US" dirty="0" err="1"/>
              <a:t>aveau</a:t>
            </a:r>
            <a:r>
              <a:rPr lang="en-US" dirty="0"/>
              <a:t> o </a:t>
            </a:r>
            <a:r>
              <a:rPr lang="en-US" dirty="0" err="1"/>
              <a:t>obsesie</a:t>
            </a:r>
            <a:r>
              <a:rPr lang="en-US" dirty="0"/>
              <a:t> de a </a:t>
            </a:r>
            <a:r>
              <a:rPr lang="en-US" dirty="0" err="1"/>
              <a:t>memora</a:t>
            </a:r>
            <a:r>
              <a:rPr lang="en-US" dirty="0"/>
              <a:t> cat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multe</a:t>
            </a:r>
            <a:r>
              <a:rPr lang="en-US" dirty="0"/>
              <a:t> </a:t>
            </a:r>
            <a:r>
              <a:rPr lang="en-US" dirty="0" err="1"/>
              <a:t>zecimale</a:t>
            </a:r>
            <a:r>
              <a:rPr lang="en-US" dirty="0"/>
              <a:t> </a:t>
            </a:r>
            <a:r>
              <a:rPr lang="en-US" dirty="0" err="1"/>
              <a:t>posibile</a:t>
            </a:r>
            <a:r>
              <a:rPr lang="en-US" dirty="0"/>
              <a:t>. </a:t>
            </a:r>
            <a:r>
              <a:rPr lang="en-US" dirty="0" err="1"/>
              <a:t>Detinatorul</a:t>
            </a:r>
            <a:r>
              <a:rPr lang="en-US" dirty="0"/>
              <a:t> </a:t>
            </a:r>
            <a:r>
              <a:rPr lang="en-US" dirty="0" err="1"/>
              <a:t>acestui</a:t>
            </a:r>
            <a:r>
              <a:rPr lang="en-US" dirty="0"/>
              <a:t> record, </a:t>
            </a:r>
            <a:r>
              <a:rPr lang="en-US" dirty="0" err="1"/>
              <a:t>recunoscut</a:t>
            </a:r>
            <a:r>
              <a:rPr lang="en-US" dirty="0"/>
              <a:t> de Guinness </a:t>
            </a:r>
            <a:r>
              <a:rPr lang="en-US" dirty="0" err="1"/>
              <a:t>Worl</a:t>
            </a:r>
            <a:r>
              <a:rPr lang="en-US" dirty="0"/>
              <a:t> Records, a </a:t>
            </a:r>
            <a:r>
              <a:rPr lang="en-US" dirty="0" err="1"/>
              <a:t>fost</a:t>
            </a:r>
            <a:r>
              <a:rPr lang="en-US" dirty="0"/>
              <a:t> </a:t>
            </a:r>
            <a:r>
              <a:rPr lang="en-US" dirty="0" err="1"/>
              <a:t>cel</a:t>
            </a:r>
            <a:r>
              <a:rPr lang="en-US" dirty="0"/>
              <a:t> al </a:t>
            </a:r>
            <a:r>
              <a:rPr lang="en-US" dirty="0" err="1"/>
              <a:t>unui</a:t>
            </a:r>
            <a:r>
              <a:rPr lang="en-US" dirty="0"/>
              <a:t> student de 24 de </a:t>
            </a:r>
            <a:r>
              <a:rPr lang="en-US" dirty="0" err="1"/>
              <a:t>ani</a:t>
            </a:r>
            <a:r>
              <a:rPr lang="en-US" dirty="0"/>
              <a:t> din China, Lu Chao. El a </a:t>
            </a:r>
            <a:r>
              <a:rPr lang="en-US" dirty="0" err="1"/>
              <a:t>memorat</a:t>
            </a:r>
            <a:r>
              <a:rPr lang="en-US" dirty="0"/>
              <a:t> un </a:t>
            </a:r>
            <a:r>
              <a:rPr lang="en-US" dirty="0" err="1"/>
              <a:t>numar</a:t>
            </a:r>
            <a:r>
              <a:rPr lang="en-US" dirty="0"/>
              <a:t> de 67.890 de </a:t>
            </a:r>
            <a:r>
              <a:rPr lang="en-US" dirty="0" err="1"/>
              <a:t>zecimale</a:t>
            </a:r>
            <a:r>
              <a:rPr lang="en-US" dirty="0"/>
              <a:t>, </a:t>
            </a:r>
            <a:r>
              <a:rPr lang="en-US" dirty="0" err="1"/>
              <a:t>luandu-i</a:t>
            </a:r>
            <a:r>
              <a:rPr lang="en-US" dirty="0"/>
              <a:t> 24 de ore </a:t>
            </a:r>
            <a:r>
              <a:rPr lang="en-US" dirty="0" err="1"/>
              <a:t>si</a:t>
            </a:r>
            <a:r>
              <a:rPr lang="en-US" dirty="0"/>
              <a:t> 4 minute </a:t>
            </a:r>
            <a:r>
              <a:rPr lang="en-US" dirty="0" err="1"/>
              <a:t>pentru</a:t>
            </a:r>
            <a:r>
              <a:rPr lang="en-US" dirty="0"/>
              <a:t> a le </a:t>
            </a:r>
            <a:r>
              <a:rPr lang="en-US" dirty="0" err="1"/>
              <a:t>recita</a:t>
            </a:r>
            <a:r>
              <a:rPr lang="en-US" dirty="0"/>
              <a:t> </a:t>
            </a:r>
            <a:r>
              <a:rPr lang="en-US" dirty="0" err="1"/>
              <a:t>fara</a:t>
            </a:r>
            <a:r>
              <a:rPr lang="en-US" dirty="0"/>
              <a:t> </a:t>
            </a:r>
            <a:r>
              <a:rPr lang="en-US" dirty="0" err="1"/>
              <a:t>eroare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49524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683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50194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1918952"/>
            <a:ext cx="4878389" cy="3872248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/>
              <a:t>Pe</a:t>
            </a:r>
            <a:r>
              <a:rPr lang="en-US" dirty="0"/>
              <a:t> data de 14 </a:t>
            </a:r>
            <a:r>
              <a:rPr lang="en-US" dirty="0" err="1"/>
              <a:t>martie</a:t>
            </a:r>
            <a:r>
              <a:rPr lang="en-US" dirty="0"/>
              <a:t> se </a:t>
            </a:r>
            <a:r>
              <a:rPr lang="en-US" dirty="0" err="1"/>
              <a:t>sarbatoreste</a:t>
            </a:r>
            <a:r>
              <a:rPr lang="en-US" dirty="0"/>
              <a:t> </a:t>
            </a:r>
            <a:r>
              <a:rPr lang="en-US" dirty="0" err="1"/>
              <a:t>ziua</a:t>
            </a:r>
            <a:r>
              <a:rPr lang="en-US" dirty="0"/>
              <a:t> Pi. </a:t>
            </a:r>
            <a:r>
              <a:rPr lang="en-US" dirty="0" err="1"/>
              <a:t>Aceasta</a:t>
            </a:r>
            <a:r>
              <a:rPr lang="en-US" dirty="0"/>
              <a:t> data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aleasa</a:t>
            </a:r>
            <a:r>
              <a:rPr lang="en-US" dirty="0"/>
              <a:t> de </a:t>
            </a:r>
            <a:r>
              <a:rPr lang="en-US" dirty="0" err="1"/>
              <a:t>americani</a:t>
            </a:r>
            <a:r>
              <a:rPr lang="en-US" dirty="0"/>
              <a:t> ca </a:t>
            </a:r>
            <a:r>
              <a:rPr lang="en-US" dirty="0" err="1"/>
              <a:t>fiind</a:t>
            </a:r>
            <a:r>
              <a:rPr lang="en-US" dirty="0"/>
              <a:t> </a:t>
            </a:r>
            <a:r>
              <a:rPr lang="en-US" dirty="0" err="1"/>
              <a:t>reprezentativa</a:t>
            </a:r>
            <a:r>
              <a:rPr lang="en-US" dirty="0"/>
              <a:t> </a:t>
            </a:r>
            <a:r>
              <a:rPr lang="en-US" dirty="0" err="1"/>
              <a:t>numarului</a:t>
            </a:r>
            <a:r>
              <a:rPr lang="en-US" dirty="0"/>
              <a:t> pi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faptul</a:t>
            </a:r>
            <a:r>
              <a:rPr lang="en-US" dirty="0"/>
              <a:t> ca la </a:t>
            </a:r>
            <a:r>
              <a:rPr lang="en-US" dirty="0" err="1"/>
              <a:t>ei</a:t>
            </a:r>
            <a:r>
              <a:rPr lang="en-US" dirty="0"/>
              <a:t> se </a:t>
            </a:r>
            <a:r>
              <a:rPr lang="en-US" dirty="0" err="1"/>
              <a:t>scrie</a:t>
            </a:r>
            <a:r>
              <a:rPr lang="en-US" dirty="0"/>
              <a:t> sub forma 3/14. </a:t>
            </a:r>
            <a:r>
              <a:rPr lang="en-US" dirty="0" err="1"/>
              <a:t>Aceasta</a:t>
            </a:r>
            <a:r>
              <a:rPr lang="en-US" dirty="0"/>
              <a:t> </a:t>
            </a:r>
            <a:r>
              <a:rPr lang="en-US" dirty="0" err="1"/>
              <a:t>traditie</a:t>
            </a:r>
            <a:r>
              <a:rPr lang="en-US" dirty="0"/>
              <a:t> a </a:t>
            </a:r>
            <a:r>
              <a:rPr lang="en-US" dirty="0" err="1"/>
              <a:t>inceput</a:t>
            </a:r>
            <a:r>
              <a:rPr lang="en-US" dirty="0"/>
              <a:t> in </a:t>
            </a:r>
            <a:r>
              <a:rPr lang="en-US" dirty="0" err="1"/>
              <a:t>anul</a:t>
            </a:r>
            <a:r>
              <a:rPr lang="en-US" dirty="0"/>
              <a:t> 1988, </a:t>
            </a:r>
            <a:r>
              <a:rPr lang="en-US" dirty="0" err="1"/>
              <a:t>fondatorul</a:t>
            </a:r>
            <a:r>
              <a:rPr lang="en-US" dirty="0"/>
              <a:t> </a:t>
            </a:r>
            <a:r>
              <a:rPr lang="en-US" dirty="0" err="1"/>
              <a:t>ei</a:t>
            </a:r>
            <a:r>
              <a:rPr lang="en-US" dirty="0"/>
              <a:t> </a:t>
            </a:r>
            <a:r>
              <a:rPr lang="en-US" dirty="0" err="1"/>
              <a:t>fiind</a:t>
            </a:r>
            <a:r>
              <a:rPr lang="en-US" dirty="0"/>
              <a:t> </a:t>
            </a:r>
            <a:r>
              <a:rPr lang="en-US" dirty="0" err="1"/>
              <a:t>fizicianul</a:t>
            </a:r>
            <a:r>
              <a:rPr lang="en-US" dirty="0"/>
              <a:t> Larry Shaw, </a:t>
            </a:r>
            <a:r>
              <a:rPr lang="en-US" dirty="0" err="1"/>
              <a:t>cunoscut</a:t>
            </a:r>
            <a:r>
              <a:rPr lang="en-US" dirty="0"/>
              <a:t> sub </a:t>
            </a:r>
            <a:r>
              <a:rPr lang="en-US" dirty="0" err="1"/>
              <a:t>pseudonimul</a:t>
            </a:r>
            <a:r>
              <a:rPr lang="en-US" dirty="0"/>
              <a:t> de „</a:t>
            </a:r>
            <a:r>
              <a:rPr lang="en-US" dirty="0" err="1"/>
              <a:t>Printul</a:t>
            </a:r>
            <a:r>
              <a:rPr lang="en-US" dirty="0"/>
              <a:t> Pi”. </a:t>
            </a:r>
            <a:r>
              <a:rPr lang="en-US" dirty="0" err="1"/>
              <a:t>Dupa</a:t>
            </a:r>
            <a:r>
              <a:rPr lang="en-US" dirty="0"/>
              <a:t> cum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dati</a:t>
            </a:r>
            <a:r>
              <a:rPr lang="en-US" dirty="0"/>
              <a:t> bine </a:t>
            </a:r>
            <a:r>
              <a:rPr lang="en-US" dirty="0" err="1"/>
              <a:t>seama</a:t>
            </a:r>
            <a:r>
              <a:rPr lang="en-US" dirty="0"/>
              <a:t>, </a:t>
            </a:r>
            <a:r>
              <a:rPr lang="en-US" dirty="0" err="1"/>
              <a:t>mancarea</a:t>
            </a:r>
            <a:r>
              <a:rPr lang="en-US" dirty="0"/>
              <a:t> </a:t>
            </a:r>
            <a:r>
              <a:rPr lang="en-US" dirty="0" err="1"/>
              <a:t>traditionala</a:t>
            </a:r>
            <a:r>
              <a:rPr lang="en-US" dirty="0"/>
              <a:t> a </a:t>
            </a:r>
            <a:r>
              <a:rPr lang="en-US" dirty="0" err="1"/>
              <a:t>acestei</a:t>
            </a:r>
            <a:r>
              <a:rPr lang="en-US" dirty="0"/>
              <a:t> </a:t>
            </a:r>
            <a:r>
              <a:rPr lang="en-US" dirty="0" err="1"/>
              <a:t>zile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placinta</a:t>
            </a:r>
            <a:r>
              <a:rPr lang="en-US" dirty="0"/>
              <a:t>, </a:t>
            </a:r>
            <a:r>
              <a:rPr lang="en-US" dirty="0" err="1"/>
              <a:t>atata</a:t>
            </a:r>
            <a:r>
              <a:rPr lang="en-US" dirty="0"/>
              <a:t> </a:t>
            </a:r>
            <a:r>
              <a:rPr lang="en-US" dirty="0" err="1"/>
              <a:t>timp</a:t>
            </a:r>
            <a:r>
              <a:rPr lang="en-US" dirty="0"/>
              <a:t> cat </a:t>
            </a:r>
            <a:r>
              <a:rPr lang="en-US" dirty="0" err="1"/>
              <a:t>ea</a:t>
            </a:r>
            <a:r>
              <a:rPr lang="en-US" dirty="0"/>
              <a:t> are o forma rotunda.</a:t>
            </a:r>
            <a:endParaRPr lang="en-US" dirty="0"/>
          </a:p>
        </p:txBody>
      </p:sp>
      <p:pic>
        <p:nvPicPr>
          <p:cNvPr id="4098" name="Picture 2" descr="http://1.bp.blogspot.com/-kGV1jYFB6po/Td-5nJUrdyI/AAAAAAAAAVU/qYtY61JMz1E/s1600/220px-Pi_pie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5085" y="1828800"/>
            <a:ext cx="3833321" cy="3833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42153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56</TotalTime>
  <Words>233</Words>
  <Application>Microsoft Office PowerPoint</Application>
  <PresentationFormat>Widescreen</PresentationFormat>
  <Paragraphs>16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Tw Cen MT</vt:lpstr>
      <vt:lpstr>Circuit</vt:lpstr>
      <vt:lpstr>  Numarul (Pi)</vt:lpstr>
      <vt:lpstr>PowerPoint Presentation</vt:lpstr>
      <vt:lpstr>Pi este circumferinta unui cerc impartita la diametrul sau. O sa avem acelasi rezultat indiferent de marimea cercului.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Nr.pi</dc:title>
  <dc:creator>admin</dc:creator>
  <cp:lastModifiedBy>admin</cp:lastModifiedBy>
  <cp:revision>6</cp:revision>
  <dcterms:created xsi:type="dcterms:W3CDTF">2019-02-04T20:49:54Z</dcterms:created>
  <dcterms:modified xsi:type="dcterms:W3CDTF">2019-02-04T21:46:17Z</dcterms:modified>
</cp:coreProperties>
</file>