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C14DFE-653C-4DE6-B822-7BA47385EC82}"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D0BC6-C433-4E6E-A77B-94245F961981}" type="slidenum">
              <a:rPr lang="en-US" smtClean="0"/>
              <a:t>‹#›</a:t>
            </a:fld>
            <a:endParaRPr lang="en-US"/>
          </a:p>
        </p:txBody>
      </p:sp>
    </p:spTree>
    <p:extLst>
      <p:ext uri="{BB962C8B-B14F-4D97-AF65-F5344CB8AC3E}">
        <p14:creationId xmlns:p14="http://schemas.microsoft.com/office/powerpoint/2010/main" val="323603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D0BC6-C433-4E6E-A77B-94245F961981}" type="slidenum">
              <a:rPr lang="en-US" smtClean="0"/>
              <a:t>1</a:t>
            </a:fld>
            <a:endParaRPr lang="en-US"/>
          </a:p>
        </p:txBody>
      </p:sp>
    </p:spTree>
    <p:extLst>
      <p:ext uri="{BB962C8B-B14F-4D97-AF65-F5344CB8AC3E}">
        <p14:creationId xmlns:p14="http://schemas.microsoft.com/office/powerpoint/2010/main" val="1460932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4F7D9D5-E94E-4C73-BCC5-688B48304DE6}" type="datetimeFigureOut">
              <a:rPr lang="en-US" smtClean="0"/>
              <a:t>2/3/2019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F191DB3-AADB-428E-8E95-DB90776E1013}" type="slidenum">
              <a:rPr lang="en-US" smtClean="0"/>
              <a:t>‹#›</a:t>
            </a:fld>
            <a:endParaRPr lang="en-US"/>
          </a:p>
        </p:txBody>
      </p:sp>
    </p:spTree>
    <p:extLst>
      <p:ext uri="{BB962C8B-B14F-4D97-AF65-F5344CB8AC3E}">
        <p14:creationId xmlns:p14="http://schemas.microsoft.com/office/powerpoint/2010/main" val="2664018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4F7D9D5-E94E-4C73-BCC5-688B48304DE6}"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F191DB3-AADB-428E-8E95-DB90776E1013}" type="slidenum">
              <a:rPr lang="en-US" smtClean="0"/>
              <a:t>‹#›</a:t>
            </a:fld>
            <a:endParaRPr lang="en-US"/>
          </a:p>
        </p:txBody>
      </p:sp>
    </p:spTree>
    <p:extLst>
      <p:ext uri="{BB962C8B-B14F-4D97-AF65-F5344CB8AC3E}">
        <p14:creationId xmlns:p14="http://schemas.microsoft.com/office/powerpoint/2010/main" val="345329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4F7D9D5-E94E-4C73-BCC5-688B48304DE6}"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F191DB3-AADB-428E-8E95-DB90776E1013}" type="slidenum">
              <a:rPr lang="en-US" smtClean="0"/>
              <a:t>‹#›</a:t>
            </a:fld>
            <a:endParaRPr lang="en-US"/>
          </a:p>
        </p:txBody>
      </p:sp>
    </p:spTree>
    <p:extLst>
      <p:ext uri="{BB962C8B-B14F-4D97-AF65-F5344CB8AC3E}">
        <p14:creationId xmlns:p14="http://schemas.microsoft.com/office/powerpoint/2010/main" val="3451887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4F7D9D5-E94E-4C73-BCC5-688B48304DE6}"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F191DB3-AADB-428E-8E95-DB90776E1013}" type="slidenum">
              <a:rPr lang="en-US" smtClean="0"/>
              <a:t>‹#›</a:t>
            </a:fld>
            <a:endParaRPr lang="en-US"/>
          </a:p>
        </p:txBody>
      </p:sp>
    </p:spTree>
    <p:extLst>
      <p:ext uri="{BB962C8B-B14F-4D97-AF65-F5344CB8AC3E}">
        <p14:creationId xmlns:p14="http://schemas.microsoft.com/office/powerpoint/2010/main" val="2393774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F7D9D5-E94E-4C73-BCC5-688B48304DE6}"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F191DB3-AADB-428E-8E95-DB90776E1013}" type="slidenum">
              <a:rPr lang="en-US" smtClean="0"/>
              <a:t>‹#›</a:t>
            </a:fld>
            <a:endParaRPr lang="en-US"/>
          </a:p>
        </p:txBody>
      </p:sp>
    </p:spTree>
    <p:extLst>
      <p:ext uri="{BB962C8B-B14F-4D97-AF65-F5344CB8AC3E}">
        <p14:creationId xmlns:p14="http://schemas.microsoft.com/office/powerpoint/2010/main" val="1112116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4F7D9D5-E94E-4C73-BCC5-688B48304DE6}"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91DB3-AADB-428E-8E95-DB90776E1013}" type="slidenum">
              <a:rPr lang="en-US" smtClean="0"/>
              <a:t>‹#›</a:t>
            </a:fld>
            <a:endParaRPr lang="en-US"/>
          </a:p>
        </p:txBody>
      </p:sp>
    </p:spTree>
    <p:extLst>
      <p:ext uri="{BB962C8B-B14F-4D97-AF65-F5344CB8AC3E}">
        <p14:creationId xmlns:p14="http://schemas.microsoft.com/office/powerpoint/2010/main" val="1490040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4F7D9D5-E94E-4C73-BCC5-688B48304DE6}" type="datetimeFigureOut">
              <a:rPr lang="en-US" smtClean="0"/>
              <a:t>2/3/2019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7F191DB3-AADB-428E-8E95-DB90776E1013}" type="slidenum">
              <a:rPr lang="en-US" smtClean="0"/>
              <a:t>‹#›</a:t>
            </a:fld>
            <a:endParaRPr lang="en-US"/>
          </a:p>
        </p:txBody>
      </p:sp>
    </p:spTree>
    <p:extLst>
      <p:ext uri="{BB962C8B-B14F-4D97-AF65-F5344CB8AC3E}">
        <p14:creationId xmlns:p14="http://schemas.microsoft.com/office/powerpoint/2010/main" val="1687337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4F7D9D5-E94E-4C73-BCC5-688B48304DE6}"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91DB3-AADB-428E-8E95-DB90776E1013}" type="slidenum">
              <a:rPr lang="en-US" smtClean="0"/>
              <a:t>‹#›</a:t>
            </a:fld>
            <a:endParaRPr lang="en-US"/>
          </a:p>
        </p:txBody>
      </p:sp>
    </p:spTree>
    <p:extLst>
      <p:ext uri="{BB962C8B-B14F-4D97-AF65-F5344CB8AC3E}">
        <p14:creationId xmlns:p14="http://schemas.microsoft.com/office/powerpoint/2010/main" val="1935489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4F7D9D5-E94E-4C73-BCC5-688B48304DE6}"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F191DB3-AADB-428E-8E95-DB90776E1013}" type="slidenum">
              <a:rPr lang="en-US" smtClean="0"/>
              <a:t>‹#›</a:t>
            </a:fld>
            <a:endParaRPr lang="en-US"/>
          </a:p>
        </p:txBody>
      </p:sp>
    </p:spTree>
    <p:extLst>
      <p:ext uri="{BB962C8B-B14F-4D97-AF65-F5344CB8AC3E}">
        <p14:creationId xmlns:p14="http://schemas.microsoft.com/office/powerpoint/2010/main" val="4116636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F7D9D5-E94E-4C73-BCC5-688B48304DE6}"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91DB3-AADB-428E-8E95-DB90776E1013}" type="slidenum">
              <a:rPr lang="en-US" smtClean="0"/>
              <a:t>‹#›</a:t>
            </a:fld>
            <a:endParaRPr lang="en-US"/>
          </a:p>
        </p:txBody>
      </p:sp>
    </p:spTree>
    <p:extLst>
      <p:ext uri="{BB962C8B-B14F-4D97-AF65-F5344CB8AC3E}">
        <p14:creationId xmlns:p14="http://schemas.microsoft.com/office/powerpoint/2010/main" val="3326046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F7D9D5-E94E-4C73-BCC5-688B48304DE6}"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F191DB3-AADB-428E-8E95-DB90776E1013}" type="slidenum">
              <a:rPr lang="en-US" smtClean="0"/>
              <a:t>‹#›</a:t>
            </a:fld>
            <a:endParaRPr lang="en-US"/>
          </a:p>
        </p:txBody>
      </p:sp>
    </p:spTree>
    <p:extLst>
      <p:ext uri="{BB962C8B-B14F-4D97-AF65-F5344CB8AC3E}">
        <p14:creationId xmlns:p14="http://schemas.microsoft.com/office/powerpoint/2010/main" val="1196666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F7D9D5-E94E-4C73-BCC5-688B48304DE6}"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91DB3-AADB-428E-8E95-DB90776E1013}" type="slidenum">
              <a:rPr lang="en-US" smtClean="0"/>
              <a:t>‹#›</a:t>
            </a:fld>
            <a:endParaRPr lang="en-US"/>
          </a:p>
        </p:txBody>
      </p:sp>
    </p:spTree>
    <p:extLst>
      <p:ext uri="{BB962C8B-B14F-4D97-AF65-F5344CB8AC3E}">
        <p14:creationId xmlns:p14="http://schemas.microsoft.com/office/powerpoint/2010/main" val="38389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F7D9D5-E94E-4C73-BCC5-688B48304DE6}"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91DB3-AADB-428E-8E95-DB90776E1013}" type="slidenum">
              <a:rPr lang="en-US" smtClean="0"/>
              <a:t>‹#›</a:t>
            </a:fld>
            <a:endParaRPr lang="en-US"/>
          </a:p>
        </p:txBody>
      </p:sp>
    </p:spTree>
    <p:extLst>
      <p:ext uri="{BB962C8B-B14F-4D97-AF65-F5344CB8AC3E}">
        <p14:creationId xmlns:p14="http://schemas.microsoft.com/office/powerpoint/2010/main" val="310610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F7D9D5-E94E-4C73-BCC5-688B48304DE6}"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91DB3-AADB-428E-8E95-DB90776E1013}" type="slidenum">
              <a:rPr lang="en-US" smtClean="0"/>
              <a:t>‹#›</a:t>
            </a:fld>
            <a:endParaRPr lang="en-US"/>
          </a:p>
        </p:txBody>
      </p:sp>
    </p:spTree>
    <p:extLst>
      <p:ext uri="{BB962C8B-B14F-4D97-AF65-F5344CB8AC3E}">
        <p14:creationId xmlns:p14="http://schemas.microsoft.com/office/powerpoint/2010/main" val="4206526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7D9D5-E94E-4C73-BCC5-688B48304DE6}"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F191DB3-AADB-428E-8E95-DB90776E1013}" type="slidenum">
              <a:rPr lang="en-US" smtClean="0"/>
              <a:t>‹#›</a:t>
            </a:fld>
            <a:endParaRPr lang="en-US"/>
          </a:p>
        </p:txBody>
      </p:sp>
    </p:spTree>
    <p:extLst>
      <p:ext uri="{BB962C8B-B14F-4D97-AF65-F5344CB8AC3E}">
        <p14:creationId xmlns:p14="http://schemas.microsoft.com/office/powerpoint/2010/main" val="28447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4F7D9D5-E94E-4C73-BCC5-688B48304DE6}"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F191DB3-AADB-428E-8E95-DB90776E1013}" type="slidenum">
              <a:rPr lang="en-US" smtClean="0"/>
              <a:t>‹#›</a:t>
            </a:fld>
            <a:endParaRPr lang="en-US"/>
          </a:p>
        </p:txBody>
      </p:sp>
    </p:spTree>
    <p:extLst>
      <p:ext uri="{BB962C8B-B14F-4D97-AF65-F5344CB8AC3E}">
        <p14:creationId xmlns:p14="http://schemas.microsoft.com/office/powerpoint/2010/main" val="4225797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4F7D9D5-E94E-4C73-BCC5-688B48304DE6}"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F191DB3-AADB-428E-8E95-DB90776E1013}" type="slidenum">
              <a:rPr lang="en-US" smtClean="0"/>
              <a:t>‹#›</a:t>
            </a:fld>
            <a:endParaRPr lang="en-US"/>
          </a:p>
        </p:txBody>
      </p:sp>
    </p:spTree>
    <p:extLst>
      <p:ext uri="{BB962C8B-B14F-4D97-AF65-F5344CB8AC3E}">
        <p14:creationId xmlns:p14="http://schemas.microsoft.com/office/powerpoint/2010/main" val="237448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4F7D9D5-E94E-4C73-BCC5-688B48304DE6}" type="datetimeFigureOut">
              <a:rPr lang="en-US" smtClean="0"/>
              <a:t>2/3/2019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F191DB3-AADB-428E-8E95-DB90776E1013}" type="slidenum">
              <a:rPr lang="en-US" smtClean="0"/>
              <a:t>‹#›</a:t>
            </a:fld>
            <a:endParaRPr lang="en-US"/>
          </a:p>
        </p:txBody>
      </p:sp>
    </p:spTree>
    <p:extLst>
      <p:ext uri="{BB962C8B-B14F-4D97-AF65-F5344CB8AC3E}">
        <p14:creationId xmlns:p14="http://schemas.microsoft.com/office/powerpoint/2010/main" val="52960583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997528"/>
            <a:ext cx="11014365" cy="831272"/>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PI</a:t>
            </a:r>
            <a:endParaRPr lang="en-US" dirty="0">
              <a:latin typeface="Times New Roman" panose="02020603050405020304" pitchFamily="18" charset="0"/>
              <a:cs typeface="Times New Roman" panose="02020603050405020304" pitchFamily="18" charset="0"/>
            </a:endParaRPr>
          </a:p>
        </p:txBody>
      </p:sp>
      <p:sp>
        <p:nvSpPr>
          <p:cNvPr id="8" name="AutoShape 10" descr="Image result for pi"/>
          <p:cNvSpPr>
            <a:spLocks noGrp="1" noChangeAspect="1" noChangeArrowheads="1"/>
          </p:cNvSpPr>
          <p:nvPr>
            <p:ph type="subTitle" idx="1"/>
          </p:nvPr>
        </p:nvSpPr>
        <p:spPr bwMode="auto">
          <a:xfrm>
            <a:off x="2576944" y="2937164"/>
            <a:ext cx="6674715" cy="35606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smtClean="0"/>
          </a:p>
          <a:p>
            <a:endParaRPr lang="en-US" dirty="0"/>
          </a:p>
        </p:txBody>
      </p:sp>
      <p:sp>
        <p:nvSpPr>
          <p:cNvPr id="9" name="AutoShape 12" descr="Image result for pi"/>
          <p:cNvSpPr>
            <a:spLocks noChangeAspect="1" noChangeArrowheads="1"/>
          </p:cNvSpPr>
          <p:nvPr/>
        </p:nvSpPr>
        <p:spPr bwMode="auto">
          <a:xfrm>
            <a:off x="1330036" y="1967345"/>
            <a:ext cx="9016265" cy="45304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Image result for p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6" descr="Image result for pi"/>
          <p:cNvSpPr>
            <a:spLocks noChangeAspect="1" noChangeArrowheads="1"/>
          </p:cNvSpPr>
          <p:nvPr/>
        </p:nvSpPr>
        <p:spPr bwMode="auto">
          <a:xfrm>
            <a:off x="1551709" y="1828800"/>
            <a:ext cx="8271164" cy="5029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3"/>
          <a:stretch>
            <a:fillRect/>
          </a:stretch>
        </p:blipFill>
        <p:spPr>
          <a:xfrm>
            <a:off x="3983180" y="2410693"/>
            <a:ext cx="3553689" cy="3553689"/>
          </a:xfrm>
          <a:prstGeom prst="rect">
            <a:avLst/>
          </a:prstGeom>
        </p:spPr>
      </p:pic>
    </p:spTree>
    <p:extLst>
      <p:ext uri="{BB962C8B-B14F-4D97-AF65-F5344CB8AC3E}">
        <p14:creationId xmlns:p14="http://schemas.microsoft.com/office/powerpoint/2010/main" val="181330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136072"/>
            <a:ext cx="8825659" cy="544559"/>
          </a:xfrm>
        </p:spPr>
        <p:txBody>
          <a:bodyPr/>
          <a:lstStyle/>
          <a:p>
            <a:r>
              <a:rPr lang="en-US" sz="1800" dirty="0">
                <a:latin typeface="Times New Roman" panose="02020603050405020304" pitchFamily="18" charset="0"/>
                <a:cs typeface="Times New Roman" panose="02020603050405020304" pitchFamily="18" charset="0"/>
              </a:rPr>
              <a:t>The number π is a mathematical constant. Originally defined as the ratio of the circumference of the circle to its diameter, it now has different equivalent definitions and occurs in many formulas in all fields of mathematics and physics. It is roughly equal to 3.14159. It was represented by the Greek letter "π" from the middle of the eighteenth century, although it is sometimes also described as "pi". It is also called the constant of Archimedes.</a:t>
            </a:r>
            <a:endParaRPr lang="en-US" sz="1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2341418" y="2317966"/>
            <a:ext cx="6456218" cy="4124398"/>
          </a:xfrm>
          <a:prstGeom prst="rect">
            <a:avLst/>
          </a:prstGeom>
        </p:spPr>
      </p:pic>
    </p:spTree>
    <p:extLst>
      <p:ext uri="{BB962C8B-B14F-4D97-AF65-F5344CB8AC3E}">
        <p14:creationId xmlns:p14="http://schemas.microsoft.com/office/powerpoint/2010/main" val="250321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1122218" y="886691"/>
                <a:ext cx="8794149" cy="793941"/>
              </a:xfrm>
            </p:spPr>
            <p:txBody>
              <a:bodyPr/>
              <a:lstStyle/>
              <a:p>
                <a:r>
                  <a:rPr lang="en-US" sz="1800" dirty="0" smtClean="0">
                    <a:latin typeface="Times New Roman" panose="02020603050405020304" pitchFamily="18" charset="0"/>
                    <a:cs typeface="Times New Roman" panose="02020603050405020304" pitchFamily="18" charset="0"/>
                  </a:rPr>
                  <a:t>As an irrational number, π can not be expressed as an ordinary fraction. However, fractions such as </a:t>
                </a:r>
                <a14:m>
                  <m:oMath xmlns:m="http://schemas.openxmlformats.org/officeDocument/2006/math">
                    <m:f>
                      <m:fPr>
                        <m:ctrlPr>
                          <a:rPr lang="en-US" sz="1800" i="1" smtClean="0">
                            <a:latin typeface="Cambria Math" panose="02040503050406030204" pitchFamily="18" charset="0"/>
                            <a:cs typeface="Times New Roman" panose="02020603050405020304" pitchFamily="18" charset="0"/>
                          </a:rPr>
                        </m:ctrlPr>
                      </m:fPr>
                      <m:num>
                        <m:r>
                          <a:rPr lang="en-US" sz="1800" b="0" i="1" smtClean="0">
                            <a:latin typeface="Cambria Math" panose="02040503050406030204" pitchFamily="18" charset="0"/>
                            <a:cs typeface="Times New Roman" panose="02020603050405020304" pitchFamily="18" charset="0"/>
                          </a:rPr>
                          <m:t>22</m:t>
                        </m:r>
                      </m:num>
                      <m:den>
                        <m:r>
                          <a:rPr lang="en-US" sz="1800" b="0" i="1" smtClean="0">
                            <a:latin typeface="Cambria Math" panose="02040503050406030204" pitchFamily="18" charset="0"/>
                            <a:cs typeface="Times New Roman" panose="02020603050405020304" pitchFamily="18" charset="0"/>
                          </a:rPr>
                          <m:t>7</m:t>
                        </m:r>
                      </m:den>
                    </m:f>
                  </m:oMath>
                </a14:m>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and other rational numbers are commonly used to approximate π. Figures appear to be randomly distributed. In particular, the digit sequence of π is conjectured to satisfy a certain random statistical character, but so far no evidence has been found of </a:t>
                </a:r>
                <a:r>
                  <a:rPr lang="en-US" sz="1800" dirty="0" smtClean="0">
                    <a:latin typeface="Times New Roman" panose="02020603050405020304" pitchFamily="18" charset="0"/>
                    <a:cs typeface="Times New Roman" panose="02020603050405020304" pitchFamily="18" charset="0"/>
                  </a:rPr>
                  <a:t>this.</a:t>
                </a:r>
                <a:endParaRPr lang="en-US" sz="1800" dirty="0">
                  <a:latin typeface="Times New Roman" panose="02020603050405020304" pitchFamily="18" charset="0"/>
                  <a:cs typeface="Times New Roman" panose="02020603050405020304" pitchFamily="18"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1122218" y="886691"/>
                <a:ext cx="8794149" cy="793941"/>
              </a:xfrm>
              <a:blipFill>
                <a:blip r:embed="rId2"/>
                <a:stretch>
                  <a:fillRect l="-554" t="-35878" r="-1040" b="-44275"/>
                </a:stretch>
              </a:blipFill>
            </p:spPr>
            <p:txBody>
              <a:bodyPr/>
              <a:lstStyle/>
              <a:p>
                <a:r>
                  <a:rPr lang="en-US">
                    <a:noFill/>
                  </a:rPr>
                  <a:t> </a:t>
                </a:r>
              </a:p>
            </p:txBody>
          </p:sp>
        </mc:Fallback>
      </mc:AlternateContent>
      <p:pic>
        <p:nvPicPr>
          <p:cNvPr id="4" name="Content Placeholder 3"/>
          <p:cNvPicPr>
            <a:picLocks noGrp="1" noChangeAspect="1"/>
          </p:cNvPicPr>
          <p:nvPr>
            <p:ph idx="1"/>
          </p:nvPr>
        </p:nvPicPr>
        <p:blipFill>
          <a:blip r:embed="rId3"/>
          <a:stretch>
            <a:fillRect/>
          </a:stretch>
        </p:blipFill>
        <p:spPr>
          <a:xfrm>
            <a:off x="3435928" y="2664330"/>
            <a:ext cx="4862945" cy="3519055"/>
          </a:xfrm>
          <a:prstGeom prst="rect">
            <a:avLst/>
          </a:prstGeom>
        </p:spPr>
      </p:pic>
    </p:spTree>
    <p:extLst>
      <p:ext uri="{BB962C8B-B14F-4D97-AF65-F5344CB8AC3E}">
        <p14:creationId xmlns:p14="http://schemas.microsoft.com/office/powerpoint/2010/main" val="336568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163782"/>
            <a:ext cx="8825659" cy="516850"/>
          </a:xfrm>
        </p:spPr>
        <p:txBody>
          <a:bodyPr/>
          <a:lstStyle/>
          <a:p>
            <a:r>
              <a:rPr lang="en-US" sz="1800" dirty="0">
                <a:latin typeface="Times New Roman" panose="02020603050405020304" pitchFamily="18" charset="0"/>
                <a:cs typeface="Times New Roman" panose="02020603050405020304" pitchFamily="18" charset="0"/>
              </a:rPr>
              <a:t>Ancient civilizations have demanded values ​​that are quite accurate to approximate for practical reasons, including Egyptians and Babylonians. Around 250 </a:t>
            </a:r>
            <a:r>
              <a:rPr lang="en-US" sz="1800" dirty="0" smtClean="0">
                <a:latin typeface="Times New Roman" panose="02020603050405020304" pitchFamily="18" charset="0"/>
                <a:cs typeface="Times New Roman" panose="02020603050405020304" pitchFamily="18" charset="0"/>
              </a:rPr>
              <a:t>before Jesus Christ, </a:t>
            </a:r>
            <a:r>
              <a:rPr lang="en-US" sz="1800" dirty="0">
                <a:latin typeface="Times New Roman" panose="02020603050405020304" pitchFamily="18" charset="0"/>
                <a:cs typeface="Times New Roman" panose="02020603050405020304" pitchFamily="18" charset="0"/>
              </a:rPr>
              <a:t>the Greek mathematician Archimedes created an algorithm for calculating it. In the 5th century, Chinese mathematics approximated up to seven digits, while Indian mathematics made a five-digit approximation, both using geometric techniques.</a:t>
            </a: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2091825" y="2660072"/>
            <a:ext cx="6951915" cy="3837709"/>
          </a:xfrm>
          <a:prstGeom prst="rect">
            <a:avLst/>
          </a:prstGeom>
        </p:spPr>
      </p:pic>
    </p:spTree>
    <p:extLst>
      <p:ext uri="{BB962C8B-B14F-4D97-AF65-F5344CB8AC3E}">
        <p14:creationId xmlns:p14="http://schemas.microsoft.com/office/powerpoint/2010/main" val="57235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790" y="678873"/>
            <a:ext cx="9028137" cy="835505"/>
          </a:xfrm>
        </p:spPr>
        <p:txBody>
          <a:bodyPr/>
          <a:lstStyle/>
          <a:p>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In the 20th and 21st centuries, mathematicians and scientists have discovered new approaches that, combined with increasing computational power, have extended the decimal representation of π to many trillion digits after the decimal point. Virtually all scientific applications require no more than several hundreds of π and many substantially lower figures, so the primary reason for these calculations is to try to find more efficient algorithms for calculating long numerical series and the desire to break records</a:t>
            </a:r>
            <a:endParaRPr lang="en-US" sz="1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2424545" y="2555920"/>
            <a:ext cx="7121237" cy="3765396"/>
          </a:xfrm>
          <a:prstGeom prst="rect">
            <a:avLst/>
          </a:prstGeom>
        </p:spPr>
      </p:pic>
    </p:spTree>
    <p:extLst>
      <p:ext uri="{BB962C8B-B14F-4D97-AF65-F5344CB8AC3E}">
        <p14:creationId xmlns:p14="http://schemas.microsoft.com/office/powerpoint/2010/main" val="210125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04396"/>
            <a:ext cx="8761413" cy="706964"/>
          </a:xfrm>
        </p:spPr>
        <p:txBody>
          <a:bodyPr/>
          <a:lstStyle/>
          <a:p>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Since the most elementary definition refers to a circle, π is found in several formulas in trigonometry and geometry, especially those relating to circles, ellipses and spheres. In the more modern mathematical analysis, the number is defined instead of the spectral properties of the actual number system, as its own value or period, without any reference to </a:t>
            </a:r>
            <a:r>
              <a:rPr lang="en-US" sz="1800" dirty="0" smtClean="0">
                <a:latin typeface="Times New Roman" panose="02020603050405020304" pitchFamily="18" charset="0"/>
                <a:cs typeface="Times New Roman" panose="02020603050405020304" pitchFamily="18" charset="0"/>
              </a:rPr>
              <a:t>geometry.</a:t>
            </a:r>
            <a:endParaRPr lang="en-US" sz="1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3934691" y="2394484"/>
            <a:ext cx="4211782" cy="4122404"/>
          </a:xfrm>
          <a:prstGeom prst="rect">
            <a:avLst/>
          </a:prstGeom>
        </p:spPr>
      </p:pic>
    </p:spTree>
    <p:extLst>
      <p:ext uri="{BB962C8B-B14F-4D97-AF65-F5344CB8AC3E}">
        <p14:creationId xmlns:p14="http://schemas.microsoft.com/office/powerpoint/2010/main" val="9295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50</TotalTime>
  <Words>172</Words>
  <Application>Microsoft Office PowerPoint</Application>
  <PresentationFormat>Widescreen</PresentationFormat>
  <Paragraphs>7</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Cambria Math</vt:lpstr>
      <vt:lpstr>Century Gothic</vt:lpstr>
      <vt:lpstr>Times New Roman</vt:lpstr>
      <vt:lpstr>Wingdings 3</vt:lpstr>
      <vt:lpstr>Ion Boardroom</vt:lpstr>
      <vt:lpstr>PI</vt:lpstr>
      <vt:lpstr>The number π is a mathematical constant. Originally defined as the ratio of the circumference of the circle to its diameter, it now has different equivalent definitions and occurs in many formulas in all fields of mathematics and physics. It is roughly equal to 3.14159. It was represented by the Greek letter "π" from the middle of the eighteenth century, although it is sometimes also described as "pi". It is also called the constant of Archimedes.</vt:lpstr>
      <vt:lpstr>As an irrational number, π can not be expressed as an ordinary fraction. However, fractions such as 22/7 and other rational numbers are commonly used to approximate π. Figures appear to be randomly distributed. In particular, the digit sequence of π is conjectured to satisfy a certain random statistical character, but so far no evidence has been found of this.</vt:lpstr>
      <vt:lpstr>Ancient civilizations have demanded values ​​that are quite accurate to approximate for practical reasons, including Egyptians and Babylonians. Around 250 before Jesus Christ, the Greek mathematician Archimedes created an algorithm for calculating it. In the 5th century, Chinese mathematics approximated up to seven digits, while Indian mathematics made a five-digit approximation, both using geometric techniques. </vt:lpstr>
      <vt:lpstr> In the 20th and 21st centuries, mathematicians and scientists have discovered new approaches that, combined with increasing computational power, have extended the decimal representation of π to many trillion digits after the decimal point. Virtually all scientific applications require no more than several hundreds of π and many substantially lower figures, so the primary reason for these calculations is to try to find more efficient algorithms for calculating long numerical series and the desire to break records</vt:lpstr>
      <vt:lpstr> Since the most elementary definition refers to a circle, π is found in several formulas in trigonometry and geometry, especially those relating to circles, ellipses and spheres. In the more modern mathematical analysis, the number is defined instead of the spectral properties of the actual number system, as its own value or period, without any reference to geometry.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dc:title>
  <dc:creator>Mariela</dc:creator>
  <cp:lastModifiedBy>Mariela</cp:lastModifiedBy>
  <cp:revision>6</cp:revision>
  <dcterms:created xsi:type="dcterms:W3CDTF">2019-02-03T12:25:29Z</dcterms:created>
  <dcterms:modified xsi:type="dcterms:W3CDTF">2019-02-03T13:54:44Z</dcterms:modified>
</cp:coreProperties>
</file>