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1e79da4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1e79da4d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1e79da4d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1e79da4d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1e79da4d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1e79da4d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1e79da4d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1e79da4d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1e79da4d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1e79da4d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s://en.wikipedia.org/wiki/Family_(biology)" TargetMode="External"/><Relationship Id="rId9" Type="http://schemas.openxmlformats.org/officeDocument/2006/relationships/image" Target="../media/image1.jpg"/><Relationship Id="rId5" Type="http://schemas.openxmlformats.org/officeDocument/2006/relationships/hyperlink" Target="https://en.wikipedia.org/wiki/Coraciiformes" TargetMode="External"/><Relationship Id="rId6" Type="http://schemas.openxmlformats.org/officeDocument/2006/relationships/hyperlink" Target="https://en.wikipedia.org/wiki/Cosmopolitan_distribution" TargetMode="External"/><Relationship Id="rId7" Type="http://schemas.openxmlformats.org/officeDocument/2006/relationships/hyperlink" Target="https://en.wikipedia.org/wiki/Subfamilies" TargetMode="External"/><Relationship Id="rId8" Type="http://schemas.openxmlformats.org/officeDocument/2006/relationships/hyperlink" Target="https://en.wikipedia.org/wiki/Gener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s://www.bbc.com/news/av/science-environment-47673287/how-a-kingfisher-helped-reshape-japan-s-bullet-train" TargetMode="External"/><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6096000"/>
          </a:xfrm>
          <a:prstGeom prst="rect">
            <a:avLst/>
          </a:prstGeom>
          <a:noFill/>
          <a:ln>
            <a:noFill/>
          </a:ln>
        </p:spPr>
      </p:pic>
      <p:sp>
        <p:nvSpPr>
          <p:cNvPr id="55" name="Google Shape;55;p13"/>
          <p:cNvSpPr txBox="1"/>
          <p:nvPr>
            <p:ph type="ctrTitle"/>
          </p:nvPr>
        </p:nvSpPr>
        <p:spPr>
          <a:xfrm>
            <a:off x="311708" y="8777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a:solidFill>
                  <a:srgbClr val="FFFFFF"/>
                </a:solidFill>
              </a:rPr>
              <a:t>BIOMIMETICS</a:t>
            </a:r>
            <a:endParaRPr b="1">
              <a:solidFill>
                <a:srgbClr val="FFFFFF"/>
              </a:solidFill>
            </a:endParaRPr>
          </a:p>
          <a:p>
            <a:pPr indent="0" lvl="0" marL="0" rtl="0" algn="ctr">
              <a:spcBef>
                <a:spcPts val="0"/>
              </a:spcBef>
              <a:spcAft>
                <a:spcPts val="0"/>
              </a:spcAft>
              <a:buNone/>
            </a:pPr>
            <a:r>
              <a:rPr lang="es">
                <a:solidFill>
                  <a:srgbClr val="FFFFFF"/>
                </a:solidFill>
              </a:rPr>
              <a:t>The kingfisher</a:t>
            </a:r>
            <a:endParaRPr>
              <a:solidFill>
                <a:srgbClr val="FFFFFF"/>
              </a:solidFill>
            </a:endParaRPr>
          </a:p>
        </p:txBody>
      </p:sp>
      <p:sp>
        <p:nvSpPr>
          <p:cNvPr id="56" name="Google Shape;56;p13"/>
          <p:cNvSpPr txBox="1"/>
          <p:nvPr>
            <p:ph idx="1" type="subTitle"/>
          </p:nvPr>
        </p:nvSpPr>
        <p:spPr>
          <a:xfrm>
            <a:off x="311700" y="29910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solidFill>
                  <a:srgbClr val="FFFFFF"/>
                </a:solidFill>
              </a:rPr>
              <a:t>By: Àngel Térmens Forcada</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1"/>
          </a:xfrm>
          <a:prstGeom prst="rect">
            <a:avLst/>
          </a:prstGeom>
          <a:noFill/>
          <a:ln>
            <a:noFill/>
          </a:ln>
        </p:spPr>
      </p:pic>
      <p:sp>
        <p:nvSpPr>
          <p:cNvPr id="62" name="Google Shape;62;p14"/>
          <p:cNvSpPr txBox="1"/>
          <p:nvPr>
            <p:ph type="title"/>
          </p:nvPr>
        </p:nvSpPr>
        <p:spPr>
          <a:xfrm>
            <a:off x="311700" y="467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FFFFFF"/>
                </a:solidFill>
              </a:rPr>
              <a:t>Summary</a:t>
            </a:r>
            <a:endParaRPr b="1">
              <a:solidFill>
                <a:srgbClr val="FFFFFF"/>
              </a:solidFill>
            </a:endParaRPr>
          </a:p>
        </p:txBody>
      </p:sp>
      <p:sp>
        <p:nvSpPr>
          <p:cNvPr id="63" name="Google Shape;63;p14"/>
          <p:cNvSpPr txBox="1"/>
          <p:nvPr>
            <p:ph idx="1" type="body"/>
          </p:nvPr>
        </p:nvSpPr>
        <p:spPr>
          <a:xfrm>
            <a:off x="311700" y="1152475"/>
            <a:ext cx="77454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FFFFFF"/>
              </a:buClr>
              <a:buSzPts val="1800"/>
              <a:buChar char="-"/>
            </a:pPr>
            <a:r>
              <a:rPr lang="es">
                <a:solidFill>
                  <a:srgbClr val="FFFFFF"/>
                </a:solidFill>
              </a:rPr>
              <a:t>What do “Biomimetics” mean?</a:t>
            </a:r>
            <a:endParaRPr>
              <a:solidFill>
                <a:srgbClr val="FFFFFF"/>
              </a:solidFill>
            </a:endParaRPr>
          </a:p>
          <a:p>
            <a:pPr indent="-342900" lvl="0" marL="457200" rtl="0" algn="l">
              <a:lnSpc>
                <a:spcPct val="200000"/>
              </a:lnSpc>
              <a:spcBef>
                <a:spcPts val="0"/>
              </a:spcBef>
              <a:spcAft>
                <a:spcPts val="0"/>
              </a:spcAft>
              <a:buClr>
                <a:srgbClr val="FFFFFF"/>
              </a:buClr>
              <a:buSzPts val="1800"/>
              <a:buChar char="-"/>
            </a:pPr>
            <a:r>
              <a:rPr lang="es">
                <a:solidFill>
                  <a:srgbClr val="FFFFFF"/>
                </a:solidFill>
              </a:rPr>
              <a:t>The Kingfisher</a:t>
            </a:r>
            <a:endParaRPr>
              <a:solidFill>
                <a:srgbClr val="FFFFFF"/>
              </a:solidFill>
            </a:endParaRPr>
          </a:p>
          <a:p>
            <a:pPr indent="-342900" lvl="0" marL="457200" rtl="0" algn="l">
              <a:lnSpc>
                <a:spcPct val="200000"/>
              </a:lnSpc>
              <a:spcBef>
                <a:spcPts val="0"/>
              </a:spcBef>
              <a:spcAft>
                <a:spcPts val="0"/>
              </a:spcAft>
              <a:buClr>
                <a:srgbClr val="FFFFFF"/>
              </a:buClr>
              <a:buSzPts val="1800"/>
              <a:buChar char="-"/>
            </a:pPr>
            <a:r>
              <a:rPr lang="es">
                <a:solidFill>
                  <a:srgbClr val="FFFFFF"/>
                </a:solidFill>
              </a:rPr>
              <a:t>Why is Kingfisher </a:t>
            </a:r>
            <a:r>
              <a:rPr lang="es">
                <a:solidFill>
                  <a:srgbClr val="FFFFFF"/>
                </a:solidFill>
              </a:rPr>
              <a:t>useful at technology research?</a:t>
            </a:r>
            <a:endParaRPr>
              <a:solidFill>
                <a:srgbClr val="FFFFFF"/>
              </a:solidFill>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0" cy="5143501"/>
          </a:xfrm>
          <a:prstGeom prst="rect">
            <a:avLst/>
          </a:prstGeom>
          <a:noFill/>
          <a:ln>
            <a:noFill/>
          </a:ln>
        </p:spPr>
      </p:pic>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What do “Biomimetics” mean?</a:t>
            </a:r>
            <a:endParaRPr>
              <a:solidFill>
                <a:srgbClr val="FFFFFF"/>
              </a:solidFill>
            </a:endParaRPr>
          </a:p>
        </p:txBody>
      </p:sp>
      <p:sp>
        <p:nvSpPr>
          <p:cNvPr id="70" name="Google Shape;70;p1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s" sz="1200">
                <a:solidFill>
                  <a:srgbClr val="FFFFFF"/>
                </a:solidFill>
              </a:rPr>
              <a:t>According to what I’ve found on the web, biomimesis is the science that studies the way to develop technology, and improve the current technological situation that we are living, from nature; since the creation of the Earth, nature is a very complex mechanism and a good example of improvement and constant evolution that has never failed in millions of years. This is the fact that I understand that it motivates biomimesis. I also think that it is quite interesting to think that it is developed according to what technology is based on the models established by nature.</a:t>
            </a:r>
            <a:endParaRPr sz="1200">
              <a:solidFill>
                <a:srgbClr val="FFFFFF"/>
              </a:solidFill>
            </a:endParaRPr>
          </a:p>
        </p:txBody>
      </p:sp>
      <p:pic>
        <p:nvPicPr>
          <p:cNvPr id="71" name="Google Shape;71;p15"/>
          <p:cNvPicPr preferRelativeResize="0"/>
          <p:nvPr/>
        </p:nvPicPr>
        <p:blipFill>
          <a:blip r:embed="rId4">
            <a:alphaModFix/>
          </a:blip>
          <a:stretch>
            <a:fillRect/>
          </a:stretch>
        </p:blipFill>
        <p:spPr>
          <a:xfrm>
            <a:off x="5866503" y="445025"/>
            <a:ext cx="2503900" cy="3717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0"/>
            <a:ext cx="9144000" cy="5143501"/>
          </a:xfrm>
          <a:prstGeom prst="rect">
            <a:avLst/>
          </a:prstGeom>
          <a:noFill/>
          <a:ln>
            <a:noFill/>
          </a:ln>
        </p:spPr>
      </p:pic>
      <p:sp>
        <p:nvSpPr>
          <p:cNvPr id="77" name="Google Shape;77;p16"/>
          <p:cNvSpPr txBox="1"/>
          <p:nvPr>
            <p:ph type="title"/>
          </p:nvPr>
        </p:nvSpPr>
        <p:spPr>
          <a:xfrm>
            <a:off x="311700" y="427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The Kingfisher</a:t>
            </a:r>
            <a:endParaRPr>
              <a:solidFill>
                <a:srgbClr val="FFFFFF"/>
              </a:solidFill>
            </a:endParaRPr>
          </a:p>
        </p:txBody>
      </p:sp>
      <p:sp>
        <p:nvSpPr>
          <p:cNvPr id="78" name="Google Shape;78;p16"/>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s" sz="1200">
                <a:solidFill>
                  <a:srgbClr val="FFFFFF"/>
                </a:solidFill>
              </a:rPr>
              <a:t>Kingfishers or Alcedinidae are a </a:t>
            </a:r>
            <a:r>
              <a:rPr lang="es" sz="1200">
                <a:solidFill>
                  <a:srgbClr val="FFFFFF"/>
                </a:solidFill>
                <a:uFill>
                  <a:noFill/>
                </a:uFill>
                <a:hlinkClick r:id="rId4"/>
              </a:rPr>
              <a:t>family</a:t>
            </a:r>
            <a:r>
              <a:rPr lang="es" sz="1200">
                <a:solidFill>
                  <a:srgbClr val="FFFFFF"/>
                </a:solidFill>
              </a:rPr>
              <a:t> of small to medium-sized, brightly colored birds in the order </a:t>
            </a:r>
            <a:r>
              <a:rPr lang="es" sz="1200">
                <a:solidFill>
                  <a:srgbClr val="FFFFFF"/>
                </a:solidFill>
                <a:uFill>
                  <a:noFill/>
                </a:uFill>
                <a:hlinkClick r:id="rId5"/>
              </a:rPr>
              <a:t>Coraciiformes</a:t>
            </a:r>
            <a:r>
              <a:rPr lang="es" sz="1200">
                <a:solidFill>
                  <a:srgbClr val="FFFFFF"/>
                </a:solidFill>
              </a:rPr>
              <a:t>. They have a </a:t>
            </a:r>
            <a:r>
              <a:rPr lang="es" sz="1200">
                <a:solidFill>
                  <a:srgbClr val="FFFFFF"/>
                </a:solidFill>
                <a:uFill>
                  <a:noFill/>
                </a:uFill>
                <a:hlinkClick r:id="rId6"/>
              </a:rPr>
              <a:t>cosmopolitan distribution</a:t>
            </a:r>
            <a:r>
              <a:rPr lang="es" sz="1200">
                <a:solidFill>
                  <a:srgbClr val="FFFFFF"/>
                </a:solidFill>
              </a:rPr>
              <a:t>, with most species found in the tropical regions of Africa, Asia, and Oceania. The family contains 114 species and is divided into three </a:t>
            </a:r>
            <a:r>
              <a:rPr lang="es" sz="1200">
                <a:solidFill>
                  <a:srgbClr val="FFFFFF"/>
                </a:solidFill>
                <a:uFill>
                  <a:noFill/>
                </a:uFill>
                <a:hlinkClick r:id="rId7"/>
              </a:rPr>
              <a:t>subfamilies</a:t>
            </a:r>
            <a:r>
              <a:rPr lang="es" sz="1200">
                <a:solidFill>
                  <a:srgbClr val="FFFFFF"/>
                </a:solidFill>
              </a:rPr>
              <a:t> and 19 </a:t>
            </a:r>
            <a:r>
              <a:rPr lang="es" sz="1200">
                <a:solidFill>
                  <a:srgbClr val="FFFFFF"/>
                </a:solidFill>
                <a:uFill>
                  <a:noFill/>
                </a:uFill>
                <a:hlinkClick r:id="rId8"/>
              </a:rPr>
              <a:t>genera</a:t>
            </a:r>
            <a:r>
              <a:rPr lang="es" sz="1200">
                <a:solidFill>
                  <a:srgbClr val="FFFFFF"/>
                </a:solidFill>
              </a:rPr>
              <a:t>. All kingfishers have large heads, long, sharp, pointed bills, short legs, and stubby tails.</a:t>
            </a:r>
            <a:endParaRPr sz="1200">
              <a:solidFill>
                <a:srgbClr val="FFFFFF"/>
              </a:solidFill>
            </a:endParaRPr>
          </a:p>
        </p:txBody>
      </p:sp>
      <p:pic>
        <p:nvPicPr>
          <p:cNvPr id="79" name="Google Shape;79;p16"/>
          <p:cNvPicPr preferRelativeResize="0"/>
          <p:nvPr/>
        </p:nvPicPr>
        <p:blipFill>
          <a:blip r:embed="rId9">
            <a:alphaModFix/>
          </a:blip>
          <a:stretch>
            <a:fillRect/>
          </a:stretch>
        </p:blipFill>
        <p:spPr>
          <a:xfrm>
            <a:off x="5827474" y="518675"/>
            <a:ext cx="2725375" cy="3907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0" y="0"/>
            <a:ext cx="9144000" cy="5143501"/>
          </a:xfrm>
          <a:prstGeom prst="rect">
            <a:avLst/>
          </a:prstGeom>
          <a:noFill/>
          <a:ln>
            <a:noFill/>
          </a:ln>
        </p:spPr>
      </p:pic>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Why is Kingfisher useful at technology research?</a:t>
            </a:r>
            <a:endParaRPr>
              <a:solidFill>
                <a:srgbClr val="FFFFFF"/>
              </a:solidFill>
            </a:endParaRPr>
          </a:p>
        </p:txBody>
      </p:sp>
      <p:sp>
        <p:nvSpPr>
          <p:cNvPr id="86" name="Google Shape;86;p17"/>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s" sz="1200">
                <a:solidFill>
                  <a:srgbClr val="FFFFFF"/>
                </a:solidFill>
              </a:rPr>
              <a:t>Japan's famous bullet train used to make a loud boom when it travelled through tunnels. But, thanks to a spot of bird-watching, an engineer was able to fix the problem after he was inspired by a kingfisher.</a:t>
            </a:r>
            <a:endParaRPr sz="1200">
              <a:solidFill>
                <a:srgbClr val="FFFFFF"/>
              </a:solidFill>
            </a:endParaRPr>
          </a:p>
          <a:p>
            <a:pPr indent="0" lvl="0" marL="0" rtl="0" algn="l">
              <a:spcBef>
                <a:spcPts val="1600"/>
              </a:spcBef>
              <a:spcAft>
                <a:spcPts val="1600"/>
              </a:spcAft>
              <a:buNone/>
            </a:pPr>
            <a:r>
              <a:rPr lang="es" sz="1200" u="sng">
                <a:solidFill>
                  <a:srgbClr val="F3F3F3"/>
                </a:solidFill>
                <a:hlinkClick r:id="rId4"/>
              </a:rPr>
              <a:t>https://www.bbc.com/news/av/science-environment-47673287/how-a-kingfisher-helped-reshape-japan-s-bullet-train</a:t>
            </a:r>
            <a:r>
              <a:rPr lang="es" sz="1200">
                <a:solidFill>
                  <a:srgbClr val="F3F3F3"/>
                </a:solidFill>
              </a:rPr>
              <a:t> </a:t>
            </a:r>
            <a:endParaRPr sz="1200">
              <a:solidFill>
                <a:srgbClr val="F3F3F3"/>
              </a:solidFill>
            </a:endParaRPr>
          </a:p>
        </p:txBody>
      </p:sp>
      <p:pic>
        <p:nvPicPr>
          <p:cNvPr id="87" name="Google Shape;87;p17"/>
          <p:cNvPicPr preferRelativeResize="0"/>
          <p:nvPr/>
        </p:nvPicPr>
        <p:blipFill>
          <a:blip r:embed="rId5">
            <a:alphaModFix/>
          </a:blip>
          <a:stretch>
            <a:fillRect/>
          </a:stretch>
        </p:blipFill>
        <p:spPr>
          <a:xfrm>
            <a:off x="4701650" y="1780771"/>
            <a:ext cx="4330450" cy="176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0" y="0"/>
            <a:ext cx="9144000" cy="6096000"/>
          </a:xfrm>
          <a:prstGeom prst="rect">
            <a:avLst/>
          </a:prstGeom>
          <a:noFill/>
          <a:ln>
            <a:noFill/>
          </a:ln>
        </p:spPr>
      </p:pic>
      <p:sp>
        <p:nvSpPr>
          <p:cNvPr id="93" name="Google Shape;93;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FFFFF"/>
                </a:solidFill>
              </a:rPr>
              <a:t>Thanks for listening,</a:t>
            </a:r>
            <a:endParaRPr b="1">
              <a:solidFill>
                <a:srgbClr val="FFFFFF"/>
              </a:solidFill>
            </a:endParaRPr>
          </a:p>
          <a:p>
            <a:pPr indent="0" lvl="0" marL="0" rtl="0" algn="ctr">
              <a:spcBef>
                <a:spcPts val="0"/>
              </a:spcBef>
              <a:spcAft>
                <a:spcPts val="0"/>
              </a:spcAft>
              <a:buNone/>
            </a:pPr>
            <a:r>
              <a:rPr b="1" lang="es">
                <a:solidFill>
                  <a:srgbClr val="FFFFFF"/>
                </a:solidFill>
              </a:rPr>
              <a:t>hope you enjoyed it!</a:t>
            </a:r>
            <a:endParaRPr b="1">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