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23630543_1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23630543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3877775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3877775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37e4a765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37e4a765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smedigitalcollection.asme.org/memagazineselect/article/133/05/24/442647/From-Whales-to-FansA-Second-Look-at-a-Piece-o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BIOMIMICRY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WITH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WHALES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Quim Solé</a:t>
            </a:r>
            <a:endParaRPr sz="2400"/>
          </a:p>
        </p:txBody>
      </p:sp>
      <p:pic>
        <p:nvPicPr>
          <p:cNvPr descr="erasmus(1).jpg"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3750" y="3911525"/>
            <a:ext cx="1853625" cy="52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twinning(1).jpg"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7275" y="3063100"/>
            <a:ext cx="1090100" cy="7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title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/>
              <a:t>What is biomimicry?</a:t>
            </a:r>
            <a:endParaRPr sz="2400"/>
          </a:p>
        </p:txBody>
      </p:sp>
      <p:sp>
        <p:nvSpPr>
          <p:cNvPr id="81" name="Google Shape;81;p14"/>
          <p:cNvSpPr txBox="1"/>
          <p:nvPr>
            <p:ph idx="4294967295" type="title"/>
          </p:nvPr>
        </p:nvSpPr>
        <p:spPr>
          <a:xfrm>
            <a:off x="535775" y="1480150"/>
            <a:ext cx="38274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lang="es" sz="1350">
                <a:solidFill>
                  <a:srgbClr val="59595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 is the application of nature’s physics, chemistry, biology and technology to help us make more efficient scientific </a:t>
            </a:r>
            <a:r>
              <a:rPr b="0" lang="es" sz="1350">
                <a:solidFill>
                  <a:srgbClr val="59595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b="0" lang="es" sz="1350">
                <a:solidFill>
                  <a:srgbClr val="59595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b="0" sz="1350">
              <a:solidFill>
                <a:srgbClr val="59595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100" y="647850"/>
            <a:ext cx="3827401" cy="259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4">
            <a:alphaModFix/>
          </a:blip>
          <a:srcRect b="0" l="66903" r="0" t="0"/>
          <a:stretch/>
        </p:blipFill>
        <p:spPr>
          <a:xfrm>
            <a:off x="690851" y="3130950"/>
            <a:ext cx="933175" cy="15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4023" y="3130950"/>
            <a:ext cx="2400577" cy="15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425" y="232225"/>
            <a:ext cx="4529525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3285750" y="522175"/>
            <a:ext cx="43095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Why whales?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p15"/>
          <p:cNvSpPr txBox="1"/>
          <p:nvPr>
            <p:ph idx="4294967295" type="body"/>
          </p:nvPr>
        </p:nvSpPr>
        <p:spPr>
          <a:xfrm>
            <a:off x="2855550" y="1726075"/>
            <a:ext cx="3579000" cy="29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50">
                <a:latin typeface="Raleway"/>
                <a:ea typeface="Raleway"/>
                <a:cs typeface="Raleway"/>
                <a:sym typeface="Raleway"/>
              </a:rPr>
              <a:t>Whales are a big marine </a:t>
            </a:r>
            <a:r>
              <a:rPr lang="es" sz="1350">
                <a:latin typeface="Raleway"/>
                <a:ea typeface="Raleway"/>
                <a:cs typeface="Raleway"/>
                <a:sym typeface="Raleway"/>
              </a:rPr>
              <a:t>life form</a:t>
            </a:r>
            <a:r>
              <a:rPr lang="es" sz="1350">
                <a:latin typeface="Raleway"/>
                <a:ea typeface="Raleway"/>
                <a:cs typeface="Raleway"/>
                <a:sym typeface="Raleway"/>
              </a:rPr>
              <a:t> which need a lot of strength to move in water. Has it only to do with strength?</a:t>
            </a:r>
            <a:endParaRPr sz="135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t/>
            </a:r>
            <a:endParaRPr sz="135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1025" y="2843850"/>
            <a:ext cx="324802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283100" y="712150"/>
            <a:ext cx="68604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They use physics to help themselves and not use all the strength required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98" name="Google Shape;98;p16"/>
          <p:cNvGrpSpPr/>
          <p:nvPr/>
        </p:nvGrpSpPr>
        <p:grpSpPr>
          <a:xfrm>
            <a:off x="6781388" y="2412749"/>
            <a:ext cx="2212050" cy="2151458"/>
            <a:chOff x="6803275" y="333431"/>
            <a:chExt cx="2212050" cy="2599007"/>
          </a:xfrm>
        </p:grpSpPr>
        <p:pic>
          <p:nvPicPr>
            <p:cNvPr id="99" name="Google Shape;9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rozo de cinta adhesiva que pega una nota a la diapositiva" id="100" name="Google Shape;100;p16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18">
              <a:off x="7372052" y="357454"/>
              <a:ext cx="1077270" cy="444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6"/>
            <p:cNvSpPr txBox="1"/>
            <p:nvPr/>
          </p:nvSpPr>
          <p:spPr>
            <a:xfrm>
              <a:off x="6944812" y="684234"/>
              <a:ext cx="19671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b="1" lang="es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This was discovered by a man called Frank Fish</a:t>
              </a:r>
              <a:r>
                <a:rPr b="1" lang="es">
                  <a:solidFill>
                    <a:srgbClr val="FF9900"/>
                  </a:solidFill>
                  <a:latin typeface="Raleway"/>
                  <a:ea typeface="Raleway"/>
                  <a:cs typeface="Raleway"/>
                  <a:sym typeface="Raleway"/>
                </a:rPr>
                <a:t>, </a:t>
              </a:r>
              <a:r>
                <a:rPr b="1" lang="es">
                  <a:latin typeface="Raleway"/>
                  <a:ea typeface="Raleway"/>
                  <a:cs typeface="Raleway"/>
                  <a:sym typeface="Raleway"/>
                </a:rPr>
                <a:t>which after 30 years turned that physical process into technology</a:t>
              </a:r>
              <a:endParaRPr b="1" sz="1100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6313" y="319225"/>
            <a:ext cx="2282225" cy="1705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260849" y="468875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The whale flippers in a fan </a:t>
            </a:r>
            <a:r>
              <a:rPr b="0" lang="es" sz="3600"/>
              <a:t>move 25% more air and require</a:t>
            </a:r>
            <a:endParaRPr b="0" sz="3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s" sz="3600"/>
              <a:t>25% less energy to move </a:t>
            </a:r>
            <a:endParaRPr b="0" sz="3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es" sz="3600"/>
              <a:t>at the same speed</a:t>
            </a:r>
            <a:endParaRPr b="0" sz="3600"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022" y="1575550"/>
            <a:ext cx="1904375" cy="325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221900" y="742625"/>
            <a:ext cx="4164300" cy="15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3000">
                <a:solidFill>
                  <a:schemeClr val="dk2"/>
                </a:solidFill>
              </a:rPr>
              <a:t>Their zigzag-shaped ending is the clue on the increased efficiency, and clearly will save lots of energy in the future</a:t>
            </a:r>
            <a:endParaRPr b="0" sz="3000">
              <a:solidFill>
                <a:schemeClr val="dk2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4075" y="-58826"/>
            <a:ext cx="4678275" cy="526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50" y="3094950"/>
            <a:ext cx="4678275" cy="15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4832750" y="980400"/>
            <a:ext cx="4059900" cy="31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3000">
                <a:solidFill>
                  <a:schemeClr val="dk1"/>
                </a:solidFill>
              </a:rPr>
              <a:t>This image represents how does the air go through the flippers</a:t>
            </a:r>
            <a:endParaRPr sz="1800">
              <a:solidFill>
                <a:srgbClr val="000000"/>
              </a:solidFill>
            </a:endParaRPr>
          </a:p>
        </p:txBody>
      </p:sp>
      <p:grpSp>
        <p:nvGrpSpPr>
          <p:cNvPr id="121" name="Google Shape;121;p19"/>
          <p:cNvGrpSpPr/>
          <p:nvPr/>
        </p:nvGrpSpPr>
        <p:grpSpPr>
          <a:xfrm>
            <a:off x="134988" y="2464035"/>
            <a:ext cx="2212050" cy="2537076"/>
            <a:chOff x="6803275" y="395363"/>
            <a:chExt cx="2212050" cy="2537076"/>
          </a:xfrm>
        </p:grpSpPr>
        <p:pic>
          <p:nvPicPr>
            <p:cNvPr id="122" name="Google Shape;122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rozo de cinta adhesiva que pega una nota a la diapositiva" id="123" name="Google Shape;123;p19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9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s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Consejo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Si es posible, cuéntale el problema a la audiencia a través de la </a:t>
              </a:r>
              <a:r>
                <a:rPr b="1"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historia</a:t>
              </a: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 de una persona.  </a:t>
              </a:r>
              <a:endParaRPr b="1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" y="0"/>
            <a:ext cx="41520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Webgraphy: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319500" y="1846800"/>
            <a:ext cx="83184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From whales to fans, Alan S. Brown, </a:t>
            </a:r>
            <a:r>
              <a:rPr lang="es">
                <a:solidFill>
                  <a:srgbClr val="1A1A1A"/>
                </a:solidFill>
                <a:highlight>
                  <a:srgbClr val="FFFFFF"/>
                </a:highlight>
              </a:rPr>
              <a:t>May 1, 2011, </a:t>
            </a:r>
            <a:r>
              <a:rPr lang="es"/>
              <a:t>ASME Digital collection, April 16, 2020 </a:t>
            </a:r>
            <a:r>
              <a:rPr lang="es" u="sng">
                <a:solidFill>
                  <a:schemeClr val="hlink"/>
                </a:solidFill>
                <a:hlinkClick r:id="rId3"/>
              </a:rPr>
              <a:t>https://asmedigitalcollection.asme.org/memagazineselect/article/133/05/24/442647/From-Whales-to-FansA-Second-Look-at-a-Piece-of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77425" y="47322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Thank you for your attention!</a:t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6336000" y="4784378"/>
            <a:ext cx="28080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And thank whales for being awesome!</a:t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750" y="1141962"/>
            <a:ext cx="5213025" cy="347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