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4" r:id="rId5"/>
    <p:sldId id="258" r:id="rId6"/>
    <p:sldId id="265" r:id="rId7"/>
    <p:sldId id="257" r:id="rId8"/>
    <p:sldId id="260"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0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63" d="100"/>
          <a:sy n="63" d="100"/>
        </p:scale>
        <p:origin x="688" y="56"/>
      </p:cViewPr>
      <p:guideLst>
        <p:guide orient="horz" pos="320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5" Type="http://schemas.openxmlformats.org/officeDocument/2006/relationships/image" Target="../media/image9.emf"/><Relationship Id="rId4"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62E6A6-9C41-42C3-A36B-786B76BD437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7DAD23A-FBD3-4267-B792-D301914256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6A222CD-72DC-490E-AFF1-1C3119DD1964}"/>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56733C32-1E86-4A0A-B488-FEDC5CC338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D9A6BE8-3BAB-4D29-BFF4-B0BB0CD004F8}"/>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84159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1BCF59-8D8A-4E69-AD62-828F7AD7B7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5D93BF-BE14-4DE4-BF98-A477D414729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197938E-D89A-48D3-A097-53AEC659F14C}"/>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CB3129FC-9176-47B4-9603-CF7BFD4EBE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416585C-6E9B-4201-AACD-D034CD958CA9}"/>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71304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DA8156F-883E-43FE-B1C9-C7F902ED4E7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5F984C7-7444-49AF-9488-32BB248B4AE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E925201-1DF0-4E75-BD7E-FB5E6D52FD5E}"/>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13F3DC0C-EFCB-4129-AF48-512A130A0E0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175B6B-AB84-415A-97C9-8C99AA6ADFE2}"/>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168020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78E9A8-5D78-4DDC-B3D2-2E2F055F54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4103AF3-3140-41D2-A4E5-26CAC260637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486952-DFDC-4649-9B07-8647C48D4EAE}"/>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BF2E292F-DF79-4679-9E55-740CC05E3BB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3819921-A762-4D89-9D6C-BCCCE1D3CC96}"/>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28396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1B136C-FB76-4B3C-8DF7-6CFC458509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CC8CAD5-E531-4FE6-BBD5-8F73B12EF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3EA8342-5D2B-4446-A906-7438091599D5}"/>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CDCC5C30-E82F-49E1-83FA-973C9CDF72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CEE2E6-B82B-434A-AC61-9FBAEA413A76}"/>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334229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636D6-B3DE-490C-93A0-9C8EA98D2D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3374E65-CA42-4B72-B040-023DAFDC7EE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3784D82-B689-4D28-AB1A-0CA09E38FEB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B711885-A6A5-4B55-BF98-7A421CF60753}"/>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6" name="Θέση υποσέλιδου 5">
            <a:extLst>
              <a:ext uri="{FF2B5EF4-FFF2-40B4-BE49-F238E27FC236}">
                <a16:creationId xmlns:a16="http://schemas.microsoft.com/office/drawing/2014/main" id="{C5B3DCA1-76E6-47D8-92A5-854C347B9CB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03E60FD-BEE9-4C5D-BA22-7516E721D631}"/>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311133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F2B9D-F07F-4410-8217-EF9B60A70CA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D6D9D01-98DE-420B-9A66-CF77724A70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F6C9766-12CE-4785-BA7A-B67A02EBD47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EA12DFD-3B2B-4A80-8F26-A3E6A9F36A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A31E793-5E11-4CF2-A5E4-D137A88023B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8EDD240-D1A9-4C06-8485-44AD73F62352}"/>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8" name="Θέση υποσέλιδου 7">
            <a:extLst>
              <a:ext uri="{FF2B5EF4-FFF2-40B4-BE49-F238E27FC236}">
                <a16:creationId xmlns:a16="http://schemas.microsoft.com/office/drawing/2014/main" id="{058273E7-5612-4197-96FF-EB1D7EA3F4A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2FB03A6-8D86-46CE-A6D0-F9BD866CFC25}"/>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33117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E992EF-738F-44F8-8D9C-2F0EADDB7CA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0063072-8EC7-424F-82FE-161371F9C93F}"/>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4" name="Θέση υποσέλιδου 3">
            <a:extLst>
              <a:ext uri="{FF2B5EF4-FFF2-40B4-BE49-F238E27FC236}">
                <a16:creationId xmlns:a16="http://schemas.microsoft.com/office/drawing/2014/main" id="{100CF055-E9DE-4DD3-9D28-A70D0873F33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F967B61-4039-4D1B-BB06-11F8C5E6ECDE}"/>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94087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93D6296-CF24-4343-A28D-61CC9D96631E}"/>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3" name="Θέση υποσέλιδου 2">
            <a:extLst>
              <a:ext uri="{FF2B5EF4-FFF2-40B4-BE49-F238E27FC236}">
                <a16:creationId xmlns:a16="http://schemas.microsoft.com/office/drawing/2014/main" id="{34889E0A-D6B6-4D93-936C-83E5E20A9F9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585A5DB-58B4-41B3-A59C-263991DC8E4A}"/>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396493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CAAEC-4DDF-42A0-BF02-CD6C30CC09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E3F98C3-6B6F-47D0-BDEE-89E577249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A940989-20AF-4E73-BEB1-8D834D8DC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E757CA6-3924-4B5D-A107-33BEC2FF22A8}"/>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6" name="Θέση υποσέλιδου 5">
            <a:extLst>
              <a:ext uri="{FF2B5EF4-FFF2-40B4-BE49-F238E27FC236}">
                <a16:creationId xmlns:a16="http://schemas.microsoft.com/office/drawing/2014/main" id="{EBADF341-6B8C-407C-9DAB-D25A63FE966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8066854-591F-43E3-9C1C-8C3523342D83}"/>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357333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39426-0FA6-472E-84EE-71C74F4285E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6004A86-6B48-487D-A7D6-E64902B6B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14AFD2B-934E-43C0-A252-5FE3D9EF9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4D942DF-B9CD-4E7E-877D-5BEFCBFEFC02}"/>
              </a:ext>
            </a:extLst>
          </p:cNvPr>
          <p:cNvSpPr>
            <a:spLocks noGrp="1"/>
          </p:cNvSpPr>
          <p:nvPr>
            <p:ph type="dt" sz="half" idx="10"/>
          </p:nvPr>
        </p:nvSpPr>
        <p:spPr/>
        <p:txBody>
          <a:bodyPr/>
          <a:lstStyle/>
          <a:p>
            <a:fld id="{646D1502-FCE9-4E78-A88F-06A90ADCFC02}" type="datetimeFigureOut">
              <a:rPr lang="el-GR" smtClean="0"/>
              <a:t>17/3/2022</a:t>
            </a:fld>
            <a:endParaRPr lang="el-GR"/>
          </a:p>
        </p:txBody>
      </p:sp>
      <p:sp>
        <p:nvSpPr>
          <p:cNvPr id="6" name="Θέση υποσέλιδου 5">
            <a:extLst>
              <a:ext uri="{FF2B5EF4-FFF2-40B4-BE49-F238E27FC236}">
                <a16:creationId xmlns:a16="http://schemas.microsoft.com/office/drawing/2014/main" id="{447A8374-1267-47BE-98DF-778CEED98D6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1E77E55-9662-4933-9C36-FB64573F608E}"/>
              </a:ext>
            </a:extLst>
          </p:cNvPr>
          <p:cNvSpPr>
            <a:spLocks noGrp="1"/>
          </p:cNvSpPr>
          <p:nvPr>
            <p:ph type="sldNum" sz="quarter" idx="12"/>
          </p:nvPr>
        </p:nvSpPr>
        <p:spPr/>
        <p:txBody>
          <a:bodyPr/>
          <a:lstStyle/>
          <a:p>
            <a:fld id="{31E96E7A-7D77-4E1D-9586-F35189F57B27}" type="slidenum">
              <a:rPr lang="el-GR" smtClean="0"/>
              <a:t>‹#›</a:t>
            </a:fld>
            <a:endParaRPr lang="el-GR"/>
          </a:p>
        </p:txBody>
      </p:sp>
    </p:spTree>
    <p:extLst>
      <p:ext uri="{BB962C8B-B14F-4D97-AF65-F5344CB8AC3E}">
        <p14:creationId xmlns:p14="http://schemas.microsoft.com/office/powerpoint/2010/main" val="299928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E53E2DF-46BA-47DD-9CBE-1AB36BC0F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82D7E77-F4E1-48C2-A248-F215D66001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BA9957-43B3-4DFD-96EA-B2F7F2BF2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D1502-FCE9-4E78-A88F-06A90ADCFC02}" type="datetimeFigureOut">
              <a:rPr lang="el-GR" smtClean="0"/>
              <a:t>17/3/2022</a:t>
            </a:fld>
            <a:endParaRPr lang="el-GR"/>
          </a:p>
        </p:txBody>
      </p:sp>
      <p:sp>
        <p:nvSpPr>
          <p:cNvPr id="5" name="Θέση υποσέλιδου 4">
            <a:extLst>
              <a:ext uri="{FF2B5EF4-FFF2-40B4-BE49-F238E27FC236}">
                <a16:creationId xmlns:a16="http://schemas.microsoft.com/office/drawing/2014/main" id="{4B3D2F8F-B9E8-4EBE-8524-B6BCBA43D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8C14A1D-03BA-433B-8622-C89634DD20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96E7A-7D77-4E1D-9586-F35189F57B27}" type="slidenum">
              <a:rPr lang="el-GR" smtClean="0"/>
              <a:t>‹#›</a:t>
            </a:fld>
            <a:endParaRPr lang="el-GR"/>
          </a:p>
        </p:txBody>
      </p:sp>
    </p:spTree>
    <p:extLst>
      <p:ext uri="{BB962C8B-B14F-4D97-AF65-F5344CB8AC3E}">
        <p14:creationId xmlns:p14="http://schemas.microsoft.com/office/powerpoint/2010/main" val="236402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emf"/><Relationship Id="rId3" Type="http://schemas.openxmlformats.org/officeDocument/2006/relationships/image" Target="../media/image1.png"/><Relationship Id="rId7" Type="http://schemas.openxmlformats.org/officeDocument/2006/relationships/image" Target="../media/image6.emf"/><Relationship Id="rId12"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emf"/><Relationship Id="rId5" Type="http://schemas.openxmlformats.org/officeDocument/2006/relationships/image" Target="../media/image5.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seilias.gr/erasmus/greec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678A2E-46BF-4CA4-85C0-4CF8F37E7DC9}"/>
              </a:ext>
            </a:extLst>
          </p:cNvPr>
          <p:cNvSpPr>
            <a:spLocks noGrp="1"/>
          </p:cNvSpPr>
          <p:nvPr>
            <p:ph type="ctrTitle"/>
          </p:nvPr>
        </p:nvSpPr>
        <p:spPr/>
        <p:txBody>
          <a:bodyPr/>
          <a:lstStyle/>
          <a:p>
            <a:r>
              <a:rPr lang="en-US" dirty="0"/>
              <a:t>the Game</a:t>
            </a:r>
            <a:endParaRPr lang="el-GR" dirty="0"/>
          </a:p>
        </p:txBody>
      </p:sp>
      <p:sp>
        <p:nvSpPr>
          <p:cNvPr id="3" name="Υπότιτλος 2">
            <a:extLst>
              <a:ext uri="{FF2B5EF4-FFF2-40B4-BE49-F238E27FC236}">
                <a16:creationId xmlns:a16="http://schemas.microsoft.com/office/drawing/2014/main" id="{D981A836-B22D-4E05-91C1-0666E0C56CDA}"/>
              </a:ext>
            </a:extLst>
          </p:cNvPr>
          <p:cNvSpPr>
            <a:spLocks noGrp="1"/>
          </p:cNvSpPr>
          <p:nvPr>
            <p:ph type="subTitle" idx="1"/>
          </p:nvPr>
        </p:nvSpPr>
        <p:spPr/>
        <p:txBody>
          <a:bodyPr/>
          <a:lstStyle/>
          <a:p>
            <a:r>
              <a:rPr lang="en-US" dirty="0"/>
              <a:t>Inspired  by nanotechnology and Biomimicry</a:t>
            </a:r>
            <a:endParaRPr lang="el-GR" dirty="0"/>
          </a:p>
        </p:txBody>
      </p:sp>
    </p:spTree>
    <p:extLst>
      <p:ext uri="{BB962C8B-B14F-4D97-AF65-F5344CB8AC3E}">
        <p14:creationId xmlns:p14="http://schemas.microsoft.com/office/powerpoint/2010/main" val="311975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The aim</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normAutofit/>
          </a:bodyPr>
          <a:lstStyle/>
          <a:p>
            <a:r>
              <a:rPr lang="en-US" sz="3200" dirty="0"/>
              <a:t>The aim is to escape from 4 rooms </a:t>
            </a:r>
          </a:p>
        </p:txBody>
      </p:sp>
      <p:pic>
        <p:nvPicPr>
          <p:cNvPr id="4" name="Εικόνα 3">
            <a:extLst>
              <a:ext uri="{FF2B5EF4-FFF2-40B4-BE49-F238E27FC236}">
                <a16:creationId xmlns:a16="http://schemas.microsoft.com/office/drawing/2014/main" id="{27553EFD-385B-4E36-A3EF-5460C24F2BFD}"/>
              </a:ext>
            </a:extLst>
          </p:cNvPr>
          <p:cNvPicPr>
            <a:picLocks noChangeAspect="1"/>
          </p:cNvPicPr>
          <p:nvPr/>
        </p:nvPicPr>
        <p:blipFill>
          <a:blip r:embed="rId2"/>
          <a:stretch>
            <a:fillRect/>
          </a:stretch>
        </p:blipFill>
        <p:spPr>
          <a:xfrm>
            <a:off x="2923188" y="2778817"/>
            <a:ext cx="6345623" cy="3398146"/>
          </a:xfrm>
          <a:prstGeom prst="rect">
            <a:avLst/>
          </a:prstGeom>
        </p:spPr>
      </p:pic>
    </p:spTree>
    <p:extLst>
      <p:ext uri="{BB962C8B-B14F-4D97-AF65-F5344CB8AC3E}">
        <p14:creationId xmlns:p14="http://schemas.microsoft.com/office/powerpoint/2010/main" val="153806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The code</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normAutofit/>
          </a:bodyPr>
          <a:lstStyle/>
          <a:p>
            <a:r>
              <a:rPr lang="en-US" sz="3200" dirty="0"/>
              <a:t>In order to escape, you must enter the correct code at the end of each room</a:t>
            </a:r>
          </a:p>
          <a:p>
            <a:endParaRPr lang="en-US" sz="3200" dirty="0"/>
          </a:p>
          <a:p>
            <a:endParaRPr lang="en-US" sz="3200" dirty="0"/>
          </a:p>
        </p:txBody>
      </p:sp>
      <p:pic>
        <p:nvPicPr>
          <p:cNvPr id="4" name="Εικόνα 3">
            <a:extLst>
              <a:ext uri="{FF2B5EF4-FFF2-40B4-BE49-F238E27FC236}">
                <a16:creationId xmlns:a16="http://schemas.microsoft.com/office/drawing/2014/main" id="{EBA71205-96CA-45F4-9B24-9C5DFF5FFF3A}"/>
              </a:ext>
            </a:extLst>
          </p:cNvPr>
          <p:cNvPicPr>
            <a:picLocks noChangeAspect="1"/>
          </p:cNvPicPr>
          <p:nvPr/>
        </p:nvPicPr>
        <p:blipFill>
          <a:blip r:embed="rId2"/>
          <a:stretch>
            <a:fillRect/>
          </a:stretch>
        </p:blipFill>
        <p:spPr>
          <a:xfrm>
            <a:off x="3028129" y="2742787"/>
            <a:ext cx="6135746" cy="3750088"/>
          </a:xfrm>
          <a:prstGeom prst="rect">
            <a:avLst/>
          </a:prstGeom>
        </p:spPr>
      </p:pic>
    </p:spTree>
    <p:extLst>
      <p:ext uri="{BB962C8B-B14F-4D97-AF65-F5344CB8AC3E}">
        <p14:creationId xmlns:p14="http://schemas.microsoft.com/office/powerpoint/2010/main" val="136256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The code</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200" y="1690688"/>
            <a:ext cx="4298892" cy="4351338"/>
          </a:xfrm>
        </p:spPr>
        <p:txBody>
          <a:bodyPr>
            <a:normAutofit fontScale="92500" lnSpcReduction="10000"/>
          </a:bodyPr>
          <a:lstStyle/>
          <a:p>
            <a:r>
              <a:rPr lang="en-US" sz="3000" dirty="0"/>
              <a:t>Each code consists of 3 or 4 characters which you will find from the correct answer </a:t>
            </a:r>
          </a:p>
          <a:p>
            <a:r>
              <a:rPr lang="en-US" sz="3000" dirty="0"/>
              <a:t>If you have answered three questions and the correct answer from the first question is “c” from the second is “a” and from the third is “2” then the code will be “ca2” </a:t>
            </a:r>
          </a:p>
          <a:p>
            <a:endParaRPr lang="el-GR" sz="3200" dirty="0"/>
          </a:p>
        </p:txBody>
      </p:sp>
      <p:pic>
        <p:nvPicPr>
          <p:cNvPr id="5" name="Εικόνα 4">
            <a:extLst>
              <a:ext uri="{FF2B5EF4-FFF2-40B4-BE49-F238E27FC236}">
                <a16:creationId xmlns:a16="http://schemas.microsoft.com/office/drawing/2014/main" id="{4B4DCBD5-6713-487B-A7E1-B4BC661FC0DB}"/>
              </a:ext>
            </a:extLst>
          </p:cNvPr>
          <p:cNvPicPr>
            <a:picLocks noChangeAspect="1"/>
          </p:cNvPicPr>
          <p:nvPr/>
        </p:nvPicPr>
        <p:blipFill>
          <a:blip r:embed="rId2"/>
          <a:stretch>
            <a:fillRect/>
          </a:stretch>
        </p:blipFill>
        <p:spPr>
          <a:xfrm>
            <a:off x="5768084" y="1690688"/>
            <a:ext cx="5962596" cy="3647419"/>
          </a:xfrm>
          <a:prstGeom prst="rect">
            <a:avLst/>
          </a:prstGeom>
        </p:spPr>
      </p:pic>
    </p:spTree>
    <p:extLst>
      <p:ext uri="{BB962C8B-B14F-4D97-AF65-F5344CB8AC3E}">
        <p14:creationId xmlns:p14="http://schemas.microsoft.com/office/powerpoint/2010/main" val="201009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Moves explained</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normAutofit/>
          </a:bodyPr>
          <a:lstStyle/>
          <a:p>
            <a:r>
              <a:rPr lang="en-US" sz="3200" dirty="0"/>
              <a:t>Y</a:t>
            </a:r>
            <a:r>
              <a:rPr lang="en-US" sz="3200" b="0" i="0" dirty="0">
                <a:solidFill>
                  <a:srgbClr val="000000"/>
                </a:solidFill>
                <a:effectLst/>
              </a:rPr>
              <a:t>ou can move the </a:t>
            </a:r>
            <a:r>
              <a:rPr lang="en-US" sz="3200" dirty="0">
                <a:solidFill>
                  <a:srgbClr val="000000"/>
                </a:solidFill>
              </a:rPr>
              <a:t>figures </a:t>
            </a:r>
            <a:r>
              <a:rPr lang="en-US" sz="3200" b="0" i="0" dirty="0">
                <a:solidFill>
                  <a:srgbClr val="000000"/>
                </a:solidFill>
                <a:effectLst/>
              </a:rPr>
              <a:t> in the room using the keys</a:t>
            </a:r>
            <a:endParaRPr lang="el-GR" sz="3200" b="0" i="0" dirty="0">
              <a:solidFill>
                <a:srgbClr val="000000"/>
              </a:solidFill>
              <a:effectLst/>
            </a:endParaRPr>
          </a:p>
          <a:p>
            <a:pPr marL="914400" lvl="2" indent="0">
              <a:spcBef>
                <a:spcPts val="1800"/>
              </a:spcBef>
              <a:buNone/>
            </a:pPr>
            <a:r>
              <a:rPr lang="en-US" sz="3200" b="0" i="0" dirty="0">
                <a:solidFill>
                  <a:srgbClr val="000000"/>
                </a:solidFill>
                <a:effectLst/>
                <a:latin typeface="Roboto" panose="02000000000000000000" pitchFamily="2" charset="0"/>
              </a:rPr>
              <a:t>↑</a:t>
            </a:r>
            <a:r>
              <a:rPr lang="el-GR" sz="3200" b="0" i="0" dirty="0">
                <a:solidFill>
                  <a:srgbClr val="000000"/>
                </a:solidFill>
                <a:effectLst/>
                <a:latin typeface="Roboto" panose="02000000000000000000" pitchFamily="2" charset="0"/>
              </a:rPr>
              <a:t>	</a:t>
            </a:r>
            <a:r>
              <a:rPr lang="en-US" sz="3200" b="0" i="0" dirty="0">
                <a:solidFill>
                  <a:srgbClr val="000000"/>
                </a:solidFill>
                <a:effectLst/>
                <a:latin typeface="Roboto" panose="02000000000000000000" pitchFamily="2" charset="0"/>
              </a:rPr>
              <a:t>	</a:t>
            </a:r>
            <a:r>
              <a:rPr lang="en-US" sz="3200" dirty="0"/>
              <a:t>One step forward </a:t>
            </a:r>
            <a:endParaRPr lang="el-GR" sz="3200" dirty="0"/>
          </a:p>
          <a:p>
            <a:pPr marL="914400" lvl="2" indent="0">
              <a:spcBef>
                <a:spcPts val="1800"/>
              </a:spcBef>
              <a:buNone/>
            </a:pPr>
            <a:r>
              <a:rPr lang="en-US" sz="3200" b="0" i="0" dirty="0">
                <a:solidFill>
                  <a:srgbClr val="000000"/>
                </a:solidFill>
                <a:effectLst/>
                <a:latin typeface="Roboto" panose="02000000000000000000" pitchFamily="2" charset="0"/>
              </a:rPr>
              <a:t>↓</a:t>
            </a:r>
            <a:r>
              <a:rPr lang="el-GR" sz="3200" b="0" i="0" dirty="0">
                <a:solidFill>
                  <a:srgbClr val="000000"/>
                </a:solidFill>
                <a:effectLst/>
                <a:latin typeface="Roboto" panose="02000000000000000000" pitchFamily="2" charset="0"/>
              </a:rPr>
              <a:t> 	</a:t>
            </a:r>
            <a:r>
              <a:rPr lang="en-US" sz="3200" b="0" i="0" dirty="0">
                <a:solidFill>
                  <a:srgbClr val="000000"/>
                </a:solidFill>
                <a:effectLst/>
                <a:latin typeface="Roboto" panose="02000000000000000000" pitchFamily="2" charset="0"/>
              </a:rPr>
              <a:t>	</a:t>
            </a:r>
            <a:r>
              <a:rPr lang="en-US" sz="3200" dirty="0"/>
              <a:t>One step back </a:t>
            </a:r>
            <a:endParaRPr lang="el-GR" sz="3200" dirty="0"/>
          </a:p>
          <a:p>
            <a:pPr marL="914400" lvl="2" indent="0">
              <a:spcBef>
                <a:spcPts val="1800"/>
              </a:spcBef>
              <a:buNone/>
            </a:pPr>
            <a:r>
              <a:rPr lang="en-US" sz="3200" b="0" i="0" dirty="0">
                <a:solidFill>
                  <a:srgbClr val="000000"/>
                </a:solidFill>
                <a:effectLst/>
                <a:latin typeface="Roboto" panose="02000000000000000000" pitchFamily="2" charset="0"/>
              </a:rPr>
              <a:t>↶</a:t>
            </a:r>
            <a:r>
              <a:rPr lang="el-GR" sz="3200" b="0" i="0" dirty="0">
                <a:solidFill>
                  <a:srgbClr val="000000"/>
                </a:solidFill>
                <a:effectLst/>
                <a:latin typeface="Roboto" panose="02000000000000000000" pitchFamily="2" charset="0"/>
              </a:rPr>
              <a:t>	</a:t>
            </a:r>
            <a:r>
              <a:rPr lang="en-US" sz="3200" b="0" i="0" dirty="0">
                <a:solidFill>
                  <a:srgbClr val="000000"/>
                </a:solidFill>
                <a:effectLst/>
                <a:latin typeface="Roboto" panose="02000000000000000000" pitchFamily="2" charset="0"/>
              </a:rPr>
              <a:t>	</a:t>
            </a:r>
            <a:r>
              <a:rPr lang="en-US" sz="3200" dirty="0"/>
              <a:t>Left turn </a:t>
            </a:r>
          </a:p>
          <a:p>
            <a:pPr marL="914400" lvl="2" indent="0">
              <a:spcBef>
                <a:spcPts val="1800"/>
              </a:spcBef>
              <a:buNone/>
            </a:pPr>
            <a:r>
              <a:rPr lang="en-US" sz="3200" dirty="0"/>
              <a:t>↷</a:t>
            </a:r>
            <a:r>
              <a:rPr lang="el-GR" sz="3200" dirty="0"/>
              <a:t>	</a:t>
            </a:r>
            <a:r>
              <a:rPr lang="en-US" sz="3200" dirty="0"/>
              <a:t>	Right turn</a:t>
            </a:r>
            <a:endParaRPr lang="el-GR" sz="3200" dirty="0"/>
          </a:p>
          <a:p>
            <a:pPr marL="914400" lvl="2" indent="0">
              <a:spcBef>
                <a:spcPts val="1800"/>
              </a:spcBef>
              <a:buNone/>
            </a:pPr>
            <a:r>
              <a:rPr lang="en-US" sz="3200" dirty="0"/>
              <a:t>GO		Move</a:t>
            </a:r>
          </a:p>
        </p:txBody>
      </p:sp>
      <p:pic>
        <p:nvPicPr>
          <p:cNvPr id="11" name="Εικόνα 10">
            <a:extLst>
              <a:ext uri="{FF2B5EF4-FFF2-40B4-BE49-F238E27FC236}">
                <a16:creationId xmlns:a16="http://schemas.microsoft.com/office/drawing/2014/main" id="{2AF67180-1FD6-4F81-8AE3-37FFB867F521}"/>
              </a:ext>
            </a:extLst>
          </p:cNvPr>
          <p:cNvPicPr>
            <a:picLocks noChangeAspect="1"/>
          </p:cNvPicPr>
          <p:nvPr/>
        </p:nvPicPr>
        <p:blipFill>
          <a:blip r:embed="rId2"/>
          <a:stretch>
            <a:fillRect/>
          </a:stretch>
        </p:blipFill>
        <p:spPr>
          <a:xfrm>
            <a:off x="7238154" y="3070505"/>
            <a:ext cx="2905530" cy="2133898"/>
          </a:xfrm>
          <a:prstGeom prst="rect">
            <a:avLst/>
          </a:prstGeom>
        </p:spPr>
      </p:pic>
    </p:spTree>
    <p:extLst>
      <p:ext uri="{BB962C8B-B14F-4D97-AF65-F5344CB8AC3E}">
        <p14:creationId xmlns:p14="http://schemas.microsoft.com/office/powerpoint/2010/main" val="103409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Icons explain</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normAutofit/>
          </a:bodyPr>
          <a:lstStyle/>
          <a:p>
            <a:r>
              <a:rPr lang="en-US" sz="3200" dirty="0"/>
              <a:t>You can gather information and read questions</a:t>
            </a:r>
            <a:r>
              <a:rPr lang="el-GR" sz="3200" dirty="0"/>
              <a:t>.</a:t>
            </a:r>
            <a:endParaRPr lang="el-GR" sz="3200" b="0" i="0" dirty="0">
              <a:solidFill>
                <a:srgbClr val="000000"/>
              </a:solidFill>
              <a:effectLst/>
            </a:endParaRPr>
          </a:p>
          <a:p>
            <a:pPr marL="914400" lvl="2" indent="0">
              <a:spcBef>
                <a:spcPts val="1800"/>
              </a:spcBef>
              <a:buNone/>
            </a:pPr>
            <a:r>
              <a:rPr lang="el-GR" sz="3200" b="0" i="0" dirty="0">
                <a:solidFill>
                  <a:srgbClr val="000000"/>
                </a:solidFill>
                <a:effectLst/>
                <a:latin typeface="Roboto" panose="02000000000000000000" pitchFamily="2" charset="0"/>
              </a:rPr>
              <a:t>	</a:t>
            </a:r>
            <a:r>
              <a:rPr lang="en-US" sz="3200" dirty="0"/>
              <a:t>Question</a:t>
            </a:r>
            <a:endParaRPr lang="el-GR" sz="3200" dirty="0"/>
          </a:p>
          <a:p>
            <a:pPr marL="914400" lvl="2" indent="0">
              <a:spcBef>
                <a:spcPts val="1800"/>
              </a:spcBef>
              <a:buNone/>
            </a:pPr>
            <a:r>
              <a:rPr lang="el-GR" sz="3200" b="0" i="0" dirty="0">
                <a:solidFill>
                  <a:srgbClr val="000000"/>
                </a:solidFill>
                <a:effectLst/>
                <a:latin typeface="Roboto" panose="02000000000000000000" pitchFamily="2" charset="0"/>
              </a:rPr>
              <a:t>	</a:t>
            </a:r>
            <a:r>
              <a:rPr lang="en-US" sz="3200" dirty="0"/>
              <a:t>Video</a:t>
            </a:r>
            <a:endParaRPr lang="el-GR" sz="3200" dirty="0"/>
          </a:p>
          <a:p>
            <a:pPr marL="914400" lvl="2" indent="0">
              <a:spcBef>
                <a:spcPts val="1800"/>
              </a:spcBef>
              <a:buNone/>
            </a:pPr>
            <a:r>
              <a:rPr lang="el-GR" sz="3200" b="0" i="0" dirty="0">
                <a:solidFill>
                  <a:srgbClr val="000000"/>
                </a:solidFill>
                <a:effectLst/>
                <a:latin typeface="Roboto" panose="02000000000000000000" pitchFamily="2" charset="0"/>
              </a:rPr>
              <a:t>	</a:t>
            </a:r>
            <a:r>
              <a:rPr lang="en-US" sz="3200" dirty="0"/>
              <a:t>Activity</a:t>
            </a:r>
          </a:p>
          <a:p>
            <a:pPr marL="914400" lvl="2" indent="0">
              <a:spcBef>
                <a:spcPts val="1800"/>
              </a:spcBef>
              <a:buNone/>
            </a:pPr>
            <a:r>
              <a:rPr lang="el-GR" sz="3200" dirty="0"/>
              <a:t>	</a:t>
            </a:r>
            <a:r>
              <a:rPr lang="en-US" sz="3200" dirty="0"/>
              <a:t>Web page</a:t>
            </a:r>
            <a:endParaRPr lang="el-GR" sz="3200" dirty="0"/>
          </a:p>
          <a:p>
            <a:pPr marL="914400" lvl="2" indent="0">
              <a:spcBef>
                <a:spcPts val="1800"/>
              </a:spcBef>
              <a:buNone/>
            </a:pPr>
            <a:r>
              <a:rPr lang="en-US" sz="3200" dirty="0"/>
              <a:t>	Exit</a:t>
            </a:r>
          </a:p>
        </p:txBody>
      </p:sp>
      <p:pic>
        <p:nvPicPr>
          <p:cNvPr id="5" name="Εικόνα 4">
            <a:extLst>
              <a:ext uri="{FF2B5EF4-FFF2-40B4-BE49-F238E27FC236}">
                <a16:creationId xmlns:a16="http://schemas.microsoft.com/office/drawing/2014/main" id="{52A66702-234F-4AE2-BFCA-1B0CB47CF65D}"/>
              </a:ext>
            </a:extLst>
          </p:cNvPr>
          <p:cNvPicPr>
            <a:picLocks noChangeAspect="1"/>
          </p:cNvPicPr>
          <p:nvPr/>
        </p:nvPicPr>
        <p:blipFill>
          <a:blip r:embed="rId3"/>
          <a:stretch>
            <a:fillRect/>
          </a:stretch>
        </p:blipFill>
        <p:spPr>
          <a:xfrm>
            <a:off x="5361523" y="2763639"/>
            <a:ext cx="4946500" cy="2648901"/>
          </a:xfrm>
          <a:prstGeom prst="rect">
            <a:avLst/>
          </a:prstGeom>
        </p:spPr>
      </p:pic>
      <p:graphicFrame>
        <p:nvGraphicFramePr>
          <p:cNvPr id="4" name="Αντικείμενο 3">
            <a:extLst>
              <a:ext uri="{FF2B5EF4-FFF2-40B4-BE49-F238E27FC236}">
                <a16:creationId xmlns:a16="http://schemas.microsoft.com/office/drawing/2014/main" id="{449DBAD4-AAF3-48CE-9214-470F620413DC}"/>
              </a:ext>
            </a:extLst>
          </p:cNvPr>
          <p:cNvGraphicFramePr>
            <a:graphicFrameLocks noChangeAspect="1"/>
          </p:cNvGraphicFramePr>
          <p:nvPr>
            <p:extLst>
              <p:ext uri="{D42A27DB-BD31-4B8C-83A1-F6EECF244321}">
                <p14:modId xmlns:p14="http://schemas.microsoft.com/office/powerpoint/2010/main" val="529024372"/>
              </p:ext>
            </p:extLst>
          </p:nvPr>
        </p:nvGraphicFramePr>
        <p:xfrm>
          <a:off x="1697614" y="5213669"/>
          <a:ext cx="443876" cy="442826"/>
        </p:xfrm>
        <a:graphic>
          <a:graphicData uri="http://schemas.openxmlformats.org/presentationml/2006/ole">
            <mc:AlternateContent xmlns:mc="http://schemas.openxmlformats.org/markup-compatibility/2006">
              <mc:Choice xmlns:v="urn:schemas-microsoft-com:vml" Requires="v">
                <p:oleObj spid="_x0000_s1026" name="CorelDRAW" r:id="rId4" imgW="671855" imgH="669925" progId="CorelDraw.Graphic.17">
                  <p:embed/>
                </p:oleObj>
              </mc:Choice>
              <mc:Fallback>
                <p:oleObj name="CorelDRAW" r:id="rId4" imgW="671855" imgH="669925" progId="CorelDraw.Graphic.17">
                  <p:embed/>
                  <p:pic>
                    <p:nvPicPr>
                      <p:cNvPr id="0" name=""/>
                      <p:cNvPicPr/>
                      <p:nvPr/>
                    </p:nvPicPr>
                    <p:blipFill>
                      <a:blip r:embed="rId5"/>
                      <a:stretch>
                        <a:fillRect/>
                      </a:stretch>
                    </p:blipFill>
                    <p:spPr>
                      <a:xfrm>
                        <a:off x="1697614" y="5213669"/>
                        <a:ext cx="443876" cy="442826"/>
                      </a:xfrm>
                      <a:prstGeom prst="rect">
                        <a:avLst/>
                      </a:prstGeom>
                    </p:spPr>
                  </p:pic>
                </p:oleObj>
              </mc:Fallback>
            </mc:AlternateContent>
          </a:graphicData>
        </a:graphic>
      </p:graphicFrame>
      <p:graphicFrame>
        <p:nvGraphicFramePr>
          <p:cNvPr id="6" name="Αντικείμενο 5">
            <a:extLst>
              <a:ext uri="{FF2B5EF4-FFF2-40B4-BE49-F238E27FC236}">
                <a16:creationId xmlns:a16="http://schemas.microsoft.com/office/drawing/2014/main" id="{F940C11C-1999-467C-B4E1-1A7D405334DB}"/>
              </a:ext>
            </a:extLst>
          </p:cNvPr>
          <p:cNvGraphicFramePr>
            <a:graphicFrameLocks noChangeAspect="1"/>
          </p:cNvGraphicFramePr>
          <p:nvPr>
            <p:extLst>
              <p:ext uri="{D42A27DB-BD31-4B8C-83A1-F6EECF244321}">
                <p14:modId xmlns:p14="http://schemas.microsoft.com/office/powerpoint/2010/main" val="376398307"/>
              </p:ext>
            </p:extLst>
          </p:nvPr>
        </p:nvGraphicFramePr>
        <p:xfrm>
          <a:off x="1667805" y="2511892"/>
          <a:ext cx="503495" cy="503495"/>
        </p:xfrm>
        <a:graphic>
          <a:graphicData uri="http://schemas.openxmlformats.org/presentationml/2006/ole">
            <mc:AlternateContent xmlns:mc="http://schemas.openxmlformats.org/markup-compatibility/2006">
              <mc:Choice xmlns:v="urn:schemas-microsoft-com:vml" Requires="v">
                <p:oleObj spid="_x0000_s1027" name="CorelDRAW" r:id="rId6" imgW="643611" imgH="643114" progId="CorelDraw.Graphic.17">
                  <p:embed/>
                </p:oleObj>
              </mc:Choice>
              <mc:Fallback>
                <p:oleObj name="CorelDRAW" r:id="rId6" imgW="643611" imgH="643114" progId="CorelDraw.Graphic.17">
                  <p:embed/>
                  <p:pic>
                    <p:nvPicPr>
                      <p:cNvPr id="0" name=""/>
                      <p:cNvPicPr/>
                      <p:nvPr/>
                    </p:nvPicPr>
                    <p:blipFill>
                      <a:blip r:embed="rId7"/>
                      <a:stretch>
                        <a:fillRect/>
                      </a:stretch>
                    </p:blipFill>
                    <p:spPr>
                      <a:xfrm>
                        <a:off x="1667805" y="2511892"/>
                        <a:ext cx="503495" cy="503495"/>
                      </a:xfrm>
                      <a:prstGeom prst="rect">
                        <a:avLst/>
                      </a:prstGeom>
                    </p:spPr>
                  </p:pic>
                </p:oleObj>
              </mc:Fallback>
            </mc:AlternateContent>
          </a:graphicData>
        </a:graphic>
      </p:graphicFrame>
      <p:graphicFrame>
        <p:nvGraphicFramePr>
          <p:cNvPr id="7" name="Αντικείμενο 6">
            <a:extLst>
              <a:ext uri="{FF2B5EF4-FFF2-40B4-BE49-F238E27FC236}">
                <a16:creationId xmlns:a16="http://schemas.microsoft.com/office/drawing/2014/main" id="{95D2CBA9-AED9-4C03-BD99-3CCED952A103}"/>
              </a:ext>
            </a:extLst>
          </p:cNvPr>
          <p:cNvGraphicFramePr>
            <a:graphicFrameLocks noChangeAspect="1"/>
          </p:cNvGraphicFramePr>
          <p:nvPr>
            <p:extLst>
              <p:ext uri="{D42A27DB-BD31-4B8C-83A1-F6EECF244321}">
                <p14:modId xmlns:p14="http://schemas.microsoft.com/office/powerpoint/2010/main" val="2825591571"/>
              </p:ext>
            </p:extLst>
          </p:nvPr>
        </p:nvGraphicFramePr>
        <p:xfrm>
          <a:off x="1644915" y="3150324"/>
          <a:ext cx="549275" cy="500063"/>
        </p:xfrm>
        <a:graphic>
          <a:graphicData uri="http://schemas.openxmlformats.org/presentationml/2006/ole">
            <mc:AlternateContent xmlns:mc="http://schemas.openxmlformats.org/markup-compatibility/2006">
              <mc:Choice xmlns:v="urn:schemas-microsoft-com:vml" Requires="v">
                <p:oleObj spid="_x0000_s1028" name="CorelDRAW" r:id="rId8" imgW="549699" imgH="500239" progId="CorelDraw.Graphic.17">
                  <p:embed/>
                </p:oleObj>
              </mc:Choice>
              <mc:Fallback>
                <p:oleObj name="CorelDRAW" r:id="rId8" imgW="549699" imgH="500239" progId="CorelDraw.Graphic.17">
                  <p:embed/>
                  <p:pic>
                    <p:nvPicPr>
                      <p:cNvPr id="0" name=""/>
                      <p:cNvPicPr/>
                      <p:nvPr/>
                    </p:nvPicPr>
                    <p:blipFill>
                      <a:blip r:embed="rId9"/>
                      <a:stretch>
                        <a:fillRect/>
                      </a:stretch>
                    </p:blipFill>
                    <p:spPr>
                      <a:xfrm>
                        <a:off x="1644915" y="3150324"/>
                        <a:ext cx="549275" cy="500063"/>
                      </a:xfrm>
                      <a:prstGeom prst="rect">
                        <a:avLst/>
                      </a:prstGeom>
                    </p:spPr>
                  </p:pic>
                </p:oleObj>
              </mc:Fallback>
            </mc:AlternateContent>
          </a:graphicData>
        </a:graphic>
      </p:graphicFrame>
      <p:graphicFrame>
        <p:nvGraphicFramePr>
          <p:cNvPr id="8" name="Αντικείμενο 7">
            <a:extLst>
              <a:ext uri="{FF2B5EF4-FFF2-40B4-BE49-F238E27FC236}">
                <a16:creationId xmlns:a16="http://schemas.microsoft.com/office/drawing/2014/main" id="{F91F150C-5F79-4636-9DE5-5AB44BE32F51}"/>
              </a:ext>
            </a:extLst>
          </p:cNvPr>
          <p:cNvGraphicFramePr>
            <a:graphicFrameLocks noChangeAspect="1"/>
          </p:cNvGraphicFramePr>
          <p:nvPr>
            <p:extLst>
              <p:ext uri="{D42A27DB-BD31-4B8C-83A1-F6EECF244321}">
                <p14:modId xmlns:p14="http://schemas.microsoft.com/office/powerpoint/2010/main" val="2981342863"/>
              </p:ext>
            </p:extLst>
          </p:nvPr>
        </p:nvGraphicFramePr>
        <p:xfrm>
          <a:off x="1635131" y="3785324"/>
          <a:ext cx="568842" cy="568842"/>
        </p:xfrm>
        <a:graphic>
          <a:graphicData uri="http://schemas.openxmlformats.org/presentationml/2006/ole">
            <mc:AlternateContent xmlns:mc="http://schemas.openxmlformats.org/markup-compatibility/2006">
              <mc:Choice xmlns:v="urn:schemas-microsoft-com:vml" Requires="v">
                <p:oleObj spid="_x0000_s1029" name="CorelDRAW" r:id="rId10" imgW="798953" imgH="798336" progId="CorelDraw.Graphic.17">
                  <p:embed/>
                </p:oleObj>
              </mc:Choice>
              <mc:Fallback>
                <p:oleObj name="CorelDRAW" r:id="rId10" imgW="798953" imgH="798336" progId="CorelDraw.Graphic.17">
                  <p:embed/>
                  <p:pic>
                    <p:nvPicPr>
                      <p:cNvPr id="0" name=""/>
                      <p:cNvPicPr/>
                      <p:nvPr/>
                    </p:nvPicPr>
                    <p:blipFill>
                      <a:blip r:embed="rId11"/>
                      <a:stretch>
                        <a:fillRect/>
                      </a:stretch>
                    </p:blipFill>
                    <p:spPr>
                      <a:xfrm>
                        <a:off x="1635131" y="3785324"/>
                        <a:ext cx="568842" cy="568842"/>
                      </a:xfrm>
                      <a:prstGeom prst="rect">
                        <a:avLst/>
                      </a:prstGeom>
                    </p:spPr>
                  </p:pic>
                </p:oleObj>
              </mc:Fallback>
            </mc:AlternateContent>
          </a:graphicData>
        </a:graphic>
      </p:graphicFrame>
      <p:graphicFrame>
        <p:nvGraphicFramePr>
          <p:cNvPr id="9" name="Αντικείμενο 8">
            <a:extLst>
              <a:ext uri="{FF2B5EF4-FFF2-40B4-BE49-F238E27FC236}">
                <a16:creationId xmlns:a16="http://schemas.microsoft.com/office/drawing/2014/main" id="{CB1366F3-BA37-46D3-AFBA-9BB9C91DE15C}"/>
              </a:ext>
            </a:extLst>
          </p:cNvPr>
          <p:cNvGraphicFramePr>
            <a:graphicFrameLocks noChangeAspect="1"/>
          </p:cNvGraphicFramePr>
          <p:nvPr>
            <p:extLst>
              <p:ext uri="{D42A27DB-BD31-4B8C-83A1-F6EECF244321}">
                <p14:modId xmlns:p14="http://schemas.microsoft.com/office/powerpoint/2010/main" val="2634178804"/>
              </p:ext>
            </p:extLst>
          </p:nvPr>
        </p:nvGraphicFramePr>
        <p:xfrm>
          <a:off x="1640462" y="4572513"/>
          <a:ext cx="558180" cy="462034"/>
        </p:xfrm>
        <a:graphic>
          <a:graphicData uri="http://schemas.openxmlformats.org/presentationml/2006/ole">
            <mc:AlternateContent xmlns:mc="http://schemas.openxmlformats.org/markup-compatibility/2006">
              <mc:Choice xmlns:v="urn:schemas-microsoft-com:vml" Requires="v">
                <p:oleObj spid="_x0000_s1030" name="CorelDRAW" r:id="rId12" imgW="663028" imgH="548922" progId="CorelDraw.Graphic.17">
                  <p:embed/>
                </p:oleObj>
              </mc:Choice>
              <mc:Fallback>
                <p:oleObj name="CorelDRAW" r:id="rId12" imgW="663028" imgH="548922" progId="CorelDraw.Graphic.17">
                  <p:embed/>
                  <p:pic>
                    <p:nvPicPr>
                      <p:cNvPr id="0" name=""/>
                      <p:cNvPicPr/>
                      <p:nvPr/>
                    </p:nvPicPr>
                    <p:blipFill>
                      <a:blip r:embed="rId13"/>
                      <a:stretch>
                        <a:fillRect/>
                      </a:stretch>
                    </p:blipFill>
                    <p:spPr>
                      <a:xfrm>
                        <a:off x="1640462" y="4572513"/>
                        <a:ext cx="558180" cy="462034"/>
                      </a:xfrm>
                      <a:prstGeom prst="rect">
                        <a:avLst/>
                      </a:prstGeom>
                    </p:spPr>
                  </p:pic>
                </p:oleObj>
              </mc:Fallback>
            </mc:AlternateContent>
          </a:graphicData>
        </a:graphic>
      </p:graphicFrame>
    </p:spTree>
    <p:extLst>
      <p:ext uri="{BB962C8B-B14F-4D97-AF65-F5344CB8AC3E}">
        <p14:creationId xmlns:p14="http://schemas.microsoft.com/office/powerpoint/2010/main" val="3109639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r>
              <a:rPr lang="en-US" dirty="0"/>
              <a:t>Login</a:t>
            </a:r>
            <a:endParaRPr lang="el-GR" dirty="0"/>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lstStyle/>
          <a:p>
            <a:pPr marL="0" indent="0">
              <a:buNone/>
            </a:pPr>
            <a:r>
              <a:rPr lang="en-US" sz="3200" dirty="0"/>
              <a:t>First, write the name of your team</a:t>
            </a:r>
          </a:p>
          <a:p>
            <a:pPr marL="0" indent="0">
              <a:buNone/>
            </a:pPr>
            <a:endParaRPr lang="en-US" sz="3200" dirty="0"/>
          </a:p>
          <a:p>
            <a:pPr marL="0" indent="0">
              <a:buNone/>
            </a:pPr>
            <a:endParaRPr lang="en-US" sz="3200" dirty="0"/>
          </a:p>
          <a:p>
            <a:endParaRPr lang="el-GR" dirty="0"/>
          </a:p>
        </p:txBody>
      </p:sp>
      <p:pic>
        <p:nvPicPr>
          <p:cNvPr id="7" name="Εικόνα 6">
            <a:extLst>
              <a:ext uri="{FF2B5EF4-FFF2-40B4-BE49-F238E27FC236}">
                <a16:creationId xmlns:a16="http://schemas.microsoft.com/office/drawing/2014/main" id="{FA85FCAF-30A9-4ECC-9A61-435E5D0B1CDA}"/>
              </a:ext>
            </a:extLst>
          </p:cNvPr>
          <p:cNvPicPr>
            <a:picLocks noChangeAspect="1"/>
          </p:cNvPicPr>
          <p:nvPr/>
        </p:nvPicPr>
        <p:blipFill>
          <a:blip r:embed="rId2"/>
          <a:stretch>
            <a:fillRect/>
          </a:stretch>
        </p:blipFill>
        <p:spPr>
          <a:xfrm>
            <a:off x="3595537" y="2451357"/>
            <a:ext cx="5013004" cy="2699310"/>
          </a:xfrm>
          <a:prstGeom prst="rect">
            <a:avLst/>
          </a:prstGeom>
        </p:spPr>
      </p:pic>
      <p:sp>
        <p:nvSpPr>
          <p:cNvPr id="8" name="Θέση περιεχομένου 2">
            <a:extLst>
              <a:ext uri="{FF2B5EF4-FFF2-40B4-BE49-F238E27FC236}">
                <a16:creationId xmlns:a16="http://schemas.microsoft.com/office/drawing/2014/main" id="{0B19AC9B-891C-4AEC-B397-7D7890ED908A}"/>
              </a:ext>
            </a:extLst>
          </p:cNvPr>
          <p:cNvSpPr txBox="1">
            <a:spLocks/>
          </p:cNvSpPr>
          <p:nvPr/>
        </p:nvSpPr>
        <p:spPr>
          <a:xfrm>
            <a:off x="838198" y="4256667"/>
            <a:ext cx="10515599" cy="2300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a:p>
            <a:pPr marL="0" indent="0">
              <a:buFont typeface="Arial" panose="020B0604020202020204" pitchFamily="34" charset="0"/>
              <a:buNone/>
            </a:pPr>
            <a:endParaRPr lang="en-US" sz="3200" dirty="0"/>
          </a:p>
          <a:p>
            <a:pPr marL="0" indent="0">
              <a:buFont typeface="Arial" panose="020B0604020202020204" pitchFamily="34" charset="0"/>
              <a:buNone/>
            </a:pPr>
            <a:r>
              <a:rPr lang="en-US" sz="3200" dirty="0"/>
              <a:t>which will be visible to everyone (so please be careful!!!)</a:t>
            </a:r>
            <a:r>
              <a:rPr lang="el-GR" sz="3200" dirty="0"/>
              <a:t>.</a:t>
            </a:r>
            <a:r>
              <a:rPr lang="en-US" sz="3200" dirty="0"/>
              <a:t> </a:t>
            </a:r>
            <a:endParaRPr lang="el-GR" sz="3200" dirty="0"/>
          </a:p>
          <a:p>
            <a:endParaRPr lang="el-GR" dirty="0"/>
          </a:p>
        </p:txBody>
      </p:sp>
    </p:spTree>
    <p:extLst>
      <p:ext uri="{BB962C8B-B14F-4D97-AF65-F5344CB8AC3E}">
        <p14:creationId xmlns:p14="http://schemas.microsoft.com/office/powerpoint/2010/main" val="312536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F1B1A-A79D-48A5-8F6F-7B677F3FF0A6}"/>
              </a:ext>
            </a:extLst>
          </p:cNvPr>
          <p:cNvSpPr>
            <a:spLocks noGrp="1"/>
          </p:cNvSpPr>
          <p:nvPr>
            <p:ph type="title"/>
          </p:nvPr>
        </p:nvSpPr>
        <p:spPr/>
        <p:txBody>
          <a:bodyPr/>
          <a:lstStyle/>
          <a:p>
            <a:pPr marL="0" indent="0">
              <a:buNone/>
            </a:pPr>
            <a:r>
              <a:rPr lang="en-US" sz="4400" dirty="0"/>
              <a:t>The address is</a:t>
            </a:r>
          </a:p>
        </p:txBody>
      </p:sp>
      <p:sp>
        <p:nvSpPr>
          <p:cNvPr id="3" name="Θέση περιεχομένου 2">
            <a:extLst>
              <a:ext uri="{FF2B5EF4-FFF2-40B4-BE49-F238E27FC236}">
                <a16:creationId xmlns:a16="http://schemas.microsoft.com/office/drawing/2014/main" id="{30CEC8E7-8669-49F0-9AAF-4722A1C31877}"/>
              </a:ext>
            </a:extLst>
          </p:cNvPr>
          <p:cNvSpPr>
            <a:spLocks noGrp="1"/>
          </p:cNvSpPr>
          <p:nvPr>
            <p:ph sz="half" idx="1"/>
          </p:nvPr>
        </p:nvSpPr>
        <p:spPr>
          <a:xfrm>
            <a:off x="838199" y="1825625"/>
            <a:ext cx="10515599" cy="4351338"/>
          </a:xfrm>
        </p:spPr>
        <p:txBody>
          <a:bodyPr>
            <a:normAutofit/>
          </a:bodyPr>
          <a:lstStyle/>
          <a:p>
            <a:pPr marL="0" indent="0">
              <a:buNone/>
            </a:pPr>
            <a:endParaRPr lang="en-US" sz="3200" dirty="0"/>
          </a:p>
          <a:p>
            <a:pPr marL="0" indent="0" algn="ctr">
              <a:buNone/>
            </a:pPr>
            <a:r>
              <a:rPr lang="en-US" sz="6000" dirty="0">
                <a:hlinkClick r:id="rId2"/>
              </a:rPr>
              <a:t>www.seilias.gr/erasmus/greece</a:t>
            </a:r>
            <a:endParaRPr lang="en-US" sz="6000" dirty="0"/>
          </a:p>
          <a:p>
            <a:pPr marL="0" indent="0" algn="ctr">
              <a:buNone/>
            </a:pPr>
            <a:endParaRPr lang="en-US" sz="6000" dirty="0"/>
          </a:p>
          <a:p>
            <a:pPr marL="0" indent="0" algn="ctr">
              <a:buNone/>
            </a:pPr>
            <a:r>
              <a:rPr lang="en-US" sz="6000" dirty="0"/>
              <a:t>Good Luck </a:t>
            </a:r>
            <a:r>
              <a:rPr lang="en-US" sz="3200" dirty="0"/>
              <a:t>  </a:t>
            </a:r>
          </a:p>
        </p:txBody>
      </p:sp>
    </p:spTree>
    <p:extLst>
      <p:ext uri="{BB962C8B-B14F-4D97-AF65-F5344CB8AC3E}">
        <p14:creationId xmlns:p14="http://schemas.microsoft.com/office/powerpoint/2010/main" val="357110283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191</Words>
  <Application>Microsoft Office PowerPoint</Application>
  <PresentationFormat>Widescreen</PresentationFormat>
  <Paragraphs>34</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Calibri Light</vt:lpstr>
      <vt:lpstr>Roboto</vt:lpstr>
      <vt:lpstr>Θέμα του Office</vt:lpstr>
      <vt:lpstr>CorelDRAW</vt:lpstr>
      <vt:lpstr>the Game</vt:lpstr>
      <vt:lpstr>The aim</vt:lpstr>
      <vt:lpstr>The code</vt:lpstr>
      <vt:lpstr>The code</vt:lpstr>
      <vt:lpstr>Moves explained</vt:lpstr>
      <vt:lpstr>Icons explain</vt:lpstr>
      <vt:lpstr>Login</vt:lpstr>
      <vt:lpstr>The address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Game</dc:title>
  <dc:creator>ADMIN-PC</dc:creator>
  <cp:lastModifiedBy>Koula Mavridou</cp:lastModifiedBy>
  <cp:revision>9</cp:revision>
  <dcterms:created xsi:type="dcterms:W3CDTF">2022-03-17T18:33:35Z</dcterms:created>
  <dcterms:modified xsi:type="dcterms:W3CDTF">2022-03-17T20:33:45Z</dcterms:modified>
</cp:coreProperties>
</file>