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Playfair Display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Oswald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.fntdata"/><Relationship Id="rId30" Type="http://schemas.openxmlformats.org/officeDocument/2006/relationships/font" Target="fonts/PlayfairDisplay-regular.fntdata"/><Relationship Id="rId11" Type="http://schemas.openxmlformats.org/officeDocument/2006/relationships/slide" Target="slides/slide6.xml"/><Relationship Id="rId33" Type="http://schemas.openxmlformats.org/officeDocument/2006/relationships/font" Target="fonts/PlayfairDisplay-boldItalic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Oswald-bold.fntdata"/><Relationship Id="rId16" Type="http://schemas.openxmlformats.org/officeDocument/2006/relationships/slide" Target="slides/slide11.xml"/><Relationship Id="rId38" Type="http://schemas.openxmlformats.org/officeDocument/2006/relationships/font" Target="fonts/Oswal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65cca57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65cca57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65cca57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165cca57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165cca57f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165cca57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165cca57f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165cca57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165cca57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165cca57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65cca57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65cca57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165cca57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165cca57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65cca57f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165cca57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165cca57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165cca57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165cca57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165cca57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165cca57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165cca57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165cca57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165cca57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65cca57f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65cca57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165cca57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165cca57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65cca57f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165cca57f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165cca57f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165cca57f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165cca57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165cca57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191436b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191436b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191436bb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191436bb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165cca57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165cca57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165cca57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165cca57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165cca57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165cca57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165cca57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165cca57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://www.createdebate.com" TargetMode="External"/><Relationship Id="rId10" Type="http://schemas.openxmlformats.org/officeDocument/2006/relationships/hyperlink" Target="http://www.tricider.com" TargetMode="External"/><Relationship Id="rId13" Type="http://schemas.openxmlformats.org/officeDocument/2006/relationships/hyperlink" Target="http://www.voxopop.com" TargetMode="External"/><Relationship Id="rId12" Type="http://schemas.openxmlformats.org/officeDocument/2006/relationships/hyperlink" Target="http://www.createdebate.co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bubble.us" TargetMode="External"/><Relationship Id="rId4" Type="http://schemas.openxmlformats.org/officeDocument/2006/relationships/hyperlink" Target="http://mindmeister.com" TargetMode="External"/><Relationship Id="rId9" Type="http://schemas.openxmlformats.org/officeDocument/2006/relationships/hyperlink" Target="http://www.tricider.com" TargetMode="External"/><Relationship Id="rId15" Type="http://schemas.openxmlformats.org/officeDocument/2006/relationships/hyperlink" Target="http://backchannelchat.com/" TargetMode="External"/><Relationship Id="rId14" Type="http://schemas.openxmlformats.org/officeDocument/2006/relationships/hyperlink" Target="http://www.voxopop.com" TargetMode="External"/><Relationship Id="rId17" Type="http://schemas.openxmlformats.org/officeDocument/2006/relationships/hyperlink" Target="https://piktochart.com" TargetMode="External"/><Relationship Id="rId16" Type="http://schemas.openxmlformats.org/officeDocument/2006/relationships/hyperlink" Target="http://meetingwords.com/" TargetMode="External"/><Relationship Id="rId5" Type="http://schemas.openxmlformats.org/officeDocument/2006/relationships/hyperlink" Target="http://mindmeister.com" TargetMode="External"/><Relationship Id="rId6" Type="http://schemas.openxmlformats.org/officeDocument/2006/relationships/hyperlink" Target="http://mindomo.com" TargetMode="External"/><Relationship Id="rId7" Type="http://schemas.openxmlformats.org/officeDocument/2006/relationships/hyperlink" Target="http://mindomo.com" TargetMode="External"/><Relationship Id="rId8" Type="http://schemas.openxmlformats.org/officeDocument/2006/relationships/hyperlink" Target="http://www.timetoaster.com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csearch.creativecommons.org/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DEymCXSFunQ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09" y="0"/>
            <a:ext cx="76265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883700" y="4428825"/>
            <a:ext cx="3406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Torre Vicens School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100" y="3043850"/>
            <a:ext cx="1485450" cy="16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2150" y="1"/>
            <a:ext cx="2182848" cy="8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200" y="0"/>
            <a:ext cx="2845875" cy="8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3062" y="2088900"/>
            <a:ext cx="1539536" cy="8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Twinspace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138000" y="1234075"/>
            <a:ext cx="90060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The design and organization of the TwinSpace correspond to the partners.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The </a:t>
            </a:r>
            <a:r>
              <a:rPr b="1" lang="ca"/>
              <a:t>TwinSpace </a:t>
            </a:r>
            <a:r>
              <a:rPr lang="ca"/>
              <a:t>is the place where all the materials (files, videos, documents) are housed; It is also the space in which the partners communicate (both teachers and students), through chat, videoconference, forum, profile, or other embedded external tools.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These communication tools facilitate the development of planned tasks and in particular the preparation and monitoring of teacher and / or student mobility if they are planned within the association. After mobility, they facilitate communication and interaction between partners.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/>
              <a:t>The development of the tasks and the results achieved are stored in the activity pages.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625" y="127399"/>
            <a:ext cx="8352376" cy="43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>
            <p:ph type="title"/>
          </p:nvPr>
        </p:nvSpPr>
        <p:spPr>
          <a:xfrm rot="-5400000">
            <a:off x="-1136750" y="2080750"/>
            <a:ext cx="305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Twinspace Pages 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 rot="-5400000">
            <a:off x="-2216400" y="2228950"/>
            <a:ext cx="50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Twinspace : Pages 2         Project</a:t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88" y="73700"/>
            <a:ext cx="7952224" cy="51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 rot="-5400000">
            <a:off x="-1279775" y="1889450"/>
            <a:ext cx="339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Twinspace : Pages 3</a:t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488" y="395275"/>
            <a:ext cx="3171825" cy="43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063" y="152388"/>
            <a:ext cx="264431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Twinspace page: Example          before - during - after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234075"/>
            <a:ext cx="8520600" cy="3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Who we are? Schools, teachers, students, countries. Description, Map, Vokis, Photos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Timeline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Activities: </a:t>
            </a:r>
            <a:r>
              <a:rPr lang="ca" sz="1400"/>
              <a:t>Logos contest,</a:t>
            </a:r>
            <a:r>
              <a:rPr lang="ca"/>
              <a:t> </a:t>
            </a:r>
            <a:r>
              <a:rPr lang="ca" sz="1400"/>
              <a:t>learnings, instruction booklets, word dictionary, visits, projects, scientific research, presentation,   </a:t>
            </a:r>
            <a:r>
              <a:rPr lang="ca" sz="1400"/>
              <a:t>instruction booklets, forums, discussion, surveys, games, videos, videoconference, etc.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Teacher Meetings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Student meetings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School projects online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Evaluation : </a:t>
            </a:r>
            <a:r>
              <a:rPr lang="ca" sz="1400"/>
              <a:t>rubrics, surveys, initial, intermediate, final, ...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Dissemination: </a:t>
            </a:r>
            <a:r>
              <a:rPr lang="ca" sz="1400"/>
              <a:t>news, social network sites, poster, contest, seminars, exhibition...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Activities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1817125" y="15520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Orientation: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Concept maps: </a:t>
            </a:r>
            <a:r>
              <a:rPr lang="ca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http://bubble.us</a:t>
            </a:r>
            <a:r>
              <a:rPr lang="ca" sz="110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ca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a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http://mindmeister.com</a:t>
            </a:r>
            <a:r>
              <a:rPr lang="ca" sz="110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ca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ca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http://mindomo.com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Timeline: </a:t>
            </a:r>
            <a:r>
              <a:rPr lang="ca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www.timetoaster.com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Forums: TwinSpace Forum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Comunication: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 sz="1400"/>
              <a:t>Debate: </a:t>
            </a:r>
            <a:r>
              <a:rPr lang="ca" sz="1100">
                <a:latin typeface="Arial"/>
                <a:ea typeface="Arial"/>
                <a:cs typeface="Arial"/>
                <a:sym typeface="Arial"/>
              </a:rPr>
              <a:t>foros de TwinSpace,</a:t>
            </a:r>
            <a:r>
              <a:rPr lang="ca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 </a:t>
            </a:r>
            <a:r>
              <a:rPr lang="ca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www.tricider.com</a:t>
            </a:r>
            <a:r>
              <a:rPr lang="ca" sz="110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ca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 </a:t>
            </a:r>
            <a:r>
              <a:rPr lang="ca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http://www.createdebate.com</a:t>
            </a:r>
            <a:r>
              <a:rPr lang="ca" sz="110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ca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/>
              </a:rPr>
              <a:t> </a:t>
            </a:r>
            <a:r>
              <a:rPr lang="ca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www.voxopop.com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 sz="1400"/>
              <a:t>Line activity: Adobe Connect (available in TwinSpace)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 sz="1400"/>
              <a:t>Group work: </a:t>
            </a:r>
            <a:r>
              <a:rPr lang="ca" sz="1400" u="sng">
                <a:solidFill>
                  <a:schemeClr val="accent5"/>
                </a:solidFill>
                <a:hlinkClick r:id="rId15"/>
              </a:rPr>
              <a:t>http://backchannelchat.com/</a:t>
            </a:r>
            <a:r>
              <a:rPr lang="ca" sz="1400"/>
              <a:t> https://palms.polyu.edu.hk:8448/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Cooperation: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 sz="1400"/>
              <a:t>Design logos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 sz="1400"/>
              <a:t>Cooperative work (history) </a:t>
            </a:r>
            <a:r>
              <a:rPr lang="ca" sz="1400" u="sng">
                <a:solidFill>
                  <a:schemeClr val="accent5"/>
                </a:solidFill>
                <a:hlinkClick r:id="rId16"/>
              </a:rPr>
              <a:t>http://meetingwords.com/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 sz="1400"/>
              <a:t>Learn new languages https://voicethread.com/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Evaluation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 sz="1400"/>
              <a:t>Kahoot, Quizz, Google forms, Corubrics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Follow-up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Diary, book, magazine online, videos </a:t>
            </a:r>
            <a:r>
              <a:rPr lang="ca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7"/>
              </a:rPr>
              <a:t>https://piktochart.com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Participants images - DISSEMINATION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Use of participants images in photos and videos: school should sign an agreement where we indicate we could use their image in the etwinning platform and other activities related with the project.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How do we manage in the project?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Social network sites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Newspapers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School website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Visits in Companies / Townhall / University 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We should upload the permission of images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in platform.</a:t>
            </a:r>
            <a:endParaRPr/>
          </a:p>
          <a:p>
            <a:pPr indent="457200" lvl="0" marL="4114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a"/>
              <a:t>eSAFETY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650" y="2492627"/>
            <a:ext cx="3640350" cy="20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6184750" y="2170350"/>
            <a:ext cx="30234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400">
                <a:latin typeface="Playfair Display"/>
                <a:ea typeface="Playfair Display"/>
                <a:cs typeface="Playfair Display"/>
                <a:sym typeface="Playfair Display"/>
              </a:rPr>
              <a:t>Country rules?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 rot="-5400000">
            <a:off x="-1206275" y="2410688"/>
            <a:ext cx="328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Images / videos / files</a:t>
            </a:r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100" y="0"/>
            <a:ext cx="8356899" cy="5063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Creative commons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234075"/>
            <a:ext cx="8520600" cy="3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Where do we obtain free images / music / videos for our activities 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Take by ourselves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https://ccsearch.creativecommons.org/</a:t>
            </a:r>
            <a:r>
              <a:rPr lang="ca" sz="1400"/>
              <a:t> </a:t>
            </a:r>
            <a:r>
              <a:rPr lang="ca"/>
              <a:t> Images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pixabay.com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pexels.com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unsplash.com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flaticon.com (icon)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all-free-download.com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Music: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youtube library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aurionautix.com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a"/>
              <a:t>jamendo.com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275" y="2934650"/>
            <a:ext cx="306705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Forum</a:t>
            </a:r>
            <a:endParaRPr/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Discussions</a:t>
            </a:r>
            <a:endParaRPr/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424" y="0"/>
            <a:ext cx="64495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Let’s start an eTwinning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 title="Let's start eTwinning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869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Online meetings</a:t>
            </a:r>
            <a:endParaRPr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700" y="1132327"/>
            <a:ext cx="7902025" cy="40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 rot="-5400000">
            <a:off x="-414575" y="2177600"/>
            <a:ext cx="224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Members (1)</a:t>
            </a:r>
            <a:endParaRPr/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056" y="0"/>
            <a:ext cx="77549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6328775" y="787275"/>
            <a:ext cx="20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Members (2)</a:t>
            </a:r>
            <a:endParaRPr/>
          </a:p>
        </p:txBody>
      </p:sp>
      <p:pic>
        <p:nvPicPr>
          <p:cNvPr id="196" name="Google Shape;1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69675" cy="28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6425" y="2655053"/>
            <a:ext cx="6147575" cy="24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MESSAGES / NOTES</a:t>
            </a:r>
            <a:endParaRPr/>
          </a:p>
        </p:txBody>
      </p:sp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8100"/>
            <a:ext cx="9144000" cy="18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33150"/>
            <a:ext cx="5413585" cy="23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>
            <p:ph type="title"/>
          </p:nvPr>
        </p:nvSpPr>
        <p:spPr>
          <a:xfrm>
            <a:off x="1706125" y="1292125"/>
            <a:ext cx="6749400" cy="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/>
              <a:t>Thanks</a:t>
            </a:r>
            <a:r>
              <a:rPr lang="ca" sz="4800"/>
              <a:t> for your attention</a:t>
            </a:r>
            <a:endParaRPr sz="4800"/>
          </a:p>
        </p:txBody>
      </p:sp>
      <p:pic>
        <p:nvPicPr>
          <p:cNvPr id="210" name="Google Shape;21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040" y="2571750"/>
            <a:ext cx="2821925" cy="14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051" y="0"/>
            <a:ext cx="721537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3922" y="0"/>
            <a:ext cx="35361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876" y="0"/>
            <a:ext cx="33882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173700" y="482650"/>
            <a:ext cx="159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eTwinning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project: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ISBN (1)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Project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Aims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475" y="0"/>
            <a:ext cx="66800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/>
              <a:t>eTwinning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/>
              <a:t> project: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ISBN (2)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Work and results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274" y="0"/>
            <a:ext cx="5100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98425" y="169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Firsts steps: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Be participant 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173700" y="1196450"/>
            <a:ext cx="34392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Be friends in eTwinning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Add teachers participants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672" y="-514350"/>
            <a:ext cx="5387325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63" y="2180525"/>
            <a:ext cx="2893480" cy="29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8775" y="3274525"/>
            <a:ext cx="3544850" cy="18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 rot="-5400000">
            <a:off x="-898375" y="2118400"/>
            <a:ext cx="305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Twinspace Home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346" y="0"/>
            <a:ext cx="80336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