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EB Garamond"/>
      <p:regular r:id="rId13"/>
      <p:bold r:id="rId14"/>
      <p:italic r:id="rId15"/>
      <p:boldItalic r:id="rId16"/>
    </p:embeddedFont>
    <p:embeddedFont>
      <p:font typeface="Playfair Display Regular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fairDisplayRegular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EBGaramond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EBGaramond-italic.fntdata"/><Relationship Id="rId14" Type="http://schemas.openxmlformats.org/officeDocument/2006/relationships/font" Target="fonts/EBGaramond-bold.fntdata"/><Relationship Id="rId17" Type="http://schemas.openxmlformats.org/officeDocument/2006/relationships/font" Target="fonts/PlayfairDisplayRegular-regular.fntdata"/><Relationship Id="rId16" Type="http://schemas.openxmlformats.org/officeDocument/2006/relationships/font" Target="fonts/EBGaramond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PlayfairDisplayRegular-italic.fntdata"/><Relationship Id="rId6" Type="http://schemas.openxmlformats.org/officeDocument/2006/relationships/slide" Target="slides/slide1.xml"/><Relationship Id="rId18" Type="http://schemas.openxmlformats.org/officeDocument/2006/relationships/font" Target="fonts/PlayfairDisplayRegular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7349149d2c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7349149d2c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349149d2c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349149d2c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349149d2c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349149d2c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349149d2c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7349149d2c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7349ad994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7349ad994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349149d2c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7349149d2c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.png"/><Relationship Id="rId5" Type="http://schemas.openxmlformats.org/officeDocument/2006/relationships/image" Target="../media/image8.jpg"/><Relationship Id="rId6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Relationship Id="rId4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Relationship Id="rId4" Type="http://schemas.openxmlformats.org/officeDocument/2006/relationships/image" Target="../media/image3.jpg"/><Relationship Id="rId5" Type="http://schemas.openxmlformats.org/officeDocument/2006/relationships/image" Target="../media/image7.jpg"/><Relationship Id="rId6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4.jpg"/><Relationship Id="rId5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hyperlink" Target="https://i.pinimg.com/originals/bb/a1/64/bba1648e3e678180bf9b797e78bd0a63.jpg" TargetMode="External"/><Relationship Id="rId10" Type="http://schemas.openxmlformats.org/officeDocument/2006/relationships/hyperlink" Target="https://i.pinimg.com/originals/7e/93/12/7e931271ec2c13c20ce261441e042b63.png" TargetMode="External"/><Relationship Id="rId13" Type="http://schemas.openxmlformats.org/officeDocument/2006/relationships/hyperlink" Target="https://www.shutterstock.com/pl/video/clip-30787285-cobweb-covered-dew-drops-sparkling-moving-wind" TargetMode="External"/><Relationship Id="rId12" Type="http://schemas.openxmlformats.org/officeDocument/2006/relationships/hyperlink" Target="https://encrypted-tbn0.gstatic.com/images?q=tbn%3AANd9GcQOsw3pbMF7_RaP0E8t1WtPsnt4Tu4YgquxVJOyJ2j6iRppQT3q&amp;usqp=CAU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Relationship Id="rId4" Type="http://schemas.openxmlformats.org/officeDocument/2006/relationships/hyperlink" Target="https://www.scoop.it/topic/biomimicry/?&amp;tag=Spider" TargetMode="External"/><Relationship Id="rId9" Type="http://schemas.openxmlformats.org/officeDocument/2006/relationships/hyperlink" Target="https://i1.wp.com/www.muted.com/wp-content/uploads/2015/11/The-North-Face-x-Spiber-Moon-Parka-01.jpg?fit=1024%2C597&amp;ssl=1" TargetMode="External"/><Relationship Id="rId15" Type="http://schemas.openxmlformats.org/officeDocument/2006/relationships/hyperlink" Target="https://www.shutterstock.com/pl/video/clip-30787285-cobweb-covered-dew-drops-sparkling-moving-wind" TargetMode="External"/><Relationship Id="rId14" Type="http://schemas.openxmlformats.org/officeDocument/2006/relationships/hyperlink" Target="https://www.shutterstock.com/pl/video/clip-30787285-cobweb-covered-dew-drops-sparkling-moving-wind" TargetMode="External"/><Relationship Id="rId5" Type="http://schemas.openxmlformats.org/officeDocument/2006/relationships/hyperlink" Target="https://th.bing.com/th?id=OIP.0UdCvwqrjKQ-_F4suTGP2wHaEK&amp;pid=Api&amp;w=208&amp;h=116" TargetMode="External"/><Relationship Id="rId6" Type="http://schemas.openxmlformats.org/officeDocument/2006/relationships/hyperlink" Target="https://th.bing.com/th?id=OIP.1UD91tnpJZUtn_NRc3MUQQHaE1&amp;pid=Api&amp;w=204&amp;h=133&amp;dpr=1,25" TargetMode="External"/><Relationship Id="rId7" Type="http://schemas.openxmlformats.org/officeDocument/2006/relationships/hyperlink" Target="https://scx2.b-cdn.net/gfx/news/hires/2014/spidersspinp.jpg" TargetMode="External"/><Relationship Id="rId8" Type="http://schemas.openxmlformats.org/officeDocument/2006/relationships/hyperlink" Target="https://images.squarespace-cdn.com/content/v1/55cf0ab9e4b030e59df76c9f/1446802936354-6STV77IV1ORSQI0ELUQB/ke17ZwdGBToddI8pDm48kCKTt8a7LIDpOpilsEC_saVZw-zPPgdn4jUwVcJE1ZvWQUxwkmyExglNqGp0IvTJZUJFbgE-7XRK3dMEBRBhUpxFQeYc9AMcCGY71BmvEdhAIaaLAyxFvKUn9AKlVkDbDFq7WtuuMv1RCPXSlNxNJhc/image-asset.jpeg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Relationship Id="rId4" Type="http://schemas.openxmlformats.org/officeDocument/2006/relationships/image" Target="../media/image8.jpg"/><Relationship Id="rId5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848401" y="3561625"/>
            <a:ext cx="7447200" cy="141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By: </a:t>
            </a:r>
            <a:endParaRPr sz="32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Wiktoria Zawialow</a:t>
            </a:r>
            <a:endParaRPr sz="32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fair Display Regular"/>
              <a:ea typeface="Playfair Display Regular"/>
              <a:cs typeface="Playfair Display Regular"/>
              <a:sym typeface="Playfair Display Regular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1101875" y="863050"/>
            <a:ext cx="7051500" cy="22179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A2C36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1733425" y="1159050"/>
            <a:ext cx="5930400" cy="11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5500" u="sng">
                <a:solidFill>
                  <a:srgbClr val="FFFFFF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rPr>
              <a:t>Biomimesis With</a:t>
            </a:r>
            <a:endParaRPr sz="5500" u="sng">
              <a:solidFill>
                <a:srgbClr val="FFFFFF"/>
              </a:solidFill>
              <a:latin typeface="Playfair Display Regular"/>
              <a:ea typeface="Playfair Display Regular"/>
              <a:cs typeface="Playfair Display Regular"/>
              <a:sym typeface="Playfair Display Regula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5500" u="sng">
                <a:solidFill>
                  <a:srgbClr val="FFFFFF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rPr>
              <a:t>Spiders</a:t>
            </a:r>
            <a:endParaRPr sz="5500" u="sng">
              <a:solidFill>
                <a:srgbClr val="FFFFFF"/>
              </a:solidFill>
              <a:latin typeface="Playfair Display Regular"/>
              <a:ea typeface="Playfair Display Regular"/>
              <a:cs typeface="Playfair Display Regular"/>
              <a:sym typeface="Playfair Display Regular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653384">
            <a:off x="6797000" y="720025"/>
            <a:ext cx="1490700" cy="14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30134" y="4616325"/>
            <a:ext cx="1853365" cy="52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05970" y="4616325"/>
            <a:ext cx="738030" cy="52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4572000" y="1199825"/>
            <a:ext cx="3711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400"/>
              <a:t>sfs</a:t>
            </a:r>
            <a:endParaRPr sz="1400"/>
          </a:p>
        </p:txBody>
      </p:sp>
      <p:sp>
        <p:nvSpPr>
          <p:cNvPr id="65" name="Google Shape;65;p14"/>
          <p:cNvSpPr/>
          <p:nvPr/>
        </p:nvSpPr>
        <p:spPr>
          <a:xfrm>
            <a:off x="4323075" y="-100"/>
            <a:ext cx="4821000" cy="5143500"/>
          </a:xfrm>
          <a:prstGeom prst="rect">
            <a:avLst/>
          </a:prstGeom>
          <a:solidFill>
            <a:srgbClr val="A2C36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4"/>
          <p:cNvSpPr txBox="1"/>
          <p:nvPr/>
        </p:nvSpPr>
        <p:spPr>
          <a:xfrm>
            <a:off x="4923075" y="252450"/>
            <a:ext cx="3621000" cy="15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u="sng">
                <a:solidFill>
                  <a:srgbClr val="FFFFFF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rPr>
              <a:t>Seriously Spiders? Ew...</a:t>
            </a:r>
            <a:endParaRPr sz="2400" u="sng">
              <a:solidFill>
                <a:srgbClr val="FFFFFF"/>
              </a:solidFill>
              <a:latin typeface="Playfair Display Regular"/>
              <a:ea typeface="Playfair Display Regular"/>
              <a:cs typeface="Playfair Display Regular"/>
              <a:sym typeface="Playfair Display Regular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4790475" y="954600"/>
            <a:ext cx="3886200" cy="8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89228"/>
                </a:solidFill>
                <a:latin typeface="Calibri"/>
                <a:ea typeface="Calibri"/>
                <a:cs typeface="Calibri"/>
                <a:sym typeface="Calibri"/>
              </a:rPr>
              <a:t>They might look a bit revolting, but don’t let their appearance fool you, spiders are really helpful and intelligent creatures.</a:t>
            </a:r>
            <a:endParaRPr>
              <a:solidFill>
                <a:srgbClr val="4892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25800" y="1846200"/>
            <a:ext cx="2815500" cy="1877400"/>
          </a:xfrm>
          <a:prstGeom prst="snip2DiagRect">
            <a:avLst>
              <a:gd fmla="val 0" name="adj1"/>
              <a:gd fmla="val 16667" name="adj2"/>
            </a:avLst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69" name="Google Shape;69;p14"/>
          <p:cNvSpPr txBox="1"/>
          <p:nvPr/>
        </p:nvSpPr>
        <p:spPr>
          <a:xfrm>
            <a:off x="4861575" y="3897075"/>
            <a:ext cx="3815100" cy="7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89228"/>
                </a:solidFill>
                <a:latin typeface="Calibri"/>
                <a:ea typeface="Calibri"/>
                <a:cs typeface="Calibri"/>
                <a:sym typeface="Calibri"/>
              </a:rPr>
              <a:t>They have the ability to recognise humans, learn from past experiences and even solve problems. </a:t>
            </a:r>
            <a:endParaRPr>
              <a:solidFill>
                <a:srgbClr val="48922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892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4"/>
          <p:cNvSpPr/>
          <p:nvPr/>
        </p:nvSpPr>
        <p:spPr>
          <a:xfrm>
            <a:off x="4670175" y="986100"/>
            <a:ext cx="4039200" cy="7653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4"/>
          <p:cNvSpPr/>
          <p:nvPr/>
        </p:nvSpPr>
        <p:spPr>
          <a:xfrm>
            <a:off x="4749050" y="3897075"/>
            <a:ext cx="3927600" cy="6390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4"/>
          <p:cNvSpPr txBox="1"/>
          <p:nvPr/>
        </p:nvSpPr>
        <p:spPr>
          <a:xfrm>
            <a:off x="488125" y="2114525"/>
            <a:ext cx="3735300" cy="10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299800" y="1846200"/>
            <a:ext cx="3735300" cy="13491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A2C36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4"/>
          <p:cNvSpPr txBox="1"/>
          <p:nvPr/>
        </p:nvSpPr>
        <p:spPr>
          <a:xfrm>
            <a:off x="323500" y="1964550"/>
            <a:ext cx="3711600" cy="8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Though they have four pairs of eyes, scientists have proven that spiders are almost blind. That’s why they have to recompense their nearly nonexistent sight with other senses.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idx="1" type="body"/>
          </p:nvPr>
        </p:nvSpPr>
        <p:spPr>
          <a:xfrm>
            <a:off x="4572000" y="1199825"/>
            <a:ext cx="3711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400"/>
              <a:t>sfs</a:t>
            </a:r>
            <a:endParaRPr sz="1400"/>
          </a:p>
        </p:txBody>
      </p:sp>
      <p:sp>
        <p:nvSpPr>
          <p:cNvPr id="80" name="Google Shape;80;p15"/>
          <p:cNvSpPr/>
          <p:nvPr/>
        </p:nvSpPr>
        <p:spPr>
          <a:xfrm>
            <a:off x="0" y="1017825"/>
            <a:ext cx="9183600" cy="2934600"/>
          </a:xfrm>
          <a:prstGeom prst="rect">
            <a:avLst/>
          </a:prstGeom>
          <a:solidFill>
            <a:srgbClr val="A2C36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5"/>
          <p:cNvSpPr txBox="1"/>
          <p:nvPr/>
        </p:nvSpPr>
        <p:spPr>
          <a:xfrm>
            <a:off x="37450" y="1017825"/>
            <a:ext cx="3621000" cy="15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u="sng">
                <a:solidFill>
                  <a:srgbClr val="FFFFFF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rPr>
              <a:t>The Spider Silk</a:t>
            </a:r>
            <a:endParaRPr sz="2400" u="sng">
              <a:solidFill>
                <a:srgbClr val="FFFFFF"/>
              </a:solidFill>
              <a:latin typeface="Playfair Display Regular"/>
              <a:ea typeface="Playfair Display Regular"/>
              <a:cs typeface="Playfair Display Regular"/>
              <a:sym typeface="Playfair Display Regular"/>
            </a:endParaRPr>
          </a:p>
        </p:txBody>
      </p:sp>
      <p:sp>
        <p:nvSpPr>
          <p:cNvPr id="82" name="Google Shape;82;p15"/>
          <p:cNvSpPr txBox="1"/>
          <p:nvPr/>
        </p:nvSpPr>
        <p:spPr>
          <a:xfrm>
            <a:off x="4790475" y="954600"/>
            <a:ext cx="3886200" cy="8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892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5"/>
          <p:cNvSpPr txBox="1"/>
          <p:nvPr/>
        </p:nvSpPr>
        <p:spPr>
          <a:xfrm>
            <a:off x="4861575" y="3897075"/>
            <a:ext cx="3815100" cy="7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892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5"/>
          <p:cNvSpPr/>
          <p:nvPr/>
        </p:nvSpPr>
        <p:spPr>
          <a:xfrm>
            <a:off x="78950" y="1640950"/>
            <a:ext cx="3927600" cy="13140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5"/>
          <p:cNvSpPr txBox="1"/>
          <p:nvPr/>
        </p:nvSpPr>
        <p:spPr>
          <a:xfrm>
            <a:off x="488125" y="2114525"/>
            <a:ext cx="3735300" cy="10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5"/>
          <p:cNvSpPr txBox="1"/>
          <p:nvPr/>
        </p:nvSpPr>
        <p:spPr>
          <a:xfrm>
            <a:off x="78950" y="1640950"/>
            <a:ext cx="3711600" cy="8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89228"/>
                </a:solidFill>
                <a:latin typeface="Calibri"/>
                <a:ea typeface="Calibri"/>
                <a:cs typeface="Calibri"/>
                <a:sym typeface="Calibri"/>
              </a:rPr>
              <a:t>Spider silk is as strong as steel, lighter than carbon fibre, and tougher than Kevlar.</a:t>
            </a:r>
            <a:endParaRPr>
              <a:solidFill>
                <a:srgbClr val="48922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89228"/>
                </a:solidFill>
                <a:latin typeface="Calibri"/>
                <a:ea typeface="Calibri"/>
                <a:cs typeface="Calibri"/>
                <a:sym typeface="Calibri"/>
              </a:rPr>
              <a:t>For those exact reasons, the North Face company decided to create a synthetic version of this material to help them design a jacket.</a:t>
            </a:r>
            <a:endParaRPr>
              <a:solidFill>
                <a:srgbClr val="4892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44900" y="1113850"/>
            <a:ext cx="2766000" cy="1841100"/>
          </a:xfrm>
          <a:prstGeom prst="snip2DiagRect">
            <a:avLst>
              <a:gd fmla="val 25322" name="adj1"/>
              <a:gd fmla="val 16667" name="adj2"/>
            </a:avLst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8" name="Google Shape;8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36425" y="1199825"/>
            <a:ext cx="2348700" cy="1369200"/>
          </a:xfrm>
          <a:prstGeom prst="snip2DiagRect">
            <a:avLst>
              <a:gd fmla="val 0" name="adj1"/>
              <a:gd fmla="val 16667" name="adj2"/>
            </a:avLst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9" name="Google Shape;89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66063" y="2043288"/>
            <a:ext cx="2484972" cy="2484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>
            <p:ph idx="1" type="body"/>
          </p:nvPr>
        </p:nvSpPr>
        <p:spPr>
          <a:xfrm>
            <a:off x="4572000" y="1199825"/>
            <a:ext cx="3711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400"/>
              <a:t>sfs</a:t>
            </a:r>
            <a:endParaRPr sz="1400"/>
          </a:p>
        </p:txBody>
      </p:sp>
      <p:sp>
        <p:nvSpPr>
          <p:cNvPr id="95" name="Google Shape;95;p16"/>
          <p:cNvSpPr/>
          <p:nvPr/>
        </p:nvSpPr>
        <p:spPr>
          <a:xfrm>
            <a:off x="1585650" y="0"/>
            <a:ext cx="5995500" cy="4059300"/>
          </a:xfrm>
          <a:prstGeom prst="rect">
            <a:avLst/>
          </a:prstGeom>
          <a:solidFill>
            <a:srgbClr val="A2C36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6"/>
          <p:cNvSpPr txBox="1"/>
          <p:nvPr/>
        </p:nvSpPr>
        <p:spPr>
          <a:xfrm>
            <a:off x="1686225" y="118450"/>
            <a:ext cx="4364400" cy="15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u="sng">
                <a:solidFill>
                  <a:srgbClr val="FFFFFF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rPr>
              <a:t>Let’s Help The Doctors Out!</a:t>
            </a:r>
            <a:endParaRPr sz="2400" u="sng">
              <a:solidFill>
                <a:srgbClr val="FFFFFF"/>
              </a:solidFill>
              <a:latin typeface="Playfair Display Regular"/>
              <a:ea typeface="Playfair Display Regular"/>
              <a:cs typeface="Playfair Display Regular"/>
              <a:sym typeface="Playfair Display Regular"/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4790475" y="954600"/>
            <a:ext cx="3886200" cy="8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892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4861575" y="3897075"/>
            <a:ext cx="3815100" cy="7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892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6"/>
          <p:cNvSpPr/>
          <p:nvPr/>
        </p:nvSpPr>
        <p:spPr>
          <a:xfrm>
            <a:off x="1640925" y="1025700"/>
            <a:ext cx="3815100" cy="13140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6"/>
          <p:cNvSpPr txBox="1"/>
          <p:nvPr/>
        </p:nvSpPr>
        <p:spPr>
          <a:xfrm>
            <a:off x="488125" y="2114525"/>
            <a:ext cx="3735300" cy="10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6"/>
          <p:cNvSpPr txBox="1"/>
          <p:nvPr/>
        </p:nvSpPr>
        <p:spPr>
          <a:xfrm>
            <a:off x="1640925" y="1025700"/>
            <a:ext cx="3711600" cy="12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89228"/>
                </a:solidFill>
                <a:latin typeface="Calibri"/>
                <a:ea typeface="Calibri"/>
                <a:cs typeface="Calibri"/>
                <a:sym typeface="Calibri"/>
              </a:rPr>
              <a:t>Since spider silk is really sticky, researchers at the University of Akron are trying to figure out if they could</a:t>
            </a:r>
            <a:r>
              <a:rPr lang="es">
                <a:solidFill>
                  <a:srgbClr val="489228"/>
                </a:solidFill>
                <a:latin typeface="Calibri"/>
                <a:ea typeface="Calibri"/>
                <a:cs typeface="Calibri"/>
                <a:sym typeface="Calibri"/>
              </a:rPr>
              <a:t> use the synthetic version of the silk and use it to attach bones and tendons together during surgeries.</a:t>
            </a:r>
            <a:endParaRPr>
              <a:solidFill>
                <a:srgbClr val="4892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56276" y="2284200"/>
            <a:ext cx="3120300" cy="2496300"/>
          </a:xfrm>
          <a:prstGeom prst="snip2DiagRect">
            <a:avLst>
              <a:gd fmla="val 0" name="adj1"/>
              <a:gd fmla="val 14808" name="adj2"/>
            </a:avLst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3" name="Google Shape;103;p16"/>
          <p:cNvPicPr preferRelativeResize="0"/>
          <p:nvPr/>
        </p:nvPicPr>
        <p:blipFill rotWithShape="1">
          <a:blip r:embed="rId5">
            <a:alphaModFix/>
          </a:blip>
          <a:srcRect b="0" l="2561" r="65050" t="49736"/>
          <a:stretch/>
        </p:blipFill>
        <p:spPr>
          <a:xfrm>
            <a:off x="3873400" y="3013525"/>
            <a:ext cx="1861800" cy="1929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/>
          <p:nvPr>
            <p:ph idx="1" type="body"/>
          </p:nvPr>
        </p:nvSpPr>
        <p:spPr>
          <a:xfrm>
            <a:off x="4572000" y="1199825"/>
            <a:ext cx="3711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400"/>
              <a:t>sfs</a:t>
            </a:r>
            <a:endParaRPr sz="1400"/>
          </a:p>
        </p:txBody>
      </p:sp>
      <p:sp>
        <p:nvSpPr>
          <p:cNvPr id="109" name="Google Shape;109;p17"/>
          <p:cNvSpPr/>
          <p:nvPr/>
        </p:nvSpPr>
        <p:spPr>
          <a:xfrm>
            <a:off x="0" y="347125"/>
            <a:ext cx="6686100" cy="4206900"/>
          </a:xfrm>
          <a:prstGeom prst="rect">
            <a:avLst/>
          </a:prstGeom>
          <a:solidFill>
            <a:srgbClr val="A2C36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7"/>
          <p:cNvSpPr txBox="1"/>
          <p:nvPr/>
        </p:nvSpPr>
        <p:spPr>
          <a:xfrm>
            <a:off x="155800" y="402450"/>
            <a:ext cx="4364400" cy="15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u="sng">
                <a:solidFill>
                  <a:srgbClr val="FFFFFF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rPr>
              <a:t>Spider Powers!</a:t>
            </a:r>
            <a:endParaRPr sz="2400" u="sng">
              <a:solidFill>
                <a:srgbClr val="FFFFFF"/>
              </a:solidFill>
              <a:latin typeface="Playfair Display Regular"/>
              <a:ea typeface="Playfair Display Regular"/>
              <a:cs typeface="Playfair Display Regular"/>
              <a:sym typeface="Playfair Display Regular"/>
            </a:endParaRPr>
          </a:p>
        </p:txBody>
      </p:sp>
      <p:sp>
        <p:nvSpPr>
          <p:cNvPr id="111" name="Google Shape;111;p17"/>
          <p:cNvSpPr txBox="1"/>
          <p:nvPr/>
        </p:nvSpPr>
        <p:spPr>
          <a:xfrm>
            <a:off x="4790475" y="954600"/>
            <a:ext cx="3886200" cy="8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892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7"/>
          <p:cNvSpPr txBox="1"/>
          <p:nvPr/>
        </p:nvSpPr>
        <p:spPr>
          <a:xfrm>
            <a:off x="4861575" y="3897075"/>
            <a:ext cx="3815100" cy="7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892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7"/>
          <p:cNvSpPr/>
          <p:nvPr/>
        </p:nvSpPr>
        <p:spPr>
          <a:xfrm>
            <a:off x="276150" y="1120225"/>
            <a:ext cx="3815100" cy="21693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7"/>
          <p:cNvSpPr txBox="1"/>
          <p:nvPr/>
        </p:nvSpPr>
        <p:spPr>
          <a:xfrm>
            <a:off x="2554975" y="2383475"/>
            <a:ext cx="3735300" cy="10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7"/>
          <p:cNvSpPr txBox="1"/>
          <p:nvPr/>
        </p:nvSpPr>
        <p:spPr>
          <a:xfrm>
            <a:off x="276150" y="1120225"/>
            <a:ext cx="3991800" cy="12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89228"/>
                </a:solidFill>
                <a:latin typeface="Calibri"/>
                <a:ea typeface="Calibri"/>
                <a:cs typeface="Calibri"/>
                <a:sym typeface="Calibri"/>
              </a:rPr>
              <a:t>Spiders have one of the world’s most sensitive vibration detectors: they can pick up the slightest rustling of a leaf from several meters away. </a:t>
            </a:r>
            <a:endParaRPr>
              <a:solidFill>
                <a:srgbClr val="48922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8922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489228"/>
                </a:solidFill>
                <a:latin typeface="Calibri"/>
                <a:ea typeface="Calibri"/>
                <a:cs typeface="Calibri"/>
                <a:sym typeface="Calibri"/>
              </a:rPr>
              <a:t>Now, scientists have developed similar sensors that can detect simple human speech. The technology could lead to wearable electronics for speech recognition, health monitoring, and who knows what else.</a:t>
            </a:r>
            <a:endParaRPr>
              <a:solidFill>
                <a:srgbClr val="4892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2100" y="920050"/>
            <a:ext cx="2650626" cy="3975951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/>
          <p:nvPr>
            <p:ph idx="1" type="body"/>
          </p:nvPr>
        </p:nvSpPr>
        <p:spPr>
          <a:xfrm>
            <a:off x="4572000" y="1199825"/>
            <a:ext cx="3711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400"/>
              <a:t>sfs</a:t>
            </a:r>
            <a:endParaRPr sz="1400"/>
          </a:p>
        </p:txBody>
      </p:sp>
      <p:sp>
        <p:nvSpPr>
          <p:cNvPr id="122" name="Google Shape;122;p18"/>
          <p:cNvSpPr/>
          <p:nvPr/>
        </p:nvSpPr>
        <p:spPr>
          <a:xfrm>
            <a:off x="0" y="0"/>
            <a:ext cx="7790700" cy="5143500"/>
          </a:xfrm>
          <a:prstGeom prst="rect">
            <a:avLst/>
          </a:prstGeom>
          <a:solidFill>
            <a:srgbClr val="A2C36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8"/>
          <p:cNvSpPr txBox="1"/>
          <p:nvPr/>
        </p:nvSpPr>
        <p:spPr>
          <a:xfrm>
            <a:off x="139900" y="211675"/>
            <a:ext cx="4364400" cy="15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u="sng">
                <a:solidFill>
                  <a:srgbClr val="FFFFFF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rPr>
              <a:t>Bibliography:</a:t>
            </a:r>
            <a:endParaRPr sz="2400" u="sng">
              <a:solidFill>
                <a:srgbClr val="FFFFFF"/>
              </a:solidFill>
              <a:latin typeface="Playfair Display Regular"/>
              <a:ea typeface="Playfair Display Regular"/>
              <a:cs typeface="Playfair Display Regular"/>
              <a:sym typeface="Playfair Display Regular"/>
            </a:endParaRPr>
          </a:p>
        </p:txBody>
      </p:sp>
      <p:sp>
        <p:nvSpPr>
          <p:cNvPr id="124" name="Google Shape;124;p18"/>
          <p:cNvSpPr txBox="1"/>
          <p:nvPr/>
        </p:nvSpPr>
        <p:spPr>
          <a:xfrm>
            <a:off x="4790475" y="954600"/>
            <a:ext cx="3886200" cy="8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892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8"/>
          <p:cNvSpPr txBox="1"/>
          <p:nvPr/>
        </p:nvSpPr>
        <p:spPr>
          <a:xfrm>
            <a:off x="4861575" y="3897075"/>
            <a:ext cx="3815100" cy="7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892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8"/>
          <p:cNvSpPr txBox="1"/>
          <p:nvPr/>
        </p:nvSpPr>
        <p:spPr>
          <a:xfrm>
            <a:off x="2554975" y="2383475"/>
            <a:ext cx="3735300" cy="10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8"/>
          <p:cNvSpPr txBox="1"/>
          <p:nvPr/>
        </p:nvSpPr>
        <p:spPr>
          <a:xfrm>
            <a:off x="85800" y="693475"/>
            <a:ext cx="7619100" cy="12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https://www.scoop.it/topic/biomimicry/?&amp;tag=Spider</a:t>
            </a:r>
            <a:endParaRPr sz="1200">
              <a:solidFill>
                <a:srgbClr val="48922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8922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https://th.bing.com/th?id=OIP.0UdCvwqrjKQ-_F4suTGP2wHaEK&amp;pid=Api&amp;w=208&amp;h=116</a:t>
            </a:r>
            <a:endParaRPr sz="1200">
              <a:solidFill>
                <a:srgbClr val="48922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8922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https://th.bing.com/th?id=OIP.1UD91tnpJZUtn_NRc3MUQQHaE1&amp;pid=Api&amp;w=204&amp;h=133&amp;dpr=1,25</a:t>
            </a:r>
            <a:endParaRPr sz="1200">
              <a:solidFill>
                <a:srgbClr val="48922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8922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https://scx2.b-cdn.net/gfx/news/hires/2014/spidersspinp.jpg</a:t>
            </a:r>
            <a:endParaRPr sz="1200">
              <a:solidFill>
                <a:srgbClr val="48922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8922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https://images.squarespace-cdn.com/content/v1/55cf0ab9e4b030e59df76c9f/1446802936354-6STV77IV1ORSQI0ELUQB/ke17ZwdGBToddI8pDm48kCKTt8a7LIDpOpilsEC_saVZw-zPPgdn4jUwVcJE1ZvWQUxwkmyExglNqGp0IvTJZUJFbgE-7XRK3dMEBRBhUpxFQeYc9AMcCGY71BmvEdhAIaaLAyxFvKUn9AKlVkDbDFq7WtuuMv1RCPXSlNxNJhc/image-asset.jpeg</a:t>
            </a:r>
            <a:endParaRPr sz="1200">
              <a:solidFill>
                <a:srgbClr val="48922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8922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https://i1.wp.com/www.muted.com/wp-content/uploads/2015/11/The-North-Face-x-Spiber-Moon-Parka-01.jpg?fit=1024%2C597&amp;ssl=1</a:t>
            </a:r>
            <a:endParaRPr sz="1200">
              <a:solidFill>
                <a:srgbClr val="48922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8922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https://i.pinimg.com/originals/7e/93/12/7e931271ec2c13c20ce261441e042b63.png</a:t>
            </a:r>
            <a:endParaRPr sz="1200">
              <a:solidFill>
                <a:srgbClr val="48922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8922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1"/>
              </a:rPr>
              <a:t>https://i.pinimg.com/originals/bb/a1/64/bba1648e3e678180bf9b797e78bd0a63.jpg</a:t>
            </a:r>
            <a:endParaRPr sz="1200">
              <a:solidFill>
                <a:srgbClr val="48922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8922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2"/>
              </a:rPr>
              <a:t>https://encrypted-tbn0.gstatic.com/images?q=tbn%3AANd9GcQOsw3pbMF7_RaP0E8t1WtPsnt4Tu4YgquxVJOyJ2j6iRppQT3q&amp;usqp=CAU</a:t>
            </a:r>
            <a:endParaRPr sz="1200">
              <a:solidFill>
                <a:srgbClr val="48922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8922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u="sng">
                <a:solidFill>
                  <a:schemeClr val="hlink"/>
                </a:solidFill>
                <a:hlinkClick r:id="rId13"/>
              </a:rPr>
              <a:t>https://www.shutterstock.com/pl/video/clip-30787285-cobweb-covered-dew-dr</a:t>
            </a:r>
            <a:r>
              <a:rPr lang="es" u="sng">
                <a:solidFill>
                  <a:schemeClr val="hlink"/>
                </a:solidFill>
                <a:hlinkClick r:id="rId14"/>
              </a:rPr>
              <a:t>ops-sparkli</a:t>
            </a:r>
            <a:r>
              <a:rPr lang="es" sz="1200" u="sng">
                <a:solidFill>
                  <a:schemeClr val="hlink"/>
                </a:solidFill>
                <a:hlinkClick r:id="rId15"/>
              </a:rPr>
              <a:t>ng-moving-wind</a:t>
            </a:r>
            <a:endParaRPr sz="1200">
              <a:solidFill>
                <a:srgbClr val="48922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8922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8922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892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/>
          <p:nvPr>
            <p:ph idx="1" type="body"/>
          </p:nvPr>
        </p:nvSpPr>
        <p:spPr>
          <a:xfrm>
            <a:off x="5135600" y="1751325"/>
            <a:ext cx="3147900" cy="286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400"/>
              <a:t>sfs</a:t>
            </a:r>
            <a:endParaRPr sz="1400"/>
          </a:p>
        </p:txBody>
      </p:sp>
      <p:sp>
        <p:nvSpPr>
          <p:cNvPr id="133" name="Google Shape;133;p19"/>
          <p:cNvSpPr txBox="1"/>
          <p:nvPr/>
        </p:nvSpPr>
        <p:spPr>
          <a:xfrm>
            <a:off x="4790475" y="954600"/>
            <a:ext cx="3886200" cy="8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892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9"/>
          <p:cNvSpPr txBox="1"/>
          <p:nvPr/>
        </p:nvSpPr>
        <p:spPr>
          <a:xfrm>
            <a:off x="4861575" y="3897075"/>
            <a:ext cx="3815100" cy="7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892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9"/>
          <p:cNvSpPr txBox="1"/>
          <p:nvPr/>
        </p:nvSpPr>
        <p:spPr>
          <a:xfrm>
            <a:off x="2554975" y="2383475"/>
            <a:ext cx="3735300" cy="10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9"/>
          <p:cNvSpPr txBox="1"/>
          <p:nvPr/>
        </p:nvSpPr>
        <p:spPr>
          <a:xfrm>
            <a:off x="276150" y="1120225"/>
            <a:ext cx="3991800" cy="12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892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9"/>
          <p:cNvSpPr/>
          <p:nvPr/>
        </p:nvSpPr>
        <p:spPr>
          <a:xfrm>
            <a:off x="781200" y="1514550"/>
            <a:ext cx="7502400" cy="19881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A2C36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9"/>
          <p:cNvSpPr txBox="1"/>
          <p:nvPr/>
        </p:nvSpPr>
        <p:spPr>
          <a:xfrm>
            <a:off x="3714950" y="1936325"/>
            <a:ext cx="4862400" cy="8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5200" u="sng">
                <a:solidFill>
                  <a:srgbClr val="FFFFFF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rPr>
              <a:t>END</a:t>
            </a:r>
            <a:endParaRPr sz="5200" u="sng">
              <a:solidFill>
                <a:srgbClr val="FFFFFF"/>
              </a:solidFill>
              <a:latin typeface="Playfair Display Regular"/>
              <a:ea typeface="Playfair Display Regular"/>
              <a:cs typeface="Playfair Display Regular"/>
              <a:sym typeface="Playfair Display Regular"/>
            </a:endParaRPr>
          </a:p>
        </p:txBody>
      </p:sp>
      <p:pic>
        <p:nvPicPr>
          <p:cNvPr id="139" name="Google Shape;13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30134" y="4616325"/>
            <a:ext cx="1853365" cy="52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05970" y="4616325"/>
            <a:ext cx="738030" cy="52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