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aleway"/>
      <p:regular r:id="rId13"/>
      <p:bold r:id="rId14"/>
      <p:italic r:id="rId15"/>
      <p:boldItalic r:id="rId16"/>
    </p:embeddedFont>
    <p:embeddedFont>
      <p:font typeface="Open Sans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aleway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italic.fntdata"/><Relationship Id="rId14" Type="http://schemas.openxmlformats.org/officeDocument/2006/relationships/font" Target="fonts/Raleway-bold.fntdata"/><Relationship Id="rId17" Type="http://schemas.openxmlformats.org/officeDocument/2006/relationships/font" Target="fonts/OpenSans-regular.fntdata"/><Relationship Id="rId16" Type="http://schemas.openxmlformats.org/officeDocument/2006/relationships/font" Target="fonts/Raleway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italic.fntdata"/><Relationship Id="rId6" Type="http://schemas.openxmlformats.org/officeDocument/2006/relationships/slide" Target="slides/slide1.xml"/><Relationship Id="rId18" Type="http://schemas.openxmlformats.org/officeDocument/2006/relationships/font" Target="fonts/OpenSans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5fea7e501f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5fea7e501f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5fea7e501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5fea7e501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5fea7e501f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5fea7e501f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5fea7e501f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5fea7e501f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fea7e501f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5fea7e501f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616f92200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616f92200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europass.cedefop.europa.eu/documents/european-skills-passport/language-passport" TargetMode="External"/><Relationship Id="rId4" Type="http://schemas.openxmlformats.org/officeDocument/2006/relationships/hyperlink" Target="https://europass.cedefop.europa.eu/editors/en/lp/compose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ocs.google.com/document/d/1MwxNSrb7gNu0zTJoajGy2EWFYAvKNcC9WNY3NZRAiK8/edit?usp=sharing" TargetMode="External"/><Relationship Id="rId4" Type="http://schemas.openxmlformats.org/officeDocument/2006/relationships/hyperlink" Target="https://europass.cedefop.europa.eu/editors/en/cv/compose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coe.int/web/portfolio/self-assessment-grid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coe.int/web/portfolio/the-common-european-framework-of-reference-for-languages-learning-teaching-assessment-cefr-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2F7FB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Europass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4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sv" sz="3000">
                <a:solidFill>
                  <a:srgbClr val="4D4D4D"/>
                </a:solidFill>
                <a:latin typeface="Raleway"/>
                <a:ea typeface="Raleway"/>
                <a:cs typeface="Raleway"/>
                <a:sym typeface="Raleway"/>
              </a:rPr>
              <a:t>What is Europass?</a:t>
            </a:r>
            <a:endParaRPr b="1" sz="3000">
              <a:solidFill>
                <a:srgbClr val="4D4D4D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ctr">
              <a:lnSpc>
                <a:spcPct val="14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400">
                <a:solidFill>
                  <a:srgbClr val="4D4D4D"/>
                </a:solidFill>
                <a:latin typeface="Raleway"/>
                <a:ea typeface="Raleway"/>
                <a:cs typeface="Raleway"/>
                <a:sym typeface="Raleway"/>
              </a:rPr>
              <a:t>A document  to make your skills and qualifications clearly and easily understood in Europe:</a:t>
            </a:r>
            <a:endParaRPr b="1" sz="1400">
              <a:solidFill>
                <a:srgbClr val="4D4D4D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6575" y="180700"/>
            <a:ext cx="1533525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60100" y="180700"/>
            <a:ext cx="1533525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93625" y="180700"/>
            <a:ext cx="1533525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27150" y="180700"/>
            <a:ext cx="1533525" cy="84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2F7FB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The Language Passport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2400">
                <a:solidFill>
                  <a:srgbClr val="4D4D4D"/>
                </a:solidFill>
                <a:latin typeface="Raleway"/>
                <a:ea typeface="Raleway"/>
                <a:cs typeface="Raleway"/>
                <a:sym typeface="Raleway"/>
              </a:rPr>
              <a:t>The </a:t>
            </a:r>
            <a:r>
              <a:rPr b="1" lang="sv" sz="2400">
                <a:solidFill>
                  <a:srgbClr val="005AA9"/>
                </a:solidFill>
                <a:uFill>
                  <a:noFill/>
                </a:uFill>
                <a:latin typeface="Raleway"/>
                <a:ea typeface="Raleway"/>
                <a:cs typeface="Raleway"/>
                <a:sym typeface="Raleway"/>
                <a:hlinkClick r:id="rId3"/>
              </a:rPr>
              <a:t>Language Passport</a:t>
            </a:r>
            <a:r>
              <a:rPr lang="sv" sz="2400">
                <a:solidFill>
                  <a:srgbClr val="4D4D4D"/>
                </a:solidFill>
                <a:latin typeface="Raleway"/>
                <a:ea typeface="Raleway"/>
                <a:cs typeface="Raleway"/>
                <a:sym typeface="Raleway"/>
              </a:rPr>
              <a:t> is a self-assessment tool for language skills and qualifications. </a:t>
            </a:r>
            <a:r>
              <a:rPr lang="sv" sz="2400">
                <a:solidFill>
                  <a:srgbClr val="4D8CC3"/>
                </a:solidFill>
                <a:uFill>
                  <a:noFill/>
                </a:uFill>
                <a:latin typeface="Raleway"/>
                <a:ea typeface="Raleway"/>
                <a:cs typeface="Raleway"/>
                <a:sym typeface="Raleway"/>
                <a:hlinkClick r:id="rId4"/>
              </a:rPr>
              <a:t>Create your Language Passport online</a:t>
            </a:r>
            <a:r>
              <a:rPr lang="sv" sz="2400">
                <a:latin typeface="Raleway"/>
                <a:ea typeface="Raleway"/>
                <a:cs typeface="Raleway"/>
                <a:sym typeface="Raleway"/>
              </a:rPr>
              <a:t>.</a:t>
            </a:r>
            <a:endParaRPr sz="24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4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sv" sz="2400">
                <a:solidFill>
                  <a:srgbClr val="4D4D4D"/>
                </a:solidFill>
                <a:latin typeface="Raleway"/>
                <a:ea typeface="Raleway"/>
                <a:cs typeface="Raleway"/>
                <a:sym typeface="Raleway"/>
              </a:rPr>
              <a:t>Its objective</a:t>
            </a:r>
            <a:endParaRPr sz="24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lang="sv" sz="2400">
                <a:solidFill>
                  <a:srgbClr val="4D4D4D"/>
                </a:solidFill>
                <a:latin typeface="Raleway"/>
                <a:ea typeface="Raleway"/>
                <a:cs typeface="Raleway"/>
                <a:sym typeface="Raleway"/>
              </a:rPr>
              <a:t>Ηelp education and training authorities define and communicate the content of curricula.</a:t>
            </a:r>
            <a:endParaRPr sz="24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2F7FB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Raleway"/>
                <a:ea typeface="Raleway"/>
                <a:cs typeface="Raleway"/>
                <a:sym typeface="Raleway"/>
              </a:rPr>
              <a:t>Europass and you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2300">
                <a:solidFill>
                  <a:srgbClr val="333333"/>
                </a:solidFill>
                <a:latin typeface="Raleway"/>
                <a:ea typeface="Raleway"/>
                <a:cs typeface="Raleway"/>
                <a:sym typeface="Raleway"/>
              </a:rPr>
              <a:t>For pupils or students</a:t>
            </a:r>
            <a:endParaRPr b="1" sz="2300">
              <a:solidFill>
                <a:srgbClr val="33333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4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sv" sz="1700">
                <a:solidFill>
                  <a:srgbClr val="4D4D4D"/>
                </a:solidFill>
                <a:latin typeface="Raleway"/>
                <a:ea typeface="Raleway"/>
                <a:cs typeface="Raleway"/>
                <a:sym typeface="Raleway"/>
              </a:rPr>
              <a:t>Looking for information on study or work placement in another European country?</a:t>
            </a:r>
            <a:endParaRPr sz="1700">
              <a:solidFill>
                <a:srgbClr val="4D4D4D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4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sv" sz="1700">
                <a:solidFill>
                  <a:srgbClr val="4D4D4D"/>
                </a:solidFill>
                <a:latin typeface="Raleway"/>
                <a:ea typeface="Raleway"/>
                <a:cs typeface="Raleway"/>
                <a:sym typeface="Raleway"/>
              </a:rPr>
              <a:t>Europass</a:t>
            </a:r>
            <a:r>
              <a:rPr lang="sv" sz="1700" u="sng">
                <a:solidFill>
                  <a:schemeClr val="hlink"/>
                </a:solidFill>
                <a:latin typeface="Raleway"/>
                <a:ea typeface="Raleway"/>
                <a:cs typeface="Raleway"/>
                <a:sym typeface="Raleway"/>
                <a:hlinkClick r:id="rId3"/>
              </a:rPr>
              <a:t> document</a:t>
            </a:r>
            <a:endParaRPr sz="1700">
              <a:solidFill>
                <a:srgbClr val="4D4D4D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4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sv" sz="1700">
                <a:solidFill>
                  <a:srgbClr val="4D4D4D"/>
                </a:solidFill>
                <a:latin typeface="Raleway"/>
                <a:ea typeface="Raleway"/>
                <a:cs typeface="Raleway"/>
                <a:sym typeface="Raleway"/>
              </a:rPr>
              <a:t>or</a:t>
            </a:r>
            <a:endParaRPr sz="1700">
              <a:solidFill>
                <a:srgbClr val="4D4D4D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4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700">
                <a:solidFill>
                  <a:srgbClr val="4D4D4D"/>
                </a:solidFill>
                <a:latin typeface="Raleway"/>
                <a:ea typeface="Raleway"/>
                <a:cs typeface="Raleway"/>
                <a:sym typeface="Raleway"/>
              </a:rPr>
              <a:t>Create your CV </a:t>
            </a:r>
            <a:r>
              <a:rPr lang="sv" sz="1700" u="sng">
                <a:solidFill>
                  <a:schemeClr val="hlink"/>
                </a:solidFill>
                <a:latin typeface="Raleway"/>
                <a:ea typeface="Raleway"/>
                <a:cs typeface="Raleway"/>
                <a:sym typeface="Raleway"/>
                <a:hlinkClick r:id="rId4"/>
              </a:rPr>
              <a:t>online</a:t>
            </a:r>
            <a:endParaRPr sz="1700">
              <a:solidFill>
                <a:srgbClr val="4D4D4D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4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2F7FB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2400">
                <a:solidFill>
                  <a:srgbClr val="005AA9"/>
                </a:solidFill>
                <a:latin typeface="Raleway"/>
                <a:ea typeface="Raleway"/>
                <a:cs typeface="Raleway"/>
                <a:sym typeface="Raleway"/>
              </a:rPr>
              <a:t>The Language Passport provides an overview </a:t>
            </a:r>
            <a:endParaRPr sz="2400">
              <a:solidFill>
                <a:srgbClr val="005AA9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268175" y="9001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ts val="1800"/>
              <a:buFont typeface="Open Sans"/>
              <a:buChar char="➔"/>
            </a:pPr>
            <a:r>
              <a:rPr lang="sv">
                <a:solidFill>
                  <a:srgbClr val="161616"/>
                </a:solidFill>
                <a:latin typeface="Open Sans"/>
                <a:ea typeface="Open Sans"/>
                <a:cs typeface="Open Sans"/>
                <a:sym typeface="Open Sans"/>
              </a:rPr>
              <a:t>of the individual’s proficiency in different languages at a given point in time. </a:t>
            </a:r>
            <a:br>
              <a:rPr lang="sv">
                <a:solidFill>
                  <a:srgbClr val="161616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>
              <a:solidFill>
                <a:srgbClr val="16161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ts val="1800"/>
              <a:buFont typeface="Open Sans"/>
              <a:buChar char="➔"/>
            </a:pPr>
            <a:r>
              <a:rPr lang="sv">
                <a:solidFill>
                  <a:srgbClr val="161616"/>
                </a:solidFill>
                <a:latin typeface="Open Sans"/>
                <a:ea typeface="Open Sans"/>
                <a:cs typeface="Open Sans"/>
                <a:sym typeface="Open Sans"/>
              </a:rPr>
              <a:t>It is expected that the learner will update the language passport at regular intervals, to reflect progress in language learning and the acquisition of new intercultural experiences.</a:t>
            </a:r>
            <a:br>
              <a:rPr lang="sv">
                <a:solidFill>
                  <a:srgbClr val="161616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>
              <a:solidFill>
                <a:srgbClr val="16161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➔"/>
            </a:pPr>
            <a:r>
              <a:rPr lang="sv">
                <a:solidFill>
                  <a:srgbClr val="161616"/>
                </a:solidFill>
                <a:latin typeface="Open Sans"/>
                <a:ea typeface="Open Sans"/>
                <a:cs typeface="Open Sans"/>
                <a:sym typeface="Open Sans"/>
              </a:rPr>
              <a:t>All ELP Language Passports should include the </a:t>
            </a:r>
            <a:r>
              <a:rPr lang="sv">
                <a:solidFill>
                  <a:srgbClr val="007BC8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3"/>
              </a:rPr>
              <a:t>Self-assessment Grid</a:t>
            </a:r>
            <a:r>
              <a:rPr lang="sv">
                <a:solidFill>
                  <a:srgbClr val="161616"/>
                </a:solidFill>
                <a:latin typeface="Open Sans"/>
                <a:ea typeface="Open Sans"/>
                <a:cs typeface="Open Sans"/>
                <a:sym typeface="Open Sans"/>
              </a:rPr>
              <a:t> from the </a:t>
            </a:r>
            <a:r>
              <a:rPr i="1" lang="sv">
                <a:solidFill>
                  <a:srgbClr val="161616"/>
                </a:solidFill>
                <a:latin typeface="Open Sans"/>
                <a:ea typeface="Open Sans"/>
                <a:cs typeface="Open Sans"/>
                <a:sym typeface="Open Sans"/>
              </a:rPr>
              <a:t>Common European Framework </a:t>
            </a:r>
            <a:r>
              <a:rPr lang="sv">
                <a:solidFill>
                  <a:srgbClr val="161616"/>
                </a:solidFill>
                <a:latin typeface="Open Sans"/>
                <a:ea typeface="Open Sans"/>
                <a:cs typeface="Open Sans"/>
                <a:sym typeface="Open Sans"/>
              </a:rPr>
              <a:t>in its entirety as a basic point of reference. </a:t>
            </a:r>
            <a:endParaRPr>
              <a:solidFill>
                <a:srgbClr val="16161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50">
              <a:solidFill>
                <a:srgbClr val="161616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8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2F7FB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solidFill>
                  <a:srgbClr val="005AA9"/>
                </a:solidFill>
                <a:latin typeface="Raleway"/>
                <a:ea typeface="Raleway"/>
                <a:cs typeface="Raleway"/>
                <a:sym typeface="Raleway"/>
              </a:rPr>
              <a:t>The overview</a:t>
            </a:r>
            <a:endParaRPr>
              <a:solidFill>
                <a:srgbClr val="005AA9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➔"/>
            </a:pPr>
            <a:r>
              <a:rPr lang="sv" sz="1400">
                <a:solidFill>
                  <a:srgbClr val="161616"/>
                </a:solidFill>
                <a:latin typeface="Raleway"/>
                <a:ea typeface="Raleway"/>
                <a:cs typeface="Raleway"/>
                <a:sym typeface="Raleway"/>
              </a:rPr>
              <a:t>based on the Self-assessment Grid is defined in terms of the skills </a:t>
            </a:r>
            <a:endParaRPr sz="1400">
              <a:solidFill>
                <a:srgbClr val="161616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◆"/>
            </a:pPr>
            <a:r>
              <a:rPr lang="sv">
                <a:solidFill>
                  <a:srgbClr val="161616"/>
                </a:solidFill>
                <a:latin typeface="Raleway"/>
                <a:ea typeface="Raleway"/>
                <a:cs typeface="Raleway"/>
                <a:sym typeface="Raleway"/>
              </a:rPr>
              <a:t>Listening, </a:t>
            </a:r>
            <a:endParaRPr>
              <a:solidFill>
                <a:srgbClr val="161616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◆"/>
            </a:pPr>
            <a:r>
              <a:rPr lang="sv">
                <a:solidFill>
                  <a:srgbClr val="161616"/>
                </a:solidFill>
                <a:latin typeface="Raleway"/>
                <a:ea typeface="Raleway"/>
                <a:cs typeface="Raleway"/>
                <a:sym typeface="Raleway"/>
              </a:rPr>
              <a:t>Reading, </a:t>
            </a:r>
            <a:endParaRPr>
              <a:solidFill>
                <a:srgbClr val="161616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◆"/>
            </a:pPr>
            <a:r>
              <a:rPr lang="sv">
                <a:solidFill>
                  <a:srgbClr val="161616"/>
                </a:solidFill>
                <a:latin typeface="Raleway"/>
                <a:ea typeface="Raleway"/>
                <a:cs typeface="Raleway"/>
                <a:sym typeface="Raleway"/>
              </a:rPr>
              <a:t>Spoken Interaction, </a:t>
            </a:r>
            <a:endParaRPr>
              <a:solidFill>
                <a:srgbClr val="161616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◆"/>
            </a:pPr>
            <a:r>
              <a:rPr lang="sv">
                <a:solidFill>
                  <a:srgbClr val="161616"/>
                </a:solidFill>
                <a:latin typeface="Raleway"/>
                <a:ea typeface="Raleway"/>
                <a:cs typeface="Raleway"/>
                <a:sym typeface="Raleway"/>
              </a:rPr>
              <a:t>Spoken Production, </a:t>
            </a:r>
            <a:endParaRPr>
              <a:solidFill>
                <a:srgbClr val="161616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◆"/>
            </a:pPr>
            <a:r>
              <a:rPr lang="sv">
                <a:solidFill>
                  <a:srgbClr val="161616"/>
                </a:solidFill>
                <a:latin typeface="Raleway"/>
                <a:ea typeface="Raleway"/>
                <a:cs typeface="Raleway"/>
                <a:sym typeface="Raleway"/>
              </a:rPr>
              <a:t>Writing</a:t>
            </a:r>
            <a:endParaRPr>
              <a:solidFill>
                <a:srgbClr val="161616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◆"/>
            </a:pPr>
            <a:r>
              <a:rPr lang="sv">
                <a:solidFill>
                  <a:srgbClr val="161616"/>
                </a:solidFill>
                <a:latin typeface="Raleway"/>
                <a:ea typeface="Raleway"/>
                <a:cs typeface="Raleway"/>
                <a:sym typeface="Raleway"/>
              </a:rPr>
              <a:t>and the common reference levels (A1, A2, B1, B2, C1, C2) in the </a:t>
            </a:r>
            <a:r>
              <a:rPr i="1" lang="sv">
                <a:solidFill>
                  <a:srgbClr val="007BC8"/>
                </a:solidFill>
                <a:uFill>
                  <a:noFill/>
                </a:uFill>
                <a:latin typeface="Raleway"/>
                <a:ea typeface="Raleway"/>
                <a:cs typeface="Raleway"/>
                <a:sym typeface="Raleway"/>
                <a:hlinkClick r:id="rId3"/>
              </a:rPr>
              <a:t>Common European Framework of Reference</a:t>
            </a:r>
            <a:r>
              <a:rPr lang="sv">
                <a:solidFill>
                  <a:srgbClr val="161616"/>
                </a:solidFill>
                <a:latin typeface="Raleway"/>
                <a:ea typeface="Raleway"/>
                <a:cs typeface="Raleway"/>
                <a:sym typeface="Raleway"/>
              </a:rPr>
              <a:t>. It allows the user to record information on partial and specific competences.</a:t>
            </a:r>
            <a:endParaRPr>
              <a:solidFill>
                <a:srgbClr val="161616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800"/>
              </a:spcBef>
              <a:spcAft>
                <a:spcPts val="800"/>
              </a:spcAft>
              <a:buNone/>
            </a:pPr>
            <a:r>
              <a:rPr lang="sv" sz="1150">
                <a:solidFill>
                  <a:srgbClr val="161616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2F7FB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The </a:t>
            </a:r>
            <a:r>
              <a:rPr lang="sv"/>
              <a:t>Language</a:t>
            </a:r>
            <a:r>
              <a:rPr lang="sv"/>
              <a:t> Passport 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ts val="1800"/>
              <a:buFont typeface="Open Sans"/>
              <a:buChar char="➔"/>
            </a:pPr>
            <a:r>
              <a:rPr lang="sv">
                <a:solidFill>
                  <a:srgbClr val="161616"/>
                </a:solidFill>
                <a:latin typeface="Open Sans"/>
                <a:ea typeface="Open Sans"/>
                <a:cs typeface="Open Sans"/>
                <a:sym typeface="Open Sans"/>
              </a:rPr>
              <a:t>also records formal qualifications and describes language competences and significant language and intercultural learning experiences. </a:t>
            </a:r>
            <a:br>
              <a:rPr lang="sv">
                <a:solidFill>
                  <a:srgbClr val="161616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>
              <a:solidFill>
                <a:srgbClr val="16161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ts val="1800"/>
              <a:buFont typeface="Open Sans"/>
              <a:buChar char="➔"/>
            </a:pPr>
            <a:r>
              <a:rPr lang="sv">
                <a:solidFill>
                  <a:srgbClr val="161616"/>
                </a:solidFill>
                <a:latin typeface="Open Sans"/>
                <a:ea typeface="Open Sans"/>
                <a:cs typeface="Open Sans"/>
                <a:sym typeface="Open Sans"/>
              </a:rPr>
              <a:t>The principle of learner ownership means that teacher assessment should always be separate from the learner’s self-assessment and not used to correct it.</a:t>
            </a:r>
            <a:endParaRPr>
              <a:solidFill>
                <a:srgbClr val="16161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8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0E0E3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Many thanks for your attention!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2400">
                <a:solidFill>
                  <a:srgbClr val="005AA9"/>
                </a:solidFill>
              </a:rPr>
              <a:t>Σας ευχαριστώ για την προσοχή σας!</a:t>
            </a:r>
            <a:endParaRPr b="1" sz="2400">
              <a:solidFill>
                <a:srgbClr val="005AA9"/>
              </a:solidFill>
            </a:endParaRPr>
          </a:p>
          <a:p>
            <a:pPr indent="0" lvl="0" marL="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222222"/>
              </a:solidFill>
            </a:endParaRPr>
          </a:p>
          <a:p>
            <a:pPr indent="0" lvl="0" marL="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2100">
                <a:solidFill>
                  <a:srgbClr val="CC0000"/>
                </a:solidFill>
                <a:latin typeface="Raleway"/>
                <a:ea typeface="Raleway"/>
                <a:cs typeface="Raleway"/>
                <a:sym typeface="Raleway"/>
              </a:rPr>
              <a:t>¡Muchas gracias por su atención!</a:t>
            </a:r>
            <a:endParaRPr b="1" sz="2100">
              <a:solidFill>
                <a:srgbClr val="CC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222222"/>
              </a:solidFill>
            </a:endParaRPr>
          </a:p>
          <a:p>
            <a:pPr indent="0" lvl="0" marL="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2100">
                <a:solidFill>
                  <a:schemeClr val="accent1"/>
                </a:solidFill>
                <a:latin typeface="Raleway"/>
                <a:ea typeface="Raleway"/>
                <a:cs typeface="Raleway"/>
                <a:sym typeface="Raleway"/>
              </a:rPr>
              <a:t>Tack för din uppmärksamhet!</a:t>
            </a:r>
            <a:endParaRPr b="1" sz="2100">
              <a:solidFill>
                <a:schemeClr val="accent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222222"/>
              </a:solidFill>
            </a:endParaRPr>
          </a:p>
          <a:p>
            <a:pPr indent="0" lvl="0" marL="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21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rPr>
              <a:t>Vielen Dank für Ihre Aufmerksamkeit!</a:t>
            </a:r>
            <a:endParaRPr b="1" sz="2100">
              <a:solidFill>
                <a:srgbClr val="22222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