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Roditelji</a:t>
            </a:r>
          </a:p>
          <a:p>
            <a:pPr>
              <a:defRPr/>
            </a:pPr>
            <a:r>
              <a:rPr lang="hr-HR" dirty="0" err="1" smtClean="0"/>
              <a:t>Parents</a:t>
            </a:r>
            <a:endParaRPr lang="hr-HR" dirty="0"/>
          </a:p>
        </c:rich>
      </c:tx>
      <c:layout>
        <c:manualLayout>
          <c:xMode val="edge"/>
          <c:yMode val="edge"/>
          <c:x val="0.25933869312465291"/>
          <c:y val="1.9642228626261426E-2"/>
        </c:manualLayout>
      </c:layout>
    </c:title>
    <c:plotArea>
      <c:layout>
        <c:manualLayout>
          <c:layoutTarget val="inner"/>
          <c:xMode val="edge"/>
          <c:yMode val="edge"/>
          <c:x val="0.10610866720751687"/>
          <c:y val="0.29372997525609496"/>
          <c:w val="0.50426486372088097"/>
          <c:h val="0.5306603257693440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2"/>
                <c:pt idx="0">
                  <c:v>Muško-male</c:v>
                </c:pt>
                <c:pt idx="1">
                  <c:v>Žensko-female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17</c:v>
                </c:pt>
                <c:pt idx="1">
                  <c:v>22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161169712276589"/>
          <c:y val="0.48467099708945982"/>
          <c:w val="0.35838830287723511"/>
          <c:h val="0.27785556355630836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0.69613999900955781"/>
          <c:y val="0.1908102209408252"/>
        </c:manualLayout>
      </c:layout>
    </c:title>
    <c:plotArea>
      <c:layout>
        <c:manualLayout>
          <c:layoutTarget val="inner"/>
          <c:xMode val="edge"/>
          <c:yMode val="edge"/>
          <c:x val="0.16352201257861632"/>
          <c:y val="0.22100666753130771"/>
          <c:w val="0.58873421482691957"/>
          <c:h val="0.5253383644541503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List1!$A$2:$A$8</c:f>
              <c:numCache>
                <c:formatCode>General</c:formatCode>
                <c:ptCount val="7"/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19</c:v>
                </c:pt>
                <c:pt idx="1">
                  <c:v>11</c:v>
                </c:pt>
                <c:pt idx="2">
                  <c:v>10</c:v>
                </c:pt>
                <c:pt idx="3">
                  <c:v>4</c:v>
                </c:pt>
                <c:pt idx="4">
                  <c:v>33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3.718443962102283E-2"/>
          <c:y val="9.7318134242394119E-2"/>
        </c:manualLayout>
      </c:layout>
    </c:title>
    <c:plotArea>
      <c:layout>
        <c:manualLayout>
          <c:layoutTarget val="inner"/>
          <c:xMode val="edge"/>
          <c:yMode val="edge"/>
          <c:x val="0.13957730731185922"/>
          <c:y val="8.3861478841532291E-2"/>
          <c:w val="0.29395303986175308"/>
          <c:h val="0.4070857576343118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dLbls>
            <c:dLbl>
              <c:idx val="2"/>
              <c:layout>
                <c:manualLayout>
                  <c:x val="-2.6483485505568758E-2"/>
                  <c:y val="-3.715925599902673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List1!$A$2:$A$8</c:f>
              <c:strCache>
                <c:ptCount val="7"/>
                <c:pt idx="0">
                  <c:v>posjet trgovinama-shopping </c:v>
                </c:pt>
                <c:pt idx="1">
                  <c:v>vožnja bicikla-riding a bike</c:v>
                </c:pt>
                <c:pt idx="2">
                  <c:v>posjet kulturnim i zabavnim manifestacijama-visiting cultural and entertaining events  </c:v>
                </c:pt>
                <c:pt idx="3">
                  <c:v>izleti- trips</c:v>
                </c:pt>
                <c:pt idx="4">
                  <c:v>šetnja- walking</c:v>
                </c:pt>
                <c:pt idx="5">
                  <c:v>odlazak u kafiće  i restorane- going to cafes and restaurants     </c:v>
                </c:pt>
                <c:pt idx="6">
                  <c:v>nešto drugo- other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16</c:v>
                </c:pt>
                <c:pt idx="1">
                  <c:v>12</c:v>
                </c:pt>
                <c:pt idx="2">
                  <c:v>3</c:v>
                </c:pt>
                <c:pt idx="3">
                  <c:v>5</c:v>
                </c:pt>
                <c:pt idx="4">
                  <c:v>25</c:v>
                </c:pt>
                <c:pt idx="5">
                  <c:v>15</c:v>
                </c:pt>
                <c:pt idx="6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1.9561930702120381E-2"/>
          <c:y val="0.51837314128839451"/>
          <c:w val="0.97299588394410108"/>
          <c:h val="0.44681712996801531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  <a:endParaRPr lang="en-US" dirty="0"/>
          </a:p>
        </c:rich>
      </c:tx>
      <c:layout>
        <c:manualLayout>
          <c:xMode val="edge"/>
          <c:yMode val="edge"/>
          <c:x val="0.58328853207508202"/>
          <c:y val="4.7702555235206362E-2"/>
        </c:manualLayout>
      </c:layout>
    </c:title>
    <c:plotArea>
      <c:layout>
        <c:manualLayout>
          <c:layoutTarget val="inner"/>
          <c:xMode val="edge"/>
          <c:yMode val="edge"/>
          <c:x val="3.1426352343282446E-5"/>
          <c:y val="0.11267458439231605"/>
          <c:w val="0.63753322214390573"/>
          <c:h val="0.5020140465134165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List1!$A$2:$A$8</c:f>
              <c:numCache>
                <c:formatCode>General</c:formatCode>
                <c:ptCount val="7"/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13</c:v>
                </c:pt>
                <c:pt idx="1">
                  <c:v>28</c:v>
                </c:pt>
                <c:pt idx="2">
                  <c:v>10</c:v>
                </c:pt>
                <c:pt idx="3">
                  <c:v>10</c:v>
                </c:pt>
                <c:pt idx="4">
                  <c:v>17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/>
    <c:plotArea>
      <c:layout>
        <c:manualLayout>
          <c:layoutTarget val="inner"/>
          <c:xMode val="edge"/>
          <c:yMode val="edge"/>
          <c:x val="0.26048387785972538"/>
          <c:y val="0.11670663807081025"/>
          <c:w val="0.47673057694444243"/>
          <c:h val="0.4490940217592572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bez odgovora- didn't answer</c:v>
                </c:pt>
                <c:pt idx="1">
                  <c:v>po polju-a field</c:v>
                </c:pt>
                <c:pt idx="2">
                  <c:v>po svinji- a pig</c:v>
                </c:pt>
                <c:pt idx="3">
                  <c:v>po govedu- the tur ox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39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5.8871022877799897E-2"/>
          <c:y val="0.57986230193424526"/>
          <c:w val="0.70777883653953122"/>
          <c:h val="0.38690871371623686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5.9721598097723837E-2"/>
          <c:y val="0.10943527377488514"/>
        </c:manualLayout>
      </c:layout>
    </c:title>
    <c:plotArea>
      <c:layout>
        <c:manualLayout>
          <c:layoutTarget val="inner"/>
          <c:xMode val="edge"/>
          <c:yMode val="edge"/>
          <c:x val="0.17924528301886819"/>
          <c:y val="0.13397767502739213"/>
          <c:w val="0.57939459218541145"/>
          <c:h val="0.5170044474512938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1-nisam zadovoljan</c:v>
                </c:pt>
                <c:pt idx="1">
                  <c:v>2-uglavnom nisam zadovoljan</c:v>
                </c:pt>
                <c:pt idx="2">
                  <c:v>3-svejedno mi je</c:v>
                </c:pt>
                <c:pt idx="3">
                  <c:v>4-uglavnom sam zadovoljan</c:v>
                </c:pt>
                <c:pt idx="4">
                  <c:v>5-zadovoljan sam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9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6512684328606972"/>
          <c:y val="0.67993728627476702"/>
          <c:w val="0.72916711575993975"/>
          <c:h val="0.32006271372523426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  <a:endParaRPr lang="en-US" dirty="0"/>
          </a:p>
        </c:rich>
      </c:tx>
      <c:layout>
        <c:manualLayout>
          <c:xMode val="edge"/>
          <c:yMode val="edge"/>
          <c:x val="5.4630565047293654E-2"/>
          <c:y val="0.10943527377488514"/>
        </c:manualLayout>
      </c:layout>
    </c:title>
    <c:plotArea>
      <c:layout>
        <c:manualLayout>
          <c:layoutTarget val="inner"/>
          <c:xMode val="edge"/>
          <c:yMode val="edge"/>
          <c:x val="0.26729559748427678"/>
          <c:y val="0.15927394899162894"/>
          <c:w val="0.5824449066508196"/>
          <c:h val="0.5197262991323614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List1!$A$2:$A$6</c:f>
              <c:numCache>
                <c:formatCode>General</c:formatCode>
                <c:ptCount val="5"/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20</c:v>
                </c:pt>
                <c:pt idx="4">
                  <c:v>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0.47821966713482955"/>
          <c:y val="0.20060306884906071"/>
        </c:manualLayout>
      </c:layout>
    </c:title>
    <c:plotArea>
      <c:layout>
        <c:manualLayout>
          <c:layoutTarget val="inner"/>
          <c:xMode val="edge"/>
          <c:yMode val="edge"/>
          <c:x val="6.5864307849361495E-2"/>
          <c:y val="0.24019623230927079"/>
          <c:w val="0.45962057283850732"/>
          <c:h val="0.4433653729071691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1-nisam zadovoljan</c:v>
                </c:pt>
                <c:pt idx="1">
                  <c:v>2-uglavnom nisam zadovoljan</c:v>
                </c:pt>
                <c:pt idx="2">
                  <c:v>3-svejedno mi je</c:v>
                </c:pt>
                <c:pt idx="3">
                  <c:v>4-uglavnom sam zadovoljan</c:v>
                </c:pt>
                <c:pt idx="4">
                  <c:v>5-zadovoljan sam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0</c:v>
                </c:pt>
                <c:pt idx="1">
                  <c:v>4</c:v>
                </c:pt>
                <c:pt idx="2">
                  <c:v>15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41578430989644743"/>
          <c:y val="0.60069632238370818"/>
          <c:w val="0.56873729830482511"/>
          <c:h val="0.37898939960401873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0.60180037636804895"/>
          <c:y val="9.8211143131307077E-2"/>
        </c:manualLayout>
      </c:layout>
    </c:title>
    <c:plotArea>
      <c:layout>
        <c:manualLayout>
          <c:layoutTarget val="inner"/>
          <c:xMode val="edge"/>
          <c:yMode val="edge"/>
          <c:x val="0.29559748427672955"/>
          <c:y val="0.24095402459100981"/>
          <c:w val="0.56289308176100628"/>
          <c:h val="0.5022798463001139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4">
                  <c:v>5-zadovoljan sam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2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5.0857907768769389E-2"/>
          <c:y val="0.30585756003749942"/>
        </c:manualLayout>
      </c:layout>
    </c:title>
    <c:plotArea>
      <c:layout>
        <c:manualLayout>
          <c:layoutTarget val="inner"/>
          <c:xMode val="edge"/>
          <c:yMode val="edge"/>
          <c:x val="0.34020434250163123"/>
          <c:y val="8.3469087131291198E-2"/>
          <c:w val="0.57939459218541145"/>
          <c:h val="0.5170044474512938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 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List1!$A$2:$A$6</c:f>
              <c:strCache>
                <c:ptCount val="5"/>
                <c:pt idx="0">
                  <c:v>1-nisam zadovoljan</c:v>
                </c:pt>
                <c:pt idx="1">
                  <c:v>2-uglavnom nisam zadovoljan</c:v>
                </c:pt>
                <c:pt idx="2">
                  <c:v>3-svejedno mi je</c:v>
                </c:pt>
                <c:pt idx="3">
                  <c:v>4-uglavnom sam zadovoljan</c:v>
                </c:pt>
                <c:pt idx="4">
                  <c:v>5-zadovoljan sam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17</c:v>
                </c:pt>
                <c:pt idx="4">
                  <c:v>11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3647884617103643"/>
          <c:y val="0.62662266571777103"/>
          <c:w val="0.75753859355865261"/>
          <c:h val="0.32567477904702352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  <a:endParaRPr lang="en-US" dirty="0"/>
          </a:p>
        </c:rich>
      </c:tx>
      <c:layout>
        <c:manualLayout>
          <c:xMode val="edge"/>
          <c:yMode val="edge"/>
          <c:x val="0.7118632694498096"/>
          <c:y val="9.8211143131307077E-2"/>
        </c:manualLayout>
      </c:layout>
    </c:title>
    <c:plotArea>
      <c:layout>
        <c:manualLayout>
          <c:layoutTarget val="inner"/>
          <c:xMode val="edge"/>
          <c:yMode val="edge"/>
          <c:x val="0.24842767295597484"/>
          <c:y val="0.27151525542740851"/>
          <c:w val="0.573010944386668"/>
          <c:h val="0.51130820114967801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List1!$A$2:$A$6</c:f>
              <c:numCache>
                <c:formatCode>General</c:formatCode>
                <c:ptCount val="5"/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19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 </a:t>
            </a:r>
          </a:p>
          <a:p>
            <a:pPr>
              <a:defRPr/>
            </a:pPr>
            <a:r>
              <a:rPr lang="hr-HR" dirty="0" err="1" smtClean="0"/>
              <a:t>Students</a:t>
            </a:r>
            <a:endParaRPr lang="hr-HR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692688060218888"/>
          <c:y val="0.2549631978873888"/>
          <c:w val="0.59982716783043588"/>
          <c:h val="0.5352368103760459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2"/>
                <c:pt idx="0">
                  <c:v>Muško</c:v>
                </c:pt>
                <c:pt idx="1">
                  <c:v>Žensko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26</c:v>
                </c:pt>
                <c:pt idx="1">
                  <c:v>24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0.10618164916885398"/>
          <c:y val="5.4552156435434034E-2"/>
          <c:w val="0.5952246281714787"/>
          <c:h val="0.62270121405983681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točno-correct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Hiža-kuća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39</c:v>
                </c:pt>
                <c:pt idx="1">
                  <c:v>22</c:v>
                </c:pt>
                <c:pt idx="2">
                  <c:v>18</c:v>
                </c:pt>
                <c:pt idx="3">
                  <c:v>15</c:v>
                </c:pt>
                <c:pt idx="4">
                  <c:v>36</c:v>
                </c:pt>
                <c:pt idx="5">
                  <c:v>12</c:v>
                </c:pt>
                <c:pt idx="6">
                  <c:v>13</c:v>
                </c:pt>
                <c:pt idx="7">
                  <c:v>35</c:v>
                </c:pt>
                <c:pt idx="8">
                  <c:v>38</c:v>
                </c:pt>
                <c:pt idx="9">
                  <c:v>21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bez odgovora- didn't answer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Hiža-kuća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0</c:v>
                </c:pt>
                <c:pt idx="1">
                  <c:v>16</c:v>
                </c:pt>
                <c:pt idx="2">
                  <c:v>20</c:v>
                </c:pt>
                <c:pt idx="3">
                  <c:v>21</c:v>
                </c:pt>
                <c:pt idx="4">
                  <c:v>3</c:v>
                </c:pt>
                <c:pt idx="5">
                  <c:v>13</c:v>
                </c:pt>
                <c:pt idx="6">
                  <c:v>26</c:v>
                </c:pt>
                <c:pt idx="7">
                  <c:v>4</c:v>
                </c:pt>
                <c:pt idx="8">
                  <c:v>1</c:v>
                </c:pt>
                <c:pt idx="9">
                  <c:v>18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pogrešno-wrong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Hiža-kuća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List1!$D$2:$D$11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axId val="119793152"/>
        <c:axId val="119794688"/>
      </c:barChart>
      <c:catAx>
        <c:axId val="119793152"/>
        <c:scaling>
          <c:orientation val="minMax"/>
        </c:scaling>
        <c:axPos val="b"/>
        <c:tickLblPos val="nextTo"/>
        <c:crossAx val="119794688"/>
        <c:crosses val="autoZero"/>
        <c:auto val="1"/>
        <c:lblAlgn val="ctr"/>
        <c:lblOffset val="100"/>
      </c:catAx>
      <c:valAx>
        <c:axId val="119794688"/>
        <c:scaling>
          <c:orientation val="minMax"/>
        </c:scaling>
        <c:axPos val="l"/>
        <c:majorGridlines/>
        <c:numFmt formatCode="General" sourceLinked="1"/>
        <c:tickLblPos val="nextTo"/>
        <c:crossAx val="11979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325153105861771"/>
          <c:y val="0.32281130404545438"/>
          <c:w val="0.27524179790026271"/>
          <c:h val="0.33668542569458143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>
        <c:manualLayout>
          <c:layoutTarget val="inner"/>
          <c:xMode val="edge"/>
          <c:yMode val="edge"/>
          <c:x val="5.9198896145957032E-2"/>
          <c:y val="4.0631343613322109E-2"/>
          <c:w val="0.65385617960344078"/>
          <c:h val="0.62813718694168197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točno-correct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Hiža=kuća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List1!$B$2:$B$11</c:f>
              <c:numCache>
                <c:formatCode>General</c:formatCode>
                <c:ptCount val="10"/>
                <c:pt idx="0">
                  <c:v>45</c:v>
                </c:pt>
                <c:pt idx="1">
                  <c:v>7</c:v>
                </c:pt>
                <c:pt idx="2">
                  <c:v>1</c:v>
                </c:pt>
                <c:pt idx="3">
                  <c:v>0</c:v>
                </c:pt>
                <c:pt idx="4">
                  <c:v>11</c:v>
                </c:pt>
                <c:pt idx="5">
                  <c:v>1</c:v>
                </c:pt>
                <c:pt idx="6">
                  <c:v>1</c:v>
                </c:pt>
                <c:pt idx="7">
                  <c:v>35</c:v>
                </c:pt>
                <c:pt idx="8">
                  <c:v>45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bez odgovora-didn't answer</c:v>
                </c:pt>
              </c:strCache>
            </c:strRef>
          </c:tx>
          <c:dLbls>
            <c:showVal val="1"/>
          </c:dLbls>
          <c:cat>
            <c:strRef>
              <c:f>List1!$A$2:$A$11</c:f>
              <c:strCache>
                <c:ptCount val="10"/>
                <c:pt idx="0">
                  <c:v>Hiža=kuća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List1!$C$2:$C$11</c:f>
              <c:numCache>
                <c:formatCode>General</c:formatCode>
                <c:ptCount val="10"/>
                <c:pt idx="0">
                  <c:v>4</c:v>
                </c:pt>
                <c:pt idx="1">
                  <c:v>32</c:v>
                </c:pt>
                <c:pt idx="2">
                  <c:v>42</c:v>
                </c:pt>
                <c:pt idx="3">
                  <c:v>43</c:v>
                </c:pt>
                <c:pt idx="4">
                  <c:v>29</c:v>
                </c:pt>
                <c:pt idx="5">
                  <c:v>28</c:v>
                </c:pt>
                <c:pt idx="6">
                  <c:v>39</c:v>
                </c:pt>
                <c:pt idx="7">
                  <c:v>15</c:v>
                </c:pt>
                <c:pt idx="8">
                  <c:v>5</c:v>
                </c:pt>
                <c:pt idx="9">
                  <c:v>39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pogrešno-wrong</c:v>
                </c:pt>
              </c:strCache>
            </c:strRef>
          </c:tx>
          <c:cat>
            <c:strRef>
              <c:f>List1!$A$2:$A$11</c:f>
              <c:strCache>
                <c:ptCount val="10"/>
                <c:pt idx="0">
                  <c:v>Hiža=kuća</c:v>
                </c:pt>
                <c:pt idx="1">
                  <c:v>Vugorek=krastavac</c:v>
                </c:pt>
                <c:pt idx="2">
                  <c:v>Cujzek=ždrijebe</c:v>
                </c:pt>
                <c:pt idx="3">
                  <c:v>Ganjk=hodnik</c:v>
                </c:pt>
                <c:pt idx="4">
                  <c:v>Dekla=djevojka</c:v>
                </c:pt>
                <c:pt idx="5">
                  <c:v>Rubača=košulja</c:v>
                </c:pt>
                <c:pt idx="6">
                  <c:v>Najž=tavan</c:v>
                </c:pt>
                <c:pt idx="7">
                  <c:v>Penezi=novac</c:v>
                </c:pt>
                <c:pt idx="8">
                  <c:v>Cucek=pas</c:v>
                </c:pt>
                <c:pt idx="9">
                  <c:v>Šatoflin=novčanik</c:v>
                </c:pt>
              </c:strCache>
            </c:strRef>
          </c:cat>
          <c:val>
            <c:numRef>
              <c:f>List1!$D$2:$D$11</c:f>
              <c:numCache>
                <c:formatCode>General</c:formatCode>
                <c:ptCount val="10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20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7</c:v>
                </c:pt>
              </c:numCache>
            </c:numRef>
          </c:val>
        </c:ser>
        <c:axId val="119886208"/>
        <c:axId val="119887744"/>
      </c:barChart>
      <c:catAx>
        <c:axId val="119886208"/>
        <c:scaling>
          <c:orientation val="minMax"/>
        </c:scaling>
        <c:axPos val="b"/>
        <c:tickLblPos val="nextTo"/>
        <c:crossAx val="119887744"/>
        <c:crosses val="autoZero"/>
        <c:auto val="1"/>
        <c:lblAlgn val="ctr"/>
        <c:lblOffset val="100"/>
      </c:catAx>
      <c:valAx>
        <c:axId val="119887744"/>
        <c:scaling>
          <c:orientation val="minMax"/>
        </c:scaling>
        <c:axPos val="l"/>
        <c:majorGridlines/>
        <c:numFmt formatCode="General" sourceLinked="1"/>
        <c:tickLblPos val="nextTo"/>
        <c:crossAx val="119886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602707556292309"/>
          <c:y val="0.27654777557836868"/>
          <c:w val="0.28204309987567366"/>
          <c:h val="0.34027520772927244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7.466968751547573E-2"/>
          <c:y val="0.13188353506204095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 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List1!$A$2:$A$5</c:f>
              <c:strCache>
                <c:ptCount val="2"/>
                <c:pt idx="0">
                  <c:v>DA-YES</c:v>
                </c:pt>
                <c:pt idx="1">
                  <c:v>NE-NO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10</c:v>
                </c:pt>
                <c:pt idx="1">
                  <c:v>29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  <a:endParaRPr lang="en-US" dirty="0"/>
          </a:p>
        </c:rich>
      </c:tx>
      <c:layout>
        <c:manualLayout>
          <c:xMode val="edge"/>
          <c:yMode val="edge"/>
          <c:x val="0.67412742039320606"/>
          <c:y val="0.11504733909667396"/>
        </c:manualLayout>
      </c:layout>
    </c:title>
    <c:plotArea>
      <c:layout>
        <c:manualLayout>
          <c:layoutTarget val="inner"/>
          <c:xMode val="edge"/>
          <c:yMode val="edge"/>
          <c:x val="0.22916654286138771"/>
          <c:y val="0.2462152253564604"/>
          <c:w val="0.64229584509483584"/>
          <c:h val="0.5731323919351519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47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8.0071480759297015E-2"/>
          <c:y val="0.1788506846171499"/>
        </c:manualLayout>
      </c:layout>
    </c:title>
    <c:plotArea>
      <c:layout>
        <c:manualLayout>
          <c:layoutTarget val="inner"/>
          <c:xMode val="edge"/>
          <c:yMode val="edge"/>
          <c:x val="9.9931852449937866E-2"/>
          <c:y val="0.27522699456895916"/>
          <c:w val="0.38184369517365313"/>
          <c:h val="0.5021140901093857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List1!$A$2:$A$8</c:f>
              <c:strCache>
                <c:ptCount val="7"/>
                <c:pt idx="0">
                  <c:v>polka</c:v>
                </c:pt>
                <c:pt idx="1">
                  <c:v>dvokorak</c:v>
                </c:pt>
                <c:pt idx="2">
                  <c:v>nijemo kolo</c:v>
                </c:pt>
                <c:pt idx="3">
                  <c:v>linđo</c:v>
                </c:pt>
                <c:pt idx="4">
                  <c:v>drmeš</c:v>
                </c:pt>
                <c:pt idx="5">
                  <c:v>mazurka</c:v>
                </c:pt>
                <c:pt idx="6">
                  <c:v>bez odgovora- didn't answer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1</c:v>
                </c:pt>
                <c:pt idx="4">
                  <c:v>26</c:v>
                </c:pt>
                <c:pt idx="5">
                  <c:v>2</c:v>
                </c:pt>
                <c:pt idx="6">
                  <c:v>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0699651532042422"/>
          <c:y val="0.45460892679568582"/>
          <c:w val="0.49204991521068248"/>
          <c:h val="0.43535187026696287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0.65840414995295327"/>
          <c:y val="6.1732718539678794E-2"/>
        </c:manualLayout>
      </c:layout>
    </c:title>
    <c:plotArea>
      <c:layout>
        <c:manualLayout>
          <c:layoutTarget val="inner"/>
          <c:xMode val="edge"/>
          <c:yMode val="edge"/>
          <c:x val="0.28301886792452907"/>
          <c:y val="0.22972989394743196"/>
          <c:w val="0.5911949685534591"/>
          <c:h val="0.5275341402481635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dLbls>
            <c:showVal val="1"/>
            <c:showLeaderLines val="1"/>
          </c:dLbls>
          <c:cat>
            <c:numRef>
              <c:f>List1!$A$2:$A$8</c:f>
              <c:numCache>
                <c:formatCode>General</c:formatCode>
                <c:ptCount val="7"/>
              </c:numCache>
            </c:numRef>
          </c:cat>
          <c:val>
            <c:numRef>
              <c:f>List1!$B$2:$B$8</c:f>
              <c:numCache>
                <c:formatCode>General</c:formatCode>
                <c:ptCount val="7"/>
                <c:pt idx="0">
                  <c:v>7</c:v>
                </c:pt>
                <c:pt idx="1">
                  <c:v>18</c:v>
                </c:pt>
                <c:pt idx="2">
                  <c:v>13</c:v>
                </c:pt>
                <c:pt idx="3">
                  <c:v>3</c:v>
                </c:pt>
                <c:pt idx="4">
                  <c:v>18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Roditelji</a:t>
            </a:r>
          </a:p>
          <a:p>
            <a:pPr>
              <a:defRPr/>
            </a:pPr>
            <a:r>
              <a:rPr lang="hr-HR" dirty="0" err="1" smtClean="0"/>
              <a:t>Parents</a:t>
            </a:r>
            <a:endParaRPr lang="hr-HR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16-25</c:v>
                </c:pt>
                <c:pt idx="1">
                  <c:v>26-35</c:v>
                </c:pt>
                <c:pt idx="2">
                  <c:v>36-50</c:v>
                </c:pt>
                <c:pt idx="3">
                  <c:v>50 i više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21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</a:p>
          <a:p>
            <a:pPr>
              <a:defRPr/>
            </a:pPr>
            <a:r>
              <a:rPr lang="hr-HR" dirty="0" err="1" smtClean="0"/>
              <a:t>Students</a:t>
            </a:r>
            <a:endParaRPr lang="hr-HR" dirty="0"/>
          </a:p>
        </c:rich>
      </c:tx>
      <c:layout>
        <c:manualLayout>
          <c:xMode val="edge"/>
          <c:yMode val="edge"/>
          <c:x val="0.51375773782994072"/>
          <c:y val="8.4180979826834645E-2"/>
        </c:manualLayout>
      </c:layout>
    </c:title>
    <c:plotArea>
      <c:layout>
        <c:manualLayout>
          <c:layoutTarget val="inner"/>
          <c:xMode val="edge"/>
          <c:yMode val="edge"/>
          <c:x val="5.0314465408805034E-2"/>
          <c:y val="0.21453180240315706"/>
          <c:w val="0.62640717080176267"/>
          <c:h val="0.5589546357316663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explosion val="25"/>
          <c:cat>
            <c:strRef>
              <c:f>List1!$A$2:$A$5</c:f>
              <c:strCache>
                <c:ptCount val="1"/>
                <c:pt idx="0">
                  <c:v>od 10-15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firstSliceAng val="0"/>
      </c:pieChart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1.2992453700123582E-2"/>
          <c:y val="0.34804299735263994"/>
        </c:manualLayout>
      </c:layout>
    </c:title>
    <c:plotArea>
      <c:layout>
        <c:manualLayout>
          <c:layoutTarget val="inner"/>
          <c:xMode val="edge"/>
          <c:yMode val="edge"/>
          <c:x val="0.23900282183757943"/>
          <c:y val="2.3321415266334997E-2"/>
          <c:w val="0.5949920764621407"/>
          <c:h val="0.53092236944933047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explosion val="24"/>
          <c:dPt>
            <c:idx val="0"/>
            <c:explosion val="9"/>
          </c:dPt>
          <c:dPt>
            <c:idx val="2"/>
            <c:explosion val="6"/>
          </c:dPt>
          <c:dPt>
            <c:idx val="3"/>
            <c:explosion val="9"/>
          </c:dPt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OŠ i niže-elementary school and lower</c:v>
                </c:pt>
                <c:pt idx="1">
                  <c:v>srednja škola-high school</c:v>
                </c:pt>
                <c:pt idx="2">
                  <c:v>fakultet i visoka škola-college</c:v>
                </c:pt>
                <c:pt idx="3">
                  <c:v>mag. Ili dr.- phD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26</c:v>
                </c:pt>
                <c:pt idx="2">
                  <c:v>9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27681128705850438"/>
          <c:y val="0.70526493477741647"/>
          <c:w val="0.72318871294149623"/>
          <c:h val="0.29200238711628906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Učenici</a:t>
            </a:r>
            <a:endParaRPr lang="en-US" dirty="0"/>
          </a:p>
        </c:rich>
      </c:tx>
      <c:layout>
        <c:manualLayout>
          <c:xMode val="edge"/>
          <c:yMode val="edge"/>
          <c:x val="0.61437899272024954"/>
          <c:y val="0.12627146974025197"/>
        </c:manualLayout>
      </c:layout>
    </c:title>
    <c:plotArea>
      <c:layout>
        <c:manualLayout>
          <c:layoutTarget val="inner"/>
          <c:xMode val="edge"/>
          <c:yMode val="edge"/>
          <c:x val="6.6037735849056645E-2"/>
          <c:y val="0.12871271815523028"/>
          <c:w val="0.69182389937106914"/>
          <c:h val="0.61732718539678733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explosion val="0"/>
          </c:dPt>
          <c:cat>
            <c:strRef>
              <c:f>List1!$A$2:$A$5</c:f>
              <c:strCache>
                <c:ptCount val="1"/>
                <c:pt idx="0">
                  <c:v>osnovna škola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50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5.9460456490798702E-2"/>
          <c:y val="0.27160831935466839"/>
        </c:manualLayout>
      </c:layout>
    </c:title>
    <c:plotArea>
      <c:layout>
        <c:manualLayout>
          <c:layoutTarget val="inner"/>
          <c:xMode val="edge"/>
          <c:yMode val="edge"/>
          <c:x val="0.28261647818620073"/>
          <c:y val="7.6857437842918264E-2"/>
          <c:w val="0.35271634956915782"/>
          <c:h val="0.440387476153279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Roditelji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DA- Yes</c:v>
                </c:pt>
                <c:pt idx="1">
                  <c:v>DA (ali mojim roditeljima nije)-YES (but not to my parents) </c:v>
                </c:pt>
                <c:pt idx="2">
                  <c:v>NE (doselio sam)-NO  (I moved here)
</c:v>
                </c:pt>
                <c:pt idx="3">
                  <c:v>NE (živim negdje drugdje)-NO (I live somewhere else)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15</c:v>
                </c:pt>
                <c:pt idx="1">
                  <c:v>4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6.5777584741432443E-2"/>
          <c:y val="0.58086469844984645"/>
          <c:w val="0.93118224860477961"/>
          <c:h val="0.3919862179177967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>
        <c:manualLayout>
          <c:xMode val="edge"/>
          <c:yMode val="edge"/>
          <c:x val="0.63624897823643656"/>
          <c:y val="0.10101717579220157"/>
        </c:manualLayout>
      </c:layout>
    </c:title>
    <c:plotArea>
      <c:layout>
        <c:manualLayout>
          <c:layoutTarget val="inner"/>
          <c:xMode val="edge"/>
          <c:yMode val="edge"/>
          <c:x val="9.9302646367630627E-4"/>
          <c:y val="0.16295692209591639"/>
          <c:w val="0.86842133272027566"/>
          <c:h val="0.5408309789540926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Učenici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List1!$A$2:$A$5</c:f>
              <c:strCache>
                <c:ptCount val="4"/>
                <c:pt idx="0">
                  <c:v>DA</c:v>
                </c:pt>
                <c:pt idx="1">
                  <c:v>DA (ali mojim roditeljima nije)</c:v>
                </c:pt>
                <c:pt idx="2">
                  <c:v>NE (doselio sam)</c:v>
                </c:pt>
                <c:pt idx="3">
                  <c:v>NE (živim negdje drugdje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34</c:v>
                </c:pt>
                <c:pt idx="1">
                  <c:v>13</c:v>
                </c:pt>
                <c:pt idx="2">
                  <c:v>3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plotArea>
      <c:layout>
        <c:manualLayout>
          <c:layoutTarget val="inner"/>
          <c:xMode val="edge"/>
          <c:yMode val="edge"/>
          <c:x val="0.16452829474885933"/>
          <c:y val="0.12608552753397767"/>
          <c:w val="0.39502281936059097"/>
          <c:h val="0.43297005460931692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dLbls>
            <c:showVal val="1"/>
            <c:showLeaderLines val="1"/>
          </c:dLbls>
          <c:cat>
            <c:strRef>
              <c:f>List1!$A$2:$A$7</c:f>
              <c:strCache>
                <c:ptCount val="6"/>
                <c:pt idx="0">
                  <c:v>prijatelja i rodbine- friends and relatives </c:v>
                </c:pt>
                <c:pt idx="1">
                  <c:v>internetom-the Internet</c:v>
                </c:pt>
                <c:pt idx="2">
                  <c:v>radio, TV, novine- the radio, TV, newspaper</c:v>
                </c:pt>
                <c:pt idx="3">
                  <c:v>osobno sam uključen u aktivnosti-I participate in activities about my homeland</c:v>
                </c:pt>
                <c:pt idx="4">
                  <c:v>škole-school</c:v>
                </c:pt>
                <c:pt idx="5">
                  <c:v>ne dobivam informacije- I don’t get any information 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14</c:v>
                </c:pt>
                <c:pt idx="1">
                  <c:v>21</c:v>
                </c:pt>
                <c:pt idx="2">
                  <c:v>20</c:v>
                </c:pt>
                <c:pt idx="3">
                  <c:v>2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4.1051473207957725E-2"/>
          <c:y val="0.59757268482514236"/>
          <c:w val="0.94758496661290459"/>
          <c:h val="0.40242731517485753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0.02586</cdr:x>
      <cdr:y>0.25</cdr:y>
    </cdr:from>
    <cdr:to>
      <cdr:x>0.19407</cdr:x>
      <cdr:y>0.40949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16024" y="1296144"/>
          <a:ext cx="1405046" cy="8268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2000" b="1" dirty="0" smtClean="0"/>
            <a:t>Roditelji</a:t>
          </a:r>
        </a:p>
        <a:p xmlns:a="http://schemas.openxmlformats.org/drawingml/2006/main">
          <a:endParaRPr lang="hr-HR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2.2.2019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hr-HR" sz="8000" b="1" dirty="0" smtClean="0"/>
              <a:t>Rezultati ankete</a:t>
            </a:r>
            <a:endParaRPr lang="hr-HR" sz="8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0" y="2348880"/>
            <a:ext cx="9144000" cy="1752600"/>
          </a:xfrm>
        </p:spPr>
        <p:txBody>
          <a:bodyPr>
            <a:normAutofit fontScale="25000" lnSpcReduction="20000"/>
          </a:bodyPr>
          <a:lstStyle/>
          <a:p>
            <a:r>
              <a:rPr lang="hr-HR" sz="14400" b="1" dirty="0" smtClean="0">
                <a:solidFill>
                  <a:schemeClr val="tx1"/>
                </a:solidFill>
              </a:rPr>
              <a:t>Koliko poznajete Turopolje?</a:t>
            </a:r>
          </a:p>
          <a:p>
            <a:endParaRPr lang="hr-HR" sz="14400" dirty="0" smtClean="0">
              <a:solidFill>
                <a:schemeClr val="tx1"/>
              </a:solidFill>
            </a:endParaRPr>
          </a:p>
          <a:p>
            <a:r>
              <a:rPr lang="en-US" sz="24000" dirty="0" smtClean="0"/>
              <a:t> </a:t>
            </a:r>
            <a:r>
              <a:rPr lang="en-US" sz="32000" b="1" dirty="0" smtClean="0">
                <a:solidFill>
                  <a:schemeClr val="tx1"/>
                </a:solidFill>
              </a:rPr>
              <a:t>Survey</a:t>
            </a:r>
            <a:r>
              <a:rPr lang="hr-HR" sz="32000" b="1" dirty="0" smtClean="0">
                <a:solidFill>
                  <a:schemeClr val="tx1"/>
                </a:solidFill>
              </a:rPr>
              <a:t> </a:t>
            </a:r>
            <a:r>
              <a:rPr lang="hr-HR" sz="32000" b="1" dirty="0" err="1" smtClean="0">
                <a:solidFill>
                  <a:schemeClr val="tx1"/>
                </a:solidFill>
              </a:rPr>
              <a:t>results</a:t>
            </a:r>
            <a:endParaRPr lang="en-US" sz="32000" dirty="0" smtClean="0">
              <a:solidFill>
                <a:schemeClr val="tx1"/>
              </a:solidFill>
            </a:endParaRPr>
          </a:p>
          <a:p>
            <a:r>
              <a:rPr lang="en-US" sz="14400" dirty="0" smtClean="0">
                <a:solidFill>
                  <a:schemeClr val="tx1"/>
                </a:solidFill>
              </a:rPr>
              <a:t>    </a:t>
            </a:r>
            <a:r>
              <a:rPr lang="en-US" sz="14400" b="1" dirty="0" smtClean="0">
                <a:solidFill>
                  <a:schemeClr val="tx1"/>
                </a:solidFill>
              </a:rPr>
              <a:t>How much do you know about </a:t>
            </a:r>
            <a:r>
              <a:rPr lang="en-US" sz="14400" b="1" dirty="0" err="1" smtClean="0">
                <a:solidFill>
                  <a:schemeClr val="tx1"/>
                </a:solidFill>
              </a:rPr>
              <a:t>Turopolje</a:t>
            </a:r>
            <a:r>
              <a:rPr lang="en-US" sz="14400" b="1" dirty="0" smtClean="0">
                <a:solidFill>
                  <a:schemeClr val="tx1"/>
                </a:solidFill>
              </a:rPr>
              <a:t>?</a:t>
            </a:r>
            <a:endParaRPr lang="hr-HR" sz="14400" b="1" dirty="0" smtClean="0">
              <a:solidFill>
                <a:schemeClr val="tx1"/>
              </a:solidFill>
            </a:endParaRPr>
          </a:p>
          <a:p>
            <a:endParaRPr lang="en-US" sz="14400" dirty="0" smtClean="0">
              <a:solidFill>
                <a:schemeClr val="tx1"/>
              </a:solidFill>
            </a:endParaRPr>
          </a:p>
          <a:p>
            <a:r>
              <a:rPr lang="hr-HR" sz="14400" b="1" dirty="0" smtClean="0"/>
              <a:t>(</a:t>
            </a:r>
            <a:r>
              <a:rPr lang="hr-HR" sz="14400" b="1" dirty="0" err="1" smtClean="0"/>
              <a:t>November</a:t>
            </a:r>
            <a:r>
              <a:rPr lang="hr-HR" sz="14400" b="1" smtClean="0"/>
              <a:t>, </a:t>
            </a:r>
            <a:r>
              <a:rPr lang="hr-HR" sz="14400" b="1" dirty="0" smtClean="0"/>
              <a:t>2018.)</a:t>
            </a:r>
            <a:r>
              <a:rPr lang="en-US" dirty="0" smtClean="0"/>
              <a:t/>
            </a:r>
            <a:br>
              <a:rPr lang="en-US" dirty="0" smtClean="0"/>
            </a:b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9. Po čemu je Turopolje dobilo ime?</a:t>
            </a:r>
            <a:br>
              <a:rPr lang="hr-HR" dirty="0" smtClean="0"/>
            </a:br>
            <a:r>
              <a:rPr lang="en-US" b="1" dirty="0" smtClean="0"/>
              <a:t>How did </a:t>
            </a:r>
            <a:r>
              <a:rPr lang="en-US" b="1" dirty="0" err="1" smtClean="0"/>
              <a:t>Turopolje</a:t>
            </a:r>
            <a:r>
              <a:rPr lang="en-US" b="1" dirty="0" smtClean="0"/>
              <a:t> get its name?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4355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Roditelji 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1 roditelj nije odgovorio, ostali su odgovorili točno (govedo tur) </a:t>
            </a:r>
          </a:p>
          <a:p>
            <a:r>
              <a:rPr lang="hr-HR" b="1" dirty="0" smtClean="0"/>
              <a:t>one </a:t>
            </a:r>
            <a:r>
              <a:rPr lang="hr-HR" b="1" dirty="0" err="1" smtClean="0"/>
              <a:t>parent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 </a:t>
            </a:r>
            <a:r>
              <a:rPr lang="hr-HR" b="1" dirty="0" err="1" smtClean="0"/>
              <a:t>the</a:t>
            </a:r>
            <a:r>
              <a:rPr lang="hr-HR" b="1" dirty="0" smtClean="0"/>
              <a:t> </a:t>
            </a:r>
            <a:r>
              <a:rPr lang="hr-HR" b="1" dirty="0" err="1" smtClean="0"/>
              <a:t>others</a:t>
            </a:r>
            <a:r>
              <a:rPr lang="hr-HR" b="1" dirty="0" smtClean="0"/>
              <a:t> </a:t>
            </a:r>
            <a:r>
              <a:rPr lang="hr-HR" b="1" dirty="0" err="1" smtClean="0"/>
              <a:t>answered</a:t>
            </a:r>
            <a:r>
              <a:rPr lang="hr-HR" b="1" dirty="0" smtClean="0"/>
              <a:t> </a:t>
            </a:r>
            <a:r>
              <a:rPr lang="hr-HR" b="1" dirty="0" err="1" smtClean="0"/>
              <a:t>correctly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(</a:t>
            </a:r>
            <a:r>
              <a:rPr lang="hr-HR" b="1" dirty="0" err="1" smtClean="0"/>
              <a:t>the</a:t>
            </a:r>
            <a:r>
              <a:rPr lang="hr-HR" b="1" dirty="0" smtClean="0"/>
              <a:t> tur ox)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2"/>
          </p:nvPr>
        </p:nvGraphicFramePr>
        <p:xfrm>
          <a:off x="4283968" y="1700808"/>
          <a:ext cx="468052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08012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10. Nabroji  kulturno- povijesne spomenike Turopolja!</a:t>
            </a:r>
            <a:r>
              <a:rPr lang="en-US" sz="3600" b="1" dirty="0" smtClean="0"/>
              <a:t>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en-US" sz="3600" b="1" dirty="0" smtClean="0"/>
              <a:t>Name cultural-historic monuments in </a:t>
            </a:r>
            <a:r>
              <a:rPr lang="en-US" sz="3600" b="1" dirty="0" err="1" smtClean="0"/>
              <a:t>Turopolje</a:t>
            </a:r>
            <a:r>
              <a:rPr lang="en-US" sz="3600" b="1" dirty="0" smtClean="0"/>
              <a:t>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4362128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Roditelji</a:t>
            </a:r>
          </a:p>
          <a:p>
            <a:r>
              <a:rPr lang="hr-HR" dirty="0" smtClean="0"/>
              <a:t>5 roditelja nije odgovorilo </a:t>
            </a:r>
            <a:r>
              <a:rPr lang="hr-HR" b="1" dirty="0" smtClean="0"/>
              <a:t>(5 </a:t>
            </a:r>
            <a:r>
              <a:rPr lang="hr-HR" b="1" dirty="0" err="1" smtClean="0"/>
              <a:t>parents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</a:p>
          <a:p>
            <a:r>
              <a:rPr lang="hr-HR" dirty="0" smtClean="0"/>
              <a:t>Ostali odgovori</a:t>
            </a:r>
            <a:r>
              <a:rPr lang="hr-HR" b="1" dirty="0" smtClean="0"/>
              <a:t>(</a:t>
            </a:r>
            <a:r>
              <a:rPr lang="hr-HR" b="1" dirty="0" err="1" smtClean="0"/>
              <a:t>other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</a:t>
            </a:r>
            <a:r>
              <a:rPr lang="hr-HR" dirty="0" smtClean="0"/>
              <a:t>: drvene crkve, kapele, Muzej Turopolja, spomenik palom junaku, </a:t>
            </a:r>
            <a:r>
              <a:rPr lang="hr-HR" dirty="0" err="1" smtClean="0"/>
              <a:t>Andautonija</a:t>
            </a:r>
            <a:r>
              <a:rPr lang="hr-HR" dirty="0" smtClean="0"/>
              <a:t>, kurija </a:t>
            </a:r>
            <a:r>
              <a:rPr lang="hr-HR" dirty="0" err="1" smtClean="0"/>
              <a:t>Modić</a:t>
            </a:r>
            <a:r>
              <a:rPr lang="hr-HR" dirty="0" smtClean="0"/>
              <a:t>-Bedeković, dvorac </a:t>
            </a:r>
            <a:r>
              <a:rPr lang="hr-HR" dirty="0" err="1" smtClean="0"/>
              <a:t>Lukavec</a:t>
            </a:r>
            <a:r>
              <a:rPr lang="hr-HR" dirty="0" smtClean="0"/>
              <a:t>;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4008" y="1988840"/>
            <a:ext cx="4499992" cy="46699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Učenici</a:t>
            </a:r>
          </a:p>
          <a:p>
            <a:r>
              <a:rPr lang="hr-HR" dirty="0" smtClean="0"/>
              <a:t>22 učenika nije odgovorilo </a:t>
            </a:r>
            <a:r>
              <a:rPr lang="hr-HR" b="1" dirty="0" smtClean="0"/>
              <a:t>(22 </a:t>
            </a:r>
            <a:r>
              <a:rPr lang="hr-HR" b="1" dirty="0" err="1" smtClean="0"/>
              <a:t>students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  <a:r>
              <a:rPr lang="hr-HR" dirty="0" smtClean="0"/>
              <a:t> </a:t>
            </a:r>
          </a:p>
          <a:p>
            <a:r>
              <a:rPr lang="hr-HR" dirty="0" smtClean="0"/>
              <a:t>Ostali odgovori</a:t>
            </a:r>
            <a:r>
              <a:rPr lang="hr-HR" b="1" dirty="0" smtClean="0"/>
              <a:t>(</a:t>
            </a:r>
            <a:r>
              <a:rPr lang="hr-HR" b="1" dirty="0" err="1" smtClean="0"/>
              <a:t>other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</a:t>
            </a:r>
            <a:r>
              <a:rPr lang="hr-HR" dirty="0" smtClean="0"/>
              <a:t>: Muzej Turopolja, </a:t>
            </a:r>
            <a:r>
              <a:rPr lang="hr-HR" dirty="0" err="1" smtClean="0"/>
              <a:t>Andautonija</a:t>
            </a:r>
            <a:r>
              <a:rPr lang="hr-HR" dirty="0" smtClean="0"/>
              <a:t>, kurija </a:t>
            </a:r>
            <a:r>
              <a:rPr lang="hr-HR" dirty="0" err="1" smtClean="0"/>
              <a:t>Modić</a:t>
            </a:r>
            <a:r>
              <a:rPr lang="hr-HR" dirty="0" smtClean="0"/>
              <a:t>-Bedeković, dvorac </a:t>
            </a:r>
            <a:r>
              <a:rPr lang="hr-HR" dirty="0" err="1" smtClean="0"/>
              <a:t>Lukavec</a:t>
            </a:r>
            <a:r>
              <a:rPr lang="hr-HR" dirty="0" smtClean="0"/>
              <a:t>, </a:t>
            </a:r>
            <a:r>
              <a:rPr lang="hr-HR" dirty="0" err="1" smtClean="0"/>
              <a:t>hiže</a:t>
            </a:r>
            <a:r>
              <a:rPr lang="hr-HR" dirty="0" smtClean="0"/>
              <a:t>, hrast;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11. Koliko ste zadovoljni poznavanjem Turopolja? ( od 1do 5)</a:t>
            </a:r>
            <a:br>
              <a:rPr lang="hr-HR" sz="3600" dirty="0" smtClean="0"/>
            </a:br>
            <a:r>
              <a:rPr lang="en-US" sz="3600" b="1" dirty="0" smtClean="0"/>
              <a:t> How much are you satisfied with your knowledge about </a:t>
            </a:r>
            <a:r>
              <a:rPr lang="en-US" sz="3600" b="1" dirty="0" err="1" smtClean="0"/>
              <a:t>Turopolje</a:t>
            </a:r>
            <a:r>
              <a:rPr lang="en-US" sz="3600" b="1" dirty="0" smtClean="0"/>
              <a:t>?</a:t>
            </a:r>
            <a:r>
              <a:rPr lang="hr-HR" sz="3600" b="1" dirty="0" smtClean="0"/>
              <a:t> (</a:t>
            </a:r>
            <a:r>
              <a:rPr lang="hr-HR" sz="3600" b="1" dirty="0" err="1" smtClean="0"/>
              <a:t>from</a:t>
            </a:r>
            <a:r>
              <a:rPr lang="hr-HR" sz="3600" b="1" dirty="0" smtClean="0"/>
              <a:t> 1 to 5)</a:t>
            </a:r>
            <a:endParaRPr lang="hr-HR" sz="36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323528" y="2132856"/>
          <a:ext cx="48245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860032" y="213285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Koliko ste zadovoljni dostupnošću informacija o Turopolju? </a:t>
            </a:r>
            <a:br>
              <a:rPr lang="hr-HR" sz="3600" dirty="0" smtClean="0"/>
            </a:br>
            <a:r>
              <a:rPr lang="en-US" sz="3600" b="1" dirty="0" smtClean="0"/>
              <a:t>How much are you satisfied with availability of information about </a:t>
            </a:r>
            <a:r>
              <a:rPr lang="en-US" sz="3600" b="1" dirty="0" err="1" smtClean="0"/>
              <a:t>Turopolje</a:t>
            </a:r>
            <a:r>
              <a:rPr lang="en-US" sz="3600" b="1" dirty="0" smtClean="0"/>
              <a:t>?</a:t>
            </a:r>
            <a:endParaRPr lang="hr-HR" sz="36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0" y="1856581"/>
          <a:ext cx="5940152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5105400" y="2204864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Koliko ste zadovoljni dostupnošću informacija o Turopolju u školi? </a:t>
            </a:r>
            <a:br>
              <a:rPr lang="hr-HR" sz="3600" dirty="0" smtClean="0"/>
            </a:br>
            <a:r>
              <a:rPr lang="en-US" sz="3600" b="1" dirty="0" smtClean="0"/>
              <a:t>How much are you satisfied with availability of information about </a:t>
            </a:r>
            <a:r>
              <a:rPr lang="en-US" sz="3600" b="1" dirty="0" err="1" smtClean="0"/>
              <a:t>Turopolje</a:t>
            </a:r>
            <a:r>
              <a:rPr lang="en-US" sz="3600" b="1" dirty="0" smtClean="0"/>
              <a:t> in school?</a:t>
            </a:r>
            <a:endParaRPr lang="hr-HR" sz="36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539552" y="2332037"/>
          <a:ext cx="447484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860032" y="233203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12. Prevedi riječi! </a:t>
            </a:r>
            <a:br>
              <a:rPr lang="hr-HR" dirty="0" smtClean="0"/>
            </a:br>
            <a:r>
              <a:rPr lang="en-US" b="1" dirty="0" smtClean="0"/>
              <a:t>Translate the words to standard Croatian!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0" y="1556792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6156176" y="1700808"/>
            <a:ext cx="2738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b="1" dirty="0" smtClean="0"/>
              <a:t>Roditelji -</a:t>
            </a:r>
            <a:r>
              <a:rPr lang="hr-HR" sz="2800" b="1" dirty="0" err="1" smtClean="0"/>
              <a:t>Parents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99992" y="620688"/>
            <a:ext cx="4032448" cy="64807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Učenici-</a:t>
            </a:r>
            <a:r>
              <a:rPr lang="hr-HR" b="1" dirty="0" err="1" smtClean="0"/>
              <a:t>Students</a:t>
            </a:r>
            <a:endParaRPr lang="hr-HR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889248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13. Jeste li bili (ili jeste) član folklornog društva? </a:t>
            </a:r>
            <a:br>
              <a:rPr lang="hr-HR" dirty="0" smtClean="0"/>
            </a:br>
            <a:r>
              <a:rPr lang="en-US" b="1" dirty="0" smtClean="0"/>
              <a:t>Are you (were you) a member of any folklore association?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323528" y="2204864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788024" y="233203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14. Koji od plesova je turopoljski?</a:t>
            </a:r>
            <a:br>
              <a:rPr lang="hr-HR" dirty="0" smtClean="0"/>
            </a:br>
            <a:r>
              <a:rPr lang="en-US" b="1" dirty="0" smtClean="0"/>
              <a:t>Which dance comes from </a:t>
            </a:r>
            <a:r>
              <a:rPr lang="en-US" b="1" dirty="0" err="1" smtClean="0"/>
              <a:t>Turopolje</a:t>
            </a:r>
            <a:r>
              <a:rPr lang="en-US" b="1" dirty="0" smtClean="0"/>
              <a:t>?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0" y="1628800"/>
          <a:ext cx="6876256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860032" y="1772816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Spol-</a:t>
            </a:r>
            <a:r>
              <a:rPr lang="hr-HR" b="1" dirty="0" err="1" smtClean="0"/>
              <a:t>Gender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7628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4932040" y="16288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Godine-</a:t>
            </a:r>
            <a:r>
              <a:rPr lang="hr-HR" b="1" dirty="0" smtClean="0"/>
              <a:t>Age</a:t>
            </a:r>
            <a:endParaRPr lang="hr-HR" b="1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Obrazovanje- </a:t>
            </a:r>
            <a:r>
              <a:rPr lang="hr-HR" b="1" dirty="0" err="1" smtClean="0"/>
              <a:t>Education</a:t>
            </a:r>
            <a:endParaRPr lang="hr-HR" b="1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548295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Rezervirano mjesto sadržaja 9"/>
          <p:cNvGraphicFramePr>
            <a:graphicFrameLocks noGrp="1"/>
          </p:cNvGraphicFramePr>
          <p:nvPr>
            <p:ph sz="half" idx="2"/>
          </p:nvPr>
        </p:nvGraphicFramePr>
        <p:xfrm>
          <a:off x="5105400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4. Je li vaš zavičaj Turopolje?</a:t>
            </a:r>
            <a:br>
              <a:rPr lang="hr-HR" dirty="0" smtClean="0"/>
            </a:br>
            <a:r>
              <a:rPr lang="hr-HR" b="1" dirty="0" err="1" smtClean="0"/>
              <a:t>Is</a:t>
            </a:r>
            <a:r>
              <a:rPr lang="hr-HR" b="1" dirty="0" smtClean="0"/>
              <a:t> </a:t>
            </a:r>
            <a:r>
              <a:rPr lang="hr-HR" b="1" dirty="0" err="1" smtClean="0"/>
              <a:t>your</a:t>
            </a:r>
            <a:r>
              <a:rPr lang="hr-HR" b="1" dirty="0" smtClean="0"/>
              <a:t> </a:t>
            </a:r>
            <a:r>
              <a:rPr lang="hr-HR" b="1" dirty="0" err="1" smtClean="0"/>
              <a:t>homeland</a:t>
            </a:r>
            <a:r>
              <a:rPr lang="hr-HR" b="1" dirty="0" smtClean="0"/>
              <a:t> Turopolje? 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6419056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5868144" y="1600200"/>
          <a:ext cx="281865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1138138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>5. Izvor informacija o Turopolju dobivam od:</a:t>
            </a:r>
            <a:br>
              <a:rPr lang="hr-HR" sz="4000" dirty="0" smtClean="0"/>
            </a:br>
            <a:r>
              <a:rPr lang="en-US" sz="4000" b="1" dirty="0" smtClean="0"/>
              <a:t>I get information about </a:t>
            </a:r>
            <a:r>
              <a:rPr lang="en-US" sz="4000" b="1" dirty="0" err="1" smtClean="0"/>
              <a:t>Turopolje</a:t>
            </a:r>
            <a:r>
              <a:rPr lang="en-US" sz="4000" b="1" dirty="0" smtClean="0"/>
              <a:t> from</a:t>
            </a:r>
            <a:r>
              <a:rPr lang="hr-HR" sz="4000" b="1" dirty="0" smtClean="0"/>
              <a:t>: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107504" y="1268760"/>
          <a:ext cx="835292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2"/>
          </p:nvPr>
        </p:nvGraphicFramePr>
        <p:xfrm>
          <a:off x="4716016" y="1340768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1440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6. Koje aktivnosti u zavičaju su vam najčešće?</a:t>
            </a:r>
            <a:r>
              <a:rPr lang="en-US" sz="3600" b="1" dirty="0" smtClean="0"/>
              <a:t> </a:t>
            </a:r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en-US" sz="3600" b="1" dirty="0" smtClean="0"/>
              <a:t>Which activities do you do the most in your homeland</a:t>
            </a:r>
            <a:r>
              <a:rPr lang="en-US" sz="3600" dirty="0" smtClean="0"/>
              <a:t> ?</a:t>
            </a:r>
            <a:endParaRPr lang="hr-HR" sz="36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sz="half" idx="1"/>
          </p:nvPr>
        </p:nvGraphicFramePr>
        <p:xfrm>
          <a:off x="0" y="1385392"/>
          <a:ext cx="853244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5580112" y="1556792"/>
          <a:ext cx="356388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7. Navedi tradicionalna jela Turopolja.</a:t>
            </a:r>
            <a:br>
              <a:rPr lang="hr-HR" dirty="0" smtClean="0"/>
            </a:br>
            <a:r>
              <a:rPr lang="hr-HR" b="1" dirty="0" err="1" smtClean="0"/>
              <a:t>Name</a:t>
            </a:r>
            <a:r>
              <a:rPr lang="hr-HR" b="1" dirty="0" smtClean="0"/>
              <a:t> </a:t>
            </a:r>
            <a:r>
              <a:rPr lang="hr-HR" b="1" dirty="0" err="1" smtClean="0"/>
              <a:t>traditional</a:t>
            </a:r>
            <a:r>
              <a:rPr lang="hr-HR" b="1" dirty="0" smtClean="0"/>
              <a:t> Turopolje </a:t>
            </a:r>
            <a:r>
              <a:rPr lang="hr-HR" b="1" dirty="0" err="1" smtClean="0"/>
              <a:t>meals</a:t>
            </a:r>
            <a:r>
              <a:rPr lang="hr-HR" b="1" dirty="0" smtClean="0"/>
              <a:t>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/>
              <a:t>                Roditelji</a:t>
            </a:r>
          </a:p>
          <a:p>
            <a:r>
              <a:rPr lang="hr-HR" dirty="0" smtClean="0"/>
              <a:t> 15 roditelja nije odgovorilo   </a:t>
            </a:r>
            <a:r>
              <a:rPr lang="hr-HR" b="1" dirty="0" smtClean="0"/>
              <a:t>(15 </a:t>
            </a:r>
            <a:r>
              <a:rPr lang="hr-HR" b="1" dirty="0" err="1" smtClean="0"/>
              <a:t>parents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Najčešći odgovori </a:t>
            </a:r>
            <a:r>
              <a:rPr lang="hr-HR" b="1" dirty="0" smtClean="0"/>
              <a:t>(</a:t>
            </a:r>
            <a:r>
              <a:rPr lang="hr-HR" b="1" dirty="0" err="1" smtClean="0"/>
              <a:t>the</a:t>
            </a:r>
            <a:r>
              <a:rPr lang="hr-HR" b="1" dirty="0" smtClean="0"/>
              <a:t> most </a:t>
            </a:r>
            <a:r>
              <a:rPr lang="hr-HR" b="1" dirty="0" err="1" smtClean="0"/>
              <a:t>common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 : </a:t>
            </a:r>
            <a:r>
              <a:rPr lang="hr-HR" dirty="0" smtClean="0"/>
              <a:t>žganci s krumpirom, trena kaša, orahnjača, krvavice, kotlovina, štrudla, bazlamača, gulaš, goveđa juha, krpice sa zeljem, štrukli, sarma, purica z mlinci, odojak, bijeli žganci s tropom…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b="1" dirty="0" smtClean="0"/>
              <a:t>          Učenici</a:t>
            </a:r>
          </a:p>
          <a:p>
            <a:r>
              <a:rPr lang="hr-HR" dirty="0" smtClean="0"/>
              <a:t>19 učenika nije odgovorilo </a:t>
            </a:r>
            <a:r>
              <a:rPr lang="hr-HR" b="1" dirty="0" smtClean="0"/>
              <a:t>(19 </a:t>
            </a:r>
            <a:r>
              <a:rPr lang="hr-HR" b="1" dirty="0" err="1" smtClean="0"/>
              <a:t>students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</a:p>
          <a:p>
            <a:endParaRPr lang="hr-HR" dirty="0" smtClean="0"/>
          </a:p>
          <a:p>
            <a:r>
              <a:rPr lang="hr-HR" dirty="0" smtClean="0"/>
              <a:t>Najčešći odgovori </a:t>
            </a:r>
            <a:r>
              <a:rPr lang="hr-HR" b="1" dirty="0" smtClean="0"/>
              <a:t>(</a:t>
            </a:r>
            <a:r>
              <a:rPr lang="hr-HR" b="1" dirty="0" err="1" smtClean="0"/>
              <a:t>the</a:t>
            </a:r>
            <a:r>
              <a:rPr lang="hr-HR" b="1" dirty="0" smtClean="0"/>
              <a:t> most </a:t>
            </a:r>
            <a:r>
              <a:rPr lang="hr-HR" b="1" dirty="0" err="1" smtClean="0"/>
              <a:t>common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 </a:t>
            </a:r>
            <a:r>
              <a:rPr lang="hr-HR" dirty="0" smtClean="0"/>
              <a:t>: zelje, kobasice, sarma, krumpir, bazlamača, kotlovina, čvarci, pečeni vol, štrukli, luk i odojak, jaja, špek, janjetina, bučnica, kiselo zelje, štrudle, juha od gljiva…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8. Navedi kulturne manifestacije Turopolja!</a:t>
            </a:r>
            <a:r>
              <a:rPr lang="hr-HR" b="1" dirty="0" smtClean="0"/>
              <a:t> </a:t>
            </a:r>
            <a:br>
              <a:rPr lang="hr-HR" b="1" dirty="0" smtClean="0"/>
            </a:br>
            <a:r>
              <a:rPr lang="hr-HR" b="1" dirty="0" err="1" smtClean="0"/>
              <a:t>Name</a:t>
            </a:r>
            <a:r>
              <a:rPr lang="hr-HR" b="1" dirty="0" smtClean="0"/>
              <a:t> </a:t>
            </a:r>
            <a:r>
              <a:rPr lang="hr-HR" b="1" dirty="0" err="1" smtClean="0"/>
              <a:t>cultural</a:t>
            </a:r>
            <a:r>
              <a:rPr lang="hr-HR" b="1" dirty="0" smtClean="0"/>
              <a:t> </a:t>
            </a:r>
            <a:r>
              <a:rPr lang="hr-HR" b="1" dirty="0" err="1" smtClean="0"/>
              <a:t>manifestations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Turopolje!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7504" y="2332037"/>
            <a:ext cx="4320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Roditelji</a:t>
            </a:r>
          </a:p>
          <a:p>
            <a:r>
              <a:rPr lang="hr-HR" dirty="0" smtClean="0"/>
              <a:t>6 roditelja nije odgovorilo</a:t>
            </a:r>
            <a:r>
              <a:rPr lang="hr-HR" b="1" dirty="0" smtClean="0"/>
              <a:t> (6 </a:t>
            </a:r>
            <a:r>
              <a:rPr lang="hr-HR" b="1" dirty="0" err="1" smtClean="0"/>
              <a:t>parents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  <a:endParaRPr lang="hr-HR" dirty="0" smtClean="0"/>
          </a:p>
          <a:p>
            <a:r>
              <a:rPr lang="hr-HR" dirty="0" smtClean="0"/>
              <a:t>Ostali odgovori </a:t>
            </a:r>
            <a:r>
              <a:rPr lang="hr-HR" b="1" dirty="0" smtClean="0"/>
              <a:t>(</a:t>
            </a:r>
            <a:r>
              <a:rPr lang="hr-HR" b="1" dirty="0" err="1" smtClean="0"/>
              <a:t>other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</a:t>
            </a:r>
            <a:r>
              <a:rPr lang="hr-HR" dirty="0" smtClean="0"/>
              <a:t>: </a:t>
            </a:r>
            <a:r>
              <a:rPr lang="hr-HR" dirty="0" err="1" smtClean="0"/>
              <a:t>gastro</a:t>
            </a:r>
            <a:r>
              <a:rPr lang="hr-HR" dirty="0" smtClean="0"/>
              <a:t>, fašnik, goričke večeri, Jurjevo, </a:t>
            </a:r>
            <a:r>
              <a:rPr lang="hr-HR" dirty="0" err="1" smtClean="0"/>
              <a:t>biciklijada</a:t>
            </a:r>
            <a:r>
              <a:rPr lang="hr-HR" dirty="0" smtClean="0"/>
              <a:t>, žirovina, Martinje, </a:t>
            </a:r>
            <a:r>
              <a:rPr lang="hr-HR" dirty="0" err="1" smtClean="0"/>
              <a:t>Vincekovo</a:t>
            </a:r>
            <a:r>
              <a:rPr lang="hr-HR" dirty="0" smtClean="0"/>
              <a:t>…</a:t>
            </a:r>
          </a:p>
          <a:p>
            <a:pPr>
              <a:buNone/>
            </a:pPr>
            <a:r>
              <a:rPr lang="hr-HR" dirty="0" smtClean="0"/>
              <a:t>  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16016" y="2204864"/>
            <a:ext cx="4427984" cy="46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   Učenici</a:t>
            </a:r>
          </a:p>
          <a:p>
            <a:r>
              <a:rPr lang="hr-HR" dirty="0" smtClean="0"/>
              <a:t>19 učenika nije odgovorilo (</a:t>
            </a:r>
            <a:r>
              <a:rPr lang="hr-HR" b="1" dirty="0" smtClean="0"/>
              <a:t>19 </a:t>
            </a:r>
            <a:r>
              <a:rPr lang="hr-HR" b="1" dirty="0" err="1" smtClean="0"/>
              <a:t>students</a:t>
            </a:r>
            <a:r>
              <a:rPr lang="hr-HR" b="1" dirty="0" smtClean="0"/>
              <a:t> </a:t>
            </a:r>
            <a:r>
              <a:rPr lang="hr-HR" b="1" dirty="0" err="1" smtClean="0"/>
              <a:t>didn</a:t>
            </a:r>
            <a:r>
              <a:rPr lang="hr-HR" b="1" dirty="0" smtClean="0"/>
              <a:t>’t </a:t>
            </a:r>
            <a:r>
              <a:rPr lang="hr-HR" b="1" dirty="0" err="1" smtClean="0"/>
              <a:t>answer</a:t>
            </a:r>
            <a:r>
              <a:rPr lang="hr-HR" b="1" dirty="0" smtClean="0"/>
              <a:t>)</a:t>
            </a:r>
            <a:endParaRPr lang="hr-HR" dirty="0" smtClean="0"/>
          </a:p>
          <a:p>
            <a:r>
              <a:rPr lang="hr-HR" dirty="0" smtClean="0"/>
              <a:t>Ostali odgovori</a:t>
            </a:r>
            <a:r>
              <a:rPr lang="hr-HR" b="1" dirty="0" smtClean="0"/>
              <a:t>(</a:t>
            </a:r>
            <a:r>
              <a:rPr lang="hr-HR" b="1" dirty="0" err="1" smtClean="0"/>
              <a:t>other</a:t>
            </a:r>
            <a:r>
              <a:rPr lang="hr-HR" b="1" dirty="0" smtClean="0"/>
              <a:t> </a:t>
            </a:r>
            <a:r>
              <a:rPr lang="hr-HR" b="1" dirty="0" err="1" smtClean="0"/>
              <a:t>answers</a:t>
            </a:r>
            <a:r>
              <a:rPr lang="hr-HR" b="1" dirty="0" smtClean="0"/>
              <a:t>)</a:t>
            </a:r>
            <a:r>
              <a:rPr lang="hr-HR" dirty="0" smtClean="0"/>
              <a:t>: Jurjevo, maškare, utrka, </a:t>
            </a:r>
            <a:r>
              <a:rPr lang="hr-HR" dirty="0" err="1" smtClean="0"/>
              <a:t>gastro</a:t>
            </a:r>
            <a:r>
              <a:rPr lang="hr-HR" dirty="0" smtClean="0"/>
              <a:t> Turopolje, Nova godina…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429</Words>
  <Application>Microsoft Office PowerPoint</Application>
  <PresentationFormat>Prikaz na zaslonu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Office tema</vt:lpstr>
      <vt:lpstr>Rezultati ankete</vt:lpstr>
      <vt:lpstr>1. Spol-Gender</vt:lpstr>
      <vt:lpstr>2. Godine-Age</vt:lpstr>
      <vt:lpstr>3. Obrazovanje- Education</vt:lpstr>
      <vt:lpstr>4. Je li vaš zavičaj Turopolje? Is your homeland Turopolje? </vt:lpstr>
      <vt:lpstr>5. Izvor informacija o Turopolju dobivam od: I get information about Turopolje from: </vt:lpstr>
      <vt:lpstr>6. Koje aktivnosti u zavičaju su vam najčešće?  Which activities do you do the most in your homeland ?</vt:lpstr>
      <vt:lpstr>7. Navedi tradicionalna jela Turopolja. Name traditional Turopolje meals!</vt:lpstr>
      <vt:lpstr>8. Navedi kulturne manifestacije Turopolja!  Name cultural manifestations of Turopolje! </vt:lpstr>
      <vt:lpstr>9. Po čemu je Turopolje dobilo ime? How did Turopolje get its name? </vt:lpstr>
      <vt:lpstr>  10. Nabroji  kulturno- povijesne spomenike Turopolja!  Name cultural-historic monuments in Turopolje!  </vt:lpstr>
      <vt:lpstr>11. Koliko ste zadovoljni poznavanjem Turopolja? ( od 1do 5)  How much are you satisfied with your knowledge about Turopolje? (from 1 to 5)</vt:lpstr>
      <vt:lpstr>Koliko ste zadovoljni dostupnošću informacija o Turopolju?  How much are you satisfied with availability of information about Turopolje?</vt:lpstr>
      <vt:lpstr>Koliko ste zadovoljni dostupnošću informacija o Turopolju u školi?  How much are you satisfied with availability of information about Turopolje in school?</vt:lpstr>
      <vt:lpstr> 12. Prevedi riječi!  Translate the words to standard Croatian!  </vt:lpstr>
      <vt:lpstr>Učenici-Students</vt:lpstr>
      <vt:lpstr> 13. Jeste li bili (ili jeste) član folklornog društva?  Are you (were you) a member of any folklore association? </vt:lpstr>
      <vt:lpstr>14. Koji od plesova je turopoljski? Which dance comes from Turopolje?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ankete</dc:title>
  <dc:creator>Marija</dc:creator>
  <cp:lastModifiedBy>Marija</cp:lastModifiedBy>
  <cp:revision>116</cp:revision>
  <dcterms:created xsi:type="dcterms:W3CDTF">2018-11-17T19:12:35Z</dcterms:created>
  <dcterms:modified xsi:type="dcterms:W3CDTF">2019-02-02T15:12:06Z</dcterms:modified>
</cp:coreProperties>
</file>