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legreya"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p:cViewPr varScale="1">
        <p:scale>
          <a:sx n="137" d="100"/>
          <a:sy n="137" d="100"/>
        </p:scale>
        <p:origin x="82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5650930b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5650930b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5650930ba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5650930b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5650930b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5650930b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5650930b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5650930b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56690c6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56690c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5650930b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5650930b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5650930b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5650930b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5650930b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5650930b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5650930b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5650930b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5650930ba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5650930b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5650930b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5650930b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www.quebrantahuesos.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23400" y="896475"/>
            <a:ext cx="5114100" cy="180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The Lammergeier</a:t>
            </a:r>
            <a:endParaRPr>
              <a:solidFill>
                <a:srgbClr val="1C4587"/>
              </a:solidFill>
              <a:latin typeface="Alegreya"/>
              <a:ea typeface="Alegreya"/>
              <a:cs typeface="Alegreya"/>
              <a:sym typeface="Alegreya"/>
            </a:endParaRPr>
          </a:p>
          <a:p>
            <a:pPr marL="0" lvl="0" indent="0" algn="l" rtl="0">
              <a:spcBef>
                <a:spcPts val="0"/>
              </a:spcBef>
              <a:spcAft>
                <a:spcPts val="0"/>
              </a:spcAft>
              <a:buNone/>
            </a:pPr>
            <a:r>
              <a:rPr lang="es" sz="3600">
                <a:solidFill>
                  <a:srgbClr val="1C4587"/>
                </a:solidFill>
                <a:latin typeface="Alegreya"/>
                <a:ea typeface="Alegreya"/>
                <a:cs typeface="Alegreya"/>
                <a:sym typeface="Alegreya"/>
              </a:rPr>
              <a:t>(Spain)</a:t>
            </a:r>
            <a:endParaRPr sz="3600">
              <a:solidFill>
                <a:srgbClr val="1C4587"/>
              </a:solidFill>
              <a:latin typeface="Alegreya"/>
              <a:ea typeface="Alegreya"/>
              <a:cs typeface="Alegreya"/>
              <a:sym typeface="Alegreya"/>
            </a:endParaRPr>
          </a:p>
        </p:txBody>
      </p:sp>
      <p:sp>
        <p:nvSpPr>
          <p:cNvPr id="55" name="Google Shape;55;p13"/>
          <p:cNvSpPr txBox="1">
            <a:spLocks noGrp="1"/>
          </p:cNvSpPr>
          <p:nvPr>
            <p:ph type="subTitle" idx="1"/>
          </p:nvPr>
        </p:nvSpPr>
        <p:spPr>
          <a:xfrm>
            <a:off x="623400" y="2845325"/>
            <a:ext cx="4878600" cy="123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6FA8DC"/>
                </a:solidFill>
                <a:latin typeface="Alegreya"/>
                <a:ea typeface="Alegreya"/>
                <a:cs typeface="Alegreya"/>
                <a:sym typeface="Alegreya"/>
              </a:rPr>
              <a:t>“Birds have to fly!”</a:t>
            </a:r>
            <a:endParaRPr>
              <a:solidFill>
                <a:srgbClr val="6FA8DC"/>
              </a:solidFill>
              <a:latin typeface="Alegreya"/>
              <a:ea typeface="Alegreya"/>
              <a:cs typeface="Alegreya"/>
              <a:sym typeface="Alegreya"/>
            </a:endParaRPr>
          </a:p>
          <a:p>
            <a:pPr marL="0" lvl="0" indent="0" algn="l" rtl="0">
              <a:spcBef>
                <a:spcPts val="0"/>
              </a:spcBef>
              <a:spcAft>
                <a:spcPts val="0"/>
              </a:spcAft>
              <a:buNone/>
            </a:pPr>
            <a:r>
              <a:rPr lang="es" sz="2000">
                <a:solidFill>
                  <a:srgbClr val="6FA8DC"/>
                </a:solidFill>
                <a:latin typeface="Alegreya"/>
                <a:ea typeface="Alegreya"/>
                <a:cs typeface="Alegreya"/>
                <a:sym typeface="Alegreya"/>
              </a:rPr>
              <a:t>Our national bird</a:t>
            </a:r>
            <a:endParaRPr sz="2000">
              <a:solidFill>
                <a:srgbClr val="6FA8DC"/>
              </a:solidFill>
              <a:latin typeface="Alegreya"/>
              <a:ea typeface="Alegreya"/>
              <a:cs typeface="Alegreya"/>
              <a:sym typeface="Alegreya"/>
            </a:endParaRPr>
          </a:p>
          <a:p>
            <a:pPr marL="0" lvl="0" indent="0" algn="l" rtl="0">
              <a:spcBef>
                <a:spcPts val="0"/>
              </a:spcBef>
              <a:spcAft>
                <a:spcPts val="0"/>
              </a:spcAft>
              <a:buNone/>
            </a:pPr>
            <a:r>
              <a:rPr lang="es" sz="1800">
                <a:solidFill>
                  <a:srgbClr val="6FA8DC"/>
                </a:solidFill>
                <a:latin typeface="Alegreya"/>
                <a:ea typeface="Alegreya"/>
                <a:cs typeface="Alegreya"/>
                <a:sym typeface="Alegreya"/>
              </a:rPr>
              <a:t>Latvia, 26th-29th November 2019</a:t>
            </a:r>
            <a:endParaRPr sz="1800">
              <a:solidFill>
                <a:srgbClr val="6FA8DC"/>
              </a:solidFill>
              <a:latin typeface="Alegreya"/>
              <a:ea typeface="Alegreya"/>
              <a:cs typeface="Alegreya"/>
              <a:sym typeface="Alegreya"/>
            </a:endParaRPr>
          </a:p>
        </p:txBody>
      </p:sp>
      <p:pic>
        <p:nvPicPr>
          <p:cNvPr id="56" name="Google Shape;56;p13"/>
          <p:cNvPicPr preferRelativeResize="0"/>
          <p:nvPr/>
        </p:nvPicPr>
        <p:blipFill>
          <a:blip r:embed="rId3">
            <a:alphaModFix/>
          </a:blip>
          <a:stretch>
            <a:fillRect/>
          </a:stretch>
        </p:blipFill>
        <p:spPr>
          <a:xfrm>
            <a:off x="6161803" y="4141749"/>
            <a:ext cx="2791695" cy="792600"/>
          </a:xfrm>
          <a:prstGeom prst="rect">
            <a:avLst/>
          </a:prstGeom>
          <a:noFill/>
          <a:ln>
            <a:noFill/>
          </a:ln>
        </p:spPr>
      </p:pic>
      <p:pic>
        <p:nvPicPr>
          <p:cNvPr id="57" name="Google Shape;57;p13"/>
          <p:cNvPicPr preferRelativeResize="0"/>
          <p:nvPr/>
        </p:nvPicPr>
        <p:blipFill>
          <a:blip r:embed="rId4">
            <a:alphaModFix/>
          </a:blip>
          <a:stretch>
            <a:fillRect/>
          </a:stretch>
        </p:blipFill>
        <p:spPr>
          <a:xfrm>
            <a:off x="5910125" y="504275"/>
            <a:ext cx="2745276" cy="296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Threats</a:t>
            </a:r>
            <a:endParaRPr>
              <a:solidFill>
                <a:srgbClr val="1C4587"/>
              </a:solidFill>
              <a:latin typeface="Alegreya"/>
              <a:ea typeface="Alegreya"/>
              <a:cs typeface="Alegreya"/>
              <a:sym typeface="Alegreya"/>
            </a:endParaRPr>
          </a:p>
        </p:txBody>
      </p:sp>
      <p:sp>
        <p:nvSpPr>
          <p:cNvPr id="125" name="Google Shape;12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230000" lvl="0" indent="0" algn="l" rtl="0">
              <a:spcBef>
                <a:spcPts val="0"/>
              </a:spcBef>
              <a:spcAft>
                <a:spcPts val="0"/>
              </a:spcAft>
              <a:buNone/>
            </a:pPr>
            <a:endParaRPr>
              <a:solidFill>
                <a:srgbClr val="747474"/>
              </a:solidFill>
              <a:highlight>
                <a:srgbClr val="FFFFFF"/>
              </a:highlight>
              <a:latin typeface="Alegreya"/>
              <a:ea typeface="Alegreya"/>
              <a:cs typeface="Alegreya"/>
              <a:sym typeface="Alegreya"/>
            </a:endParaRPr>
          </a:p>
          <a:p>
            <a:pPr marL="4230000" lvl="0" indent="0" algn="l" rtl="0">
              <a:spcBef>
                <a:spcPts val="1600"/>
              </a:spcBef>
              <a:spcAft>
                <a:spcPts val="0"/>
              </a:spcAft>
              <a:buNone/>
            </a:pPr>
            <a:r>
              <a:rPr lang="es">
                <a:solidFill>
                  <a:srgbClr val="1C4587"/>
                </a:solidFill>
                <a:highlight>
                  <a:srgbClr val="FFFFFF"/>
                </a:highlight>
                <a:latin typeface="Alegreya"/>
                <a:ea typeface="Alegreya"/>
                <a:cs typeface="Alegreya"/>
                <a:sym typeface="Alegreya"/>
              </a:rPr>
              <a:t>Factors that negatively affect the conservation of the species are </a:t>
            </a:r>
            <a:r>
              <a:rPr lang="es" b="1">
                <a:solidFill>
                  <a:srgbClr val="1C4587"/>
                </a:solidFill>
                <a:highlight>
                  <a:srgbClr val="FFFFFF"/>
                </a:highlight>
                <a:latin typeface="Alegreya"/>
                <a:ea typeface="Alegreya"/>
                <a:cs typeface="Alegreya"/>
                <a:sym typeface="Alegreya"/>
              </a:rPr>
              <a:t>unnatural mortality (poisoning and electrical lines), loss of habitat, reduction of food resources and failure of reproduction due to human disturbance</a:t>
            </a:r>
            <a:r>
              <a:rPr lang="es">
                <a:solidFill>
                  <a:srgbClr val="1C4587"/>
                </a:solidFill>
                <a:highlight>
                  <a:srgbClr val="FFFFFF"/>
                </a:highlight>
                <a:latin typeface="Alegreya"/>
                <a:ea typeface="Alegreya"/>
                <a:cs typeface="Alegreya"/>
                <a:sym typeface="Alegreya"/>
              </a:rPr>
              <a:t> (beatings during hunts, sports activities etc.).</a:t>
            </a:r>
            <a:endParaRPr>
              <a:solidFill>
                <a:srgbClr val="1C4587"/>
              </a:solidFill>
              <a:highlight>
                <a:srgbClr val="FFFFFF"/>
              </a:highlight>
              <a:latin typeface="Alegreya"/>
              <a:ea typeface="Alegreya"/>
              <a:cs typeface="Alegreya"/>
              <a:sym typeface="Alegreya"/>
            </a:endParaRPr>
          </a:p>
          <a:p>
            <a:pPr marL="0" lvl="0" indent="0" algn="l" rtl="0">
              <a:spcBef>
                <a:spcPts val="1600"/>
              </a:spcBef>
              <a:spcAft>
                <a:spcPts val="1600"/>
              </a:spcAft>
              <a:buNone/>
            </a:pPr>
            <a:endParaRPr>
              <a:solidFill>
                <a:srgbClr val="747474"/>
              </a:solidFill>
              <a:highlight>
                <a:srgbClr val="FFFFFF"/>
              </a:highlight>
              <a:latin typeface="Alegreya"/>
              <a:ea typeface="Alegreya"/>
              <a:cs typeface="Alegreya"/>
              <a:sym typeface="Alegreya"/>
            </a:endParaRPr>
          </a:p>
        </p:txBody>
      </p:sp>
      <p:pic>
        <p:nvPicPr>
          <p:cNvPr id="126" name="Google Shape;126;p22"/>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127" name="Google Shape;127;p22"/>
          <p:cNvPicPr preferRelativeResize="0"/>
          <p:nvPr/>
        </p:nvPicPr>
        <p:blipFill>
          <a:blip r:embed="rId4">
            <a:alphaModFix/>
          </a:blip>
          <a:stretch>
            <a:fillRect/>
          </a:stretch>
        </p:blipFill>
        <p:spPr>
          <a:xfrm>
            <a:off x="590447" y="1761224"/>
            <a:ext cx="3798877" cy="219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Satellite tracking</a:t>
            </a:r>
            <a:endParaRPr>
              <a:solidFill>
                <a:srgbClr val="1C4587"/>
              </a:solidFill>
              <a:latin typeface="Alegreya"/>
              <a:ea typeface="Alegreya"/>
              <a:cs typeface="Alegreya"/>
              <a:sym typeface="Alegreya"/>
            </a:endParaRPr>
          </a:p>
        </p:txBody>
      </p:sp>
      <p:sp>
        <p:nvSpPr>
          <p:cNvPr id="133" name="Google Shape;13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solidFill>
                  <a:srgbClr val="1C4587"/>
                </a:solidFill>
                <a:latin typeface="Alegreya"/>
                <a:ea typeface="Alegreya"/>
                <a:cs typeface="Alegreya"/>
                <a:sym typeface="Alegreya"/>
              </a:rPr>
              <a:t>It is carried out </a:t>
            </a:r>
            <a:r>
              <a:rPr lang="es" b="1">
                <a:solidFill>
                  <a:srgbClr val="1C4587"/>
                </a:solidFill>
                <a:latin typeface="Alegreya"/>
                <a:ea typeface="Alegreya"/>
                <a:cs typeface="Alegreya"/>
                <a:sym typeface="Alegreya"/>
              </a:rPr>
              <a:t>by attaching satellite GPS (Global Position System) transmitters</a:t>
            </a:r>
            <a:r>
              <a:rPr lang="es">
                <a:solidFill>
                  <a:srgbClr val="1C4587"/>
                </a:solidFill>
                <a:latin typeface="Alegreya"/>
                <a:ea typeface="Alegreya"/>
                <a:cs typeface="Alegreya"/>
                <a:sym typeface="Alegreya"/>
              </a:rPr>
              <a:t> to the birds, which gives information about the exact position of the individuals, their hunting areas and their movements.</a:t>
            </a:r>
            <a:endParaRPr>
              <a:solidFill>
                <a:srgbClr val="1C4587"/>
              </a:solidFill>
              <a:latin typeface="Alegreya"/>
              <a:ea typeface="Alegreya"/>
              <a:cs typeface="Alegreya"/>
              <a:sym typeface="Alegreya"/>
            </a:endParaRPr>
          </a:p>
        </p:txBody>
      </p:sp>
      <p:pic>
        <p:nvPicPr>
          <p:cNvPr id="134" name="Google Shape;134;p23"/>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135" name="Google Shape;135;p23"/>
          <p:cNvPicPr preferRelativeResize="0"/>
          <p:nvPr/>
        </p:nvPicPr>
        <p:blipFill>
          <a:blip r:embed="rId4">
            <a:alphaModFix/>
          </a:blip>
          <a:stretch>
            <a:fillRect/>
          </a:stretch>
        </p:blipFill>
        <p:spPr>
          <a:xfrm>
            <a:off x="3464049" y="2235675"/>
            <a:ext cx="3113826" cy="209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311700" y="13878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Alegreya"/>
              <a:ea typeface="Alegreya"/>
              <a:cs typeface="Alegreya"/>
              <a:sym typeface="Alegreya"/>
            </a:endParaRPr>
          </a:p>
          <a:p>
            <a:pPr marL="0" lvl="0" indent="0" algn="l" rtl="0">
              <a:spcBef>
                <a:spcPts val="1600"/>
              </a:spcBef>
              <a:spcAft>
                <a:spcPts val="0"/>
              </a:spcAft>
              <a:buNone/>
            </a:pPr>
            <a:endParaRPr dirty="0">
              <a:latin typeface="Alegreya"/>
              <a:ea typeface="Alegreya"/>
              <a:cs typeface="Alegreya"/>
              <a:sym typeface="Alegreya"/>
            </a:endParaRPr>
          </a:p>
          <a:p>
            <a:pPr marL="0" lvl="0" indent="0" algn="l" rtl="0">
              <a:spcBef>
                <a:spcPts val="1600"/>
              </a:spcBef>
              <a:spcAft>
                <a:spcPts val="0"/>
              </a:spcAft>
              <a:buNone/>
            </a:pPr>
            <a:endParaRPr dirty="0">
              <a:latin typeface="Alegreya"/>
              <a:ea typeface="Alegreya"/>
              <a:cs typeface="Alegreya"/>
              <a:sym typeface="Alegreya"/>
            </a:endParaRPr>
          </a:p>
          <a:p>
            <a:pPr marL="0" lvl="0" indent="0" algn="l" rtl="0">
              <a:spcBef>
                <a:spcPts val="1600"/>
              </a:spcBef>
              <a:spcAft>
                <a:spcPts val="0"/>
              </a:spcAft>
              <a:buNone/>
            </a:pPr>
            <a:endParaRPr dirty="0">
              <a:latin typeface="Alegreya"/>
              <a:ea typeface="Alegreya"/>
              <a:cs typeface="Alegreya"/>
              <a:sym typeface="Alegreya"/>
            </a:endParaRPr>
          </a:p>
          <a:p>
            <a:pPr marL="0" lvl="0" indent="0" algn="l" rtl="0">
              <a:spcBef>
                <a:spcPts val="1600"/>
              </a:spcBef>
              <a:spcAft>
                <a:spcPts val="0"/>
              </a:spcAft>
              <a:buNone/>
            </a:pPr>
            <a:endParaRPr dirty="0">
              <a:latin typeface="Alegreya"/>
              <a:ea typeface="Alegreya"/>
              <a:cs typeface="Alegreya"/>
              <a:sym typeface="Alegreya"/>
            </a:endParaRPr>
          </a:p>
          <a:p>
            <a:pPr marL="0" lvl="0" indent="0" algn="l" rtl="0">
              <a:spcBef>
                <a:spcPts val="1600"/>
              </a:spcBef>
              <a:spcAft>
                <a:spcPts val="0"/>
              </a:spcAft>
              <a:buNone/>
            </a:pPr>
            <a:endParaRPr dirty="0">
              <a:latin typeface="Alegreya"/>
              <a:ea typeface="Alegreya"/>
              <a:cs typeface="Alegreya"/>
              <a:sym typeface="Alegreya"/>
            </a:endParaRPr>
          </a:p>
          <a:p>
            <a:pPr marL="0" lvl="0" indent="0" algn="l" rtl="0">
              <a:spcBef>
                <a:spcPts val="1600"/>
              </a:spcBef>
              <a:spcAft>
                <a:spcPts val="1600"/>
              </a:spcAft>
              <a:buNone/>
            </a:pPr>
            <a:r>
              <a:rPr lang="es" sz="900" dirty="0">
                <a:solidFill>
                  <a:srgbClr val="1C4587"/>
                </a:solidFill>
                <a:latin typeface="Alegreya"/>
                <a:ea typeface="Alegreya"/>
                <a:cs typeface="Alegreya"/>
                <a:sym typeface="Alegreya"/>
              </a:rPr>
              <a:t>Information from: </a:t>
            </a:r>
            <a:r>
              <a:rPr lang="es" sz="900" dirty="0">
                <a:solidFill>
                  <a:srgbClr val="1C4587"/>
                </a:solidFill>
                <a:latin typeface="Alegreya"/>
                <a:ea typeface="Alegreya"/>
                <a:cs typeface="Alegreya"/>
                <a:sym typeface="Alegreya"/>
                <a:hlinkClick r:id="rId3"/>
              </a:rPr>
              <a:t>www.quebrantahuesos.org</a:t>
            </a:r>
            <a:endParaRPr sz="900" dirty="0">
              <a:solidFill>
                <a:srgbClr val="1C4587"/>
              </a:solidFill>
              <a:latin typeface="Alegreya"/>
              <a:ea typeface="Alegreya"/>
              <a:cs typeface="Alegreya"/>
              <a:sym typeface="Alegreya"/>
            </a:endParaRPr>
          </a:p>
        </p:txBody>
      </p:sp>
      <p:pic>
        <p:nvPicPr>
          <p:cNvPr id="141" name="Google Shape;141;p24"/>
          <p:cNvPicPr preferRelativeResize="0"/>
          <p:nvPr/>
        </p:nvPicPr>
        <p:blipFill>
          <a:blip r:embed="rId4">
            <a:alphaModFix/>
          </a:blip>
          <a:stretch>
            <a:fillRect/>
          </a:stretch>
        </p:blipFill>
        <p:spPr>
          <a:xfrm>
            <a:off x="6936348" y="4361650"/>
            <a:ext cx="2017153" cy="572700"/>
          </a:xfrm>
          <a:prstGeom prst="rect">
            <a:avLst/>
          </a:prstGeom>
          <a:noFill/>
          <a:ln>
            <a:noFill/>
          </a:ln>
        </p:spPr>
      </p:pic>
      <p:pic>
        <p:nvPicPr>
          <p:cNvPr id="142" name="Google Shape;142;p24"/>
          <p:cNvPicPr preferRelativeResize="0"/>
          <p:nvPr/>
        </p:nvPicPr>
        <p:blipFill>
          <a:blip r:embed="rId5">
            <a:alphaModFix/>
          </a:blip>
          <a:stretch>
            <a:fillRect/>
          </a:stretch>
        </p:blipFill>
        <p:spPr>
          <a:xfrm>
            <a:off x="1162050" y="684724"/>
            <a:ext cx="6908425" cy="348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29000"/>
              </a:lnSpc>
              <a:spcBef>
                <a:spcPts val="0"/>
              </a:spcBef>
              <a:spcAft>
                <a:spcPts val="1900"/>
              </a:spcAft>
              <a:buClr>
                <a:schemeClr val="dk1"/>
              </a:buClr>
              <a:buSzPts val="1100"/>
              <a:buFont typeface="Arial"/>
              <a:buNone/>
            </a:pPr>
            <a:r>
              <a:rPr lang="es" sz="2650">
                <a:solidFill>
                  <a:srgbClr val="1C4587"/>
                </a:solidFill>
                <a:latin typeface="Alegreya"/>
                <a:ea typeface="Alegreya"/>
                <a:cs typeface="Alegreya"/>
                <a:sym typeface="Alegreya"/>
              </a:rPr>
              <a:t>The Lammergeier</a:t>
            </a:r>
            <a:endParaRPr>
              <a:solidFill>
                <a:srgbClr val="1C4587"/>
              </a:solidFill>
              <a:latin typeface="Alegreya"/>
              <a:ea typeface="Alegreya"/>
              <a:cs typeface="Alegreya"/>
              <a:sym typeface="Alegreya"/>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747474"/>
              </a:solidFill>
              <a:latin typeface="Alegreya"/>
              <a:ea typeface="Alegreya"/>
              <a:cs typeface="Alegreya"/>
              <a:sym typeface="Alegreya"/>
            </a:endParaRPr>
          </a:p>
          <a:p>
            <a:pPr marL="0" lvl="0" indent="0" algn="l" rtl="0">
              <a:spcBef>
                <a:spcPts val="1500"/>
              </a:spcBef>
              <a:spcAft>
                <a:spcPts val="0"/>
              </a:spcAft>
              <a:buNone/>
            </a:pPr>
            <a:r>
              <a:rPr lang="es" b="1">
                <a:solidFill>
                  <a:srgbClr val="1C4587"/>
                </a:solidFill>
                <a:latin typeface="Alegreya"/>
                <a:ea typeface="Alegreya"/>
                <a:cs typeface="Alegreya"/>
                <a:sym typeface="Alegreya"/>
              </a:rPr>
              <a:t>Its scientific name Gypaetus barbatus refers to its body aspect                                                     (from the Greek “Gyps”: vulture and “aetos”: eagle and the Latin                                                  “barbatus”, referring to the beard that protrudes below its beak)</a:t>
            </a:r>
            <a:r>
              <a:rPr lang="es">
                <a:solidFill>
                  <a:srgbClr val="1C4587"/>
                </a:solidFill>
                <a:latin typeface="Alegreya"/>
                <a:ea typeface="Alegreya"/>
                <a:cs typeface="Alegreya"/>
                <a:sym typeface="Alegreya"/>
              </a:rPr>
              <a:t>. </a:t>
            </a:r>
            <a:endParaRPr>
              <a:solidFill>
                <a:srgbClr val="1C4587"/>
              </a:solidFill>
              <a:latin typeface="Alegreya"/>
              <a:ea typeface="Alegreya"/>
              <a:cs typeface="Alegreya"/>
              <a:sym typeface="Alegreya"/>
            </a:endParaRPr>
          </a:p>
          <a:p>
            <a:pPr marL="0" lvl="0" indent="0" algn="l" rtl="0">
              <a:spcBef>
                <a:spcPts val="1500"/>
              </a:spcBef>
              <a:spcAft>
                <a:spcPts val="1500"/>
              </a:spcAft>
              <a:buNone/>
            </a:pPr>
            <a:r>
              <a:rPr lang="es">
                <a:solidFill>
                  <a:srgbClr val="1C4587"/>
                </a:solidFill>
                <a:latin typeface="Alegreya"/>
                <a:ea typeface="Alegreya"/>
                <a:cs typeface="Alegreya"/>
                <a:sym typeface="Alegreya"/>
              </a:rPr>
              <a:t>Its eyes are surrounded by a red sclerotic ring, which becomes more visible when the individual is aggressive or nervous. A black mask extends from the eyes to the base of the beak, where fine feathers (forming the beard) appear. On the top of the head there are black feathers that form a hood. The tail has a wed</a:t>
            </a:r>
            <a:r>
              <a:rPr lang="es">
                <a:solidFill>
                  <a:srgbClr val="1C4587"/>
                </a:solidFill>
                <a:highlight>
                  <a:srgbClr val="FFFFFF"/>
                </a:highlight>
                <a:latin typeface="Alegreya"/>
                <a:ea typeface="Alegreya"/>
                <a:cs typeface="Alegreya"/>
                <a:sym typeface="Alegreya"/>
              </a:rPr>
              <a:t>ge or rhombus shape and the tarsi are covered with feathers.</a:t>
            </a:r>
            <a:endParaRPr>
              <a:solidFill>
                <a:srgbClr val="1C4587"/>
              </a:solidFill>
              <a:latin typeface="Alegreya"/>
              <a:ea typeface="Alegreya"/>
              <a:cs typeface="Alegreya"/>
              <a:sym typeface="Alegreya"/>
            </a:endParaRPr>
          </a:p>
        </p:txBody>
      </p:sp>
      <p:pic>
        <p:nvPicPr>
          <p:cNvPr id="64" name="Google Shape;64;p14"/>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65" name="Google Shape;65;p14"/>
          <p:cNvPicPr preferRelativeResize="0"/>
          <p:nvPr/>
        </p:nvPicPr>
        <p:blipFill>
          <a:blip r:embed="rId4">
            <a:alphaModFix/>
          </a:blip>
          <a:stretch>
            <a:fillRect/>
          </a:stretch>
        </p:blipFill>
        <p:spPr>
          <a:xfrm>
            <a:off x="6824375" y="504275"/>
            <a:ext cx="1831025" cy="198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General information</a:t>
            </a:r>
            <a:endParaRPr>
              <a:solidFill>
                <a:srgbClr val="1C4587"/>
              </a:solidFill>
              <a:latin typeface="Alegreya"/>
              <a:ea typeface="Alegreya"/>
              <a:cs typeface="Alegreya"/>
              <a:sym typeface="Alegreya"/>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5093335" lvl="0" indent="0" algn="l" rtl="0">
              <a:spcBef>
                <a:spcPts val="0"/>
              </a:spcBef>
              <a:spcAft>
                <a:spcPts val="0"/>
              </a:spcAft>
              <a:buNone/>
            </a:pPr>
            <a:endParaRPr>
              <a:solidFill>
                <a:srgbClr val="1C4587"/>
              </a:solidFill>
              <a:highlight>
                <a:srgbClr val="FFFFFF"/>
              </a:highlight>
              <a:latin typeface="Alegreya"/>
              <a:ea typeface="Alegreya"/>
              <a:cs typeface="Alegreya"/>
              <a:sym typeface="Alegreya"/>
            </a:endParaRPr>
          </a:p>
          <a:p>
            <a:pPr marL="457200" marR="5093335" lvl="0" indent="-342900" algn="l" rtl="0">
              <a:spcBef>
                <a:spcPts val="1500"/>
              </a:spcBef>
              <a:spcAft>
                <a:spcPts val="0"/>
              </a:spcAft>
              <a:buClr>
                <a:srgbClr val="1C4587"/>
              </a:buClr>
              <a:buSzPts val="1800"/>
              <a:buFont typeface="Alegreya"/>
              <a:buChar char="●"/>
            </a:pPr>
            <a:r>
              <a:rPr lang="es">
                <a:solidFill>
                  <a:srgbClr val="1C4587"/>
                </a:solidFill>
                <a:highlight>
                  <a:srgbClr val="FFFFFF"/>
                </a:highlight>
                <a:latin typeface="Alegreya"/>
                <a:ea typeface="Alegreya"/>
                <a:cs typeface="Alegreya"/>
                <a:sym typeface="Alegreya"/>
              </a:rPr>
              <a:t>Length: 94–125 cm long</a:t>
            </a:r>
            <a:endParaRPr>
              <a:solidFill>
                <a:srgbClr val="1C4587"/>
              </a:solidFill>
              <a:highlight>
                <a:srgbClr val="FFFFFF"/>
              </a:highlight>
              <a:latin typeface="Alegreya"/>
              <a:ea typeface="Alegreya"/>
              <a:cs typeface="Alegreya"/>
              <a:sym typeface="Alegreya"/>
            </a:endParaRPr>
          </a:p>
          <a:p>
            <a:pPr marL="457200" marR="5093335" lvl="0" indent="-342900" algn="l" rtl="0">
              <a:spcBef>
                <a:spcPts val="0"/>
              </a:spcBef>
              <a:spcAft>
                <a:spcPts val="0"/>
              </a:spcAft>
              <a:buClr>
                <a:srgbClr val="1C4587"/>
              </a:buClr>
              <a:buSzPts val="1800"/>
              <a:buFont typeface="Alegreya"/>
              <a:buChar char="●"/>
            </a:pPr>
            <a:r>
              <a:rPr lang="es">
                <a:solidFill>
                  <a:srgbClr val="1C4587"/>
                </a:solidFill>
                <a:highlight>
                  <a:srgbClr val="FFFFFF"/>
                </a:highlight>
                <a:latin typeface="Alegreya"/>
                <a:ea typeface="Alegreya"/>
                <a:cs typeface="Alegreya"/>
                <a:sym typeface="Alegreya"/>
              </a:rPr>
              <a:t>W</a:t>
            </a:r>
            <a:r>
              <a:rPr lang="es">
                <a:solidFill>
                  <a:srgbClr val="1C4587"/>
                </a:solidFill>
                <a:latin typeface="Alegreya"/>
                <a:ea typeface="Alegreya"/>
                <a:cs typeface="Alegreya"/>
                <a:sym typeface="Alegreya"/>
              </a:rPr>
              <a:t>ingspan</a:t>
            </a:r>
            <a:r>
              <a:rPr lang="es">
                <a:solidFill>
                  <a:srgbClr val="1C4587"/>
                </a:solidFill>
                <a:highlight>
                  <a:srgbClr val="FFFFFF"/>
                </a:highlight>
                <a:latin typeface="Alegreya"/>
                <a:ea typeface="Alegreya"/>
                <a:cs typeface="Alegreya"/>
                <a:sym typeface="Alegreya"/>
              </a:rPr>
              <a:t>: 2.31–2.83 m</a:t>
            </a:r>
            <a:endParaRPr>
              <a:solidFill>
                <a:srgbClr val="1C4587"/>
              </a:solidFill>
              <a:highlight>
                <a:srgbClr val="FFFFFF"/>
              </a:highlight>
              <a:latin typeface="Alegreya"/>
              <a:ea typeface="Alegreya"/>
              <a:cs typeface="Alegreya"/>
              <a:sym typeface="Alegreya"/>
            </a:endParaRPr>
          </a:p>
          <a:p>
            <a:pPr marL="457200" marR="5093335" lvl="0" indent="-342900" algn="l" rtl="0">
              <a:spcBef>
                <a:spcPts val="0"/>
              </a:spcBef>
              <a:spcAft>
                <a:spcPts val="0"/>
              </a:spcAft>
              <a:buClr>
                <a:srgbClr val="1C4587"/>
              </a:buClr>
              <a:buSzPts val="1800"/>
              <a:buFont typeface="Alegreya"/>
              <a:buChar char="●"/>
            </a:pPr>
            <a:r>
              <a:rPr lang="es">
                <a:solidFill>
                  <a:srgbClr val="1C4587"/>
                </a:solidFill>
                <a:highlight>
                  <a:srgbClr val="FFFFFF"/>
                </a:highlight>
                <a:latin typeface="Alegreya"/>
                <a:ea typeface="Alegreya"/>
                <a:cs typeface="Alegreya"/>
                <a:sym typeface="Alegreya"/>
              </a:rPr>
              <a:t>Weight 4.5–7.8 kg</a:t>
            </a:r>
            <a:endParaRPr>
              <a:solidFill>
                <a:srgbClr val="1C4587"/>
              </a:solidFill>
              <a:highlight>
                <a:srgbClr val="FFFFFF"/>
              </a:highlight>
              <a:latin typeface="Alegreya"/>
              <a:ea typeface="Alegreya"/>
              <a:cs typeface="Alegreya"/>
              <a:sym typeface="Alegreya"/>
            </a:endParaRPr>
          </a:p>
          <a:p>
            <a:pPr marL="457200" marR="5093335" lvl="0" indent="-342900" algn="l" rtl="0">
              <a:spcBef>
                <a:spcPts val="0"/>
              </a:spcBef>
              <a:spcAft>
                <a:spcPts val="0"/>
              </a:spcAft>
              <a:buClr>
                <a:srgbClr val="1C4587"/>
              </a:buClr>
              <a:buSzPts val="1800"/>
              <a:buFont typeface="Alegreya"/>
              <a:buChar char="●"/>
            </a:pPr>
            <a:r>
              <a:rPr lang="es">
                <a:solidFill>
                  <a:srgbClr val="1C4587"/>
                </a:solidFill>
                <a:highlight>
                  <a:srgbClr val="FFFFFF"/>
                </a:highlight>
                <a:latin typeface="Alegreya"/>
                <a:ea typeface="Alegreya"/>
                <a:cs typeface="Alegreya"/>
                <a:sym typeface="Alegreya"/>
              </a:rPr>
              <a:t>Life expectancy: 20 years (more than 40 in captivity).</a:t>
            </a:r>
            <a:endParaRPr>
              <a:solidFill>
                <a:srgbClr val="1C4587"/>
              </a:solidFill>
              <a:highlight>
                <a:srgbClr val="FFFFFF"/>
              </a:highlight>
              <a:latin typeface="Alegreya"/>
              <a:ea typeface="Alegreya"/>
              <a:cs typeface="Alegreya"/>
              <a:sym typeface="Alegreya"/>
            </a:endParaRPr>
          </a:p>
          <a:p>
            <a:pPr marL="457200" lvl="0" indent="0" algn="l" rtl="0">
              <a:spcBef>
                <a:spcPts val="1500"/>
              </a:spcBef>
              <a:spcAft>
                <a:spcPts val="1500"/>
              </a:spcAft>
              <a:buNone/>
            </a:pPr>
            <a:endParaRPr>
              <a:solidFill>
                <a:srgbClr val="1C4587"/>
              </a:solidFill>
              <a:highlight>
                <a:srgbClr val="FFFFFF"/>
              </a:highlight>
              <a:latin typeface="Alegreya"/>
              <a:ea typeface="Alegreya"/>
              <a:cs typeface="Alegreya"/>
              <a:sym typeface="Alegreya"/>
            </a:endParaRPr>
          </a:p>
        </p:txBody>
      </p:sp>
      <p:pic>
        <p:nvPicPr>
          <p:cNvPr id="72" name="Google Shape;72;p15"/>
          <p:cNvPicPr preferRelativeResize="0"/>
          <p:nvPr/>
        </p:nvPicPr>
        <p:blipFill>
          <a:blip r:embed="rId3">
            <a:alphaModFix/>
          </a:blip>
          <a:stretch>
            <a:fillRect/>
          </a:stretch>
        </p:blipFill>
        <p:spPr>
          <a:xfrm>
            <a:off x="3725800" y="1334063"/>
            <a:ext cx="4666125" cy="2475374"/>
          </a:xfrm>
          <a:prstGeom prst="rect">
            <a:avLst/>
          </a:prstGeom>
          <a:noFill/>
          <a:ln>
            <a:noFill/>
          </a:ln>
        </p:spPr>
      </p:pic>
      <p:pic>
        <p:nvPicPr>
          <p:cNvPr id="73" name="Google Shape;73;p15"/>
          <p:cNvPicPr preferRelativeResize="0"/>
          <p:nvPr/>
        </p:nvPicPr>
        <p:blipFill>
          <a:blip r:embed="rId4">
            <a:alphaModFix/>
          </a:blip>
          <a:stretch>
            <a:fillRect/>
          </a:stretch>
        </p:blipFill>
        <p:spPr>
          <a:xfrm>
            <a:off x="6936348" y="4361650"/>
            <a:ext cx="2017153" cy="57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Habitat</a:t>
            </a:r>
            <a:endParaRPr>
              <a:solidFill>
                <a:srgbClr val="1C4587"/>
              </a:solidFill>
              <a:latin typeface="Alegreya"/>
              <a:ea typeface="Alegreya"/>
              <a:cs typeface="Alegreya"/>
              <a:sym typeface="Alegreya"/>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1C4587"/>
                </a:solidFill>
                <a:latin typeface="Alegreya"/>
                <a:ea typeface="Alegreya"/>
                <a:cs typeface="Alegreya"/>
                <a:sym typeface="Alegreya"/>
              </a:rPr>
              <a:t>It is a species that is present in mountainous zones</a:t>
            </a:r>
            <a:r>
              <a:rPr lang="es">
                <a:solidFill>
                  <a:srgbClr val="1C4587"/>
                </a:solidFill>
                <a:latin typeface="Alegreya"/>
                <a:ea typeface="Alegreya"/>
                <a:cs typeface="Alegreya"/>
                <a:sym typeface="Alegreya"/>
              </a:rPr>
              <a:t>, preferably those where there are open spaces and areas with steep walls. Their presence coincides with the existence of populations of wild ungulates and domestic livestock, which are their main source of food.</a:t>
            </a:r>
            <a:endParaRPr>
              <a:solidFill>
                <a:srgbClr val="1C4587"/>
              </a:solidFill>
              <a:latin typeface="Alegreya"/>
              <a:ea typeface="Alegreya"/>
              <a:cs typeface="Alegreya"/>
              <a:sym typeface="Alegreya"/>
            </a:endParaRPr>
          </a:p>
          <a:p>
            <a:pPr marL="0" lvl="0" indent="0" algn="l" rtl="0">
              <a:spcBef>
                <a:spcPts val="1600"/>
              </a:spcBef>
              <a:spcAft>
                <a:spcPts val="1600"/>
              </a:spcAft>
              <a:buNone/>
            </a:pPr>
            <a:endParaRPr>
              <a:solidFill>
                <a:srgbClr val="747474"/>
              </a:solidFill>
              <a:latin typeface="Alegreya"/>
              <a:ea typeface="Alegreya"/>
              <a:cs typeface="Alegreya"/>
              <a:sym typeface="Alegreya"/>
            </a:endParaRPr>
          </a:p>
        </p:txBody>
      </p:sp>
      <p:pic>
        <p:nvPicPr>
          <p:cNvPr id="80" name="Google Shape;80;p16"/>
          <p:cNvPicPr preferRelativeResize="0"/>
          <p:nvPr/>
        </p:nvPicPr>
        <p:blipFill rotWithShape="1">
          <a:blip r:embed="rId3">
            <a:alphaModFix/>
          </a:blip>
          <a:srcRect l="826" t="2553" r="728"/>
          <a:stretch/>
        </p:blipFill>
        <p:spPr>
          <a:xfrm>
            <a:off x="762000" y="2498900"/>
            <a:ext cx="7474325" cy="1993775"/>
          </a:xfrm>
          <a:prstGeom prst="rect">
            <a:avLst/>
          </a:prstGeom>
          <a:noFill/>
          <a:ln>
            <a:noFill/>
          </a:ln>
        </p:spPr>
      </p:pic>
      <p:pic>
        <p:nvPicPr>
          <p:cNvPr id="81" name="Google Shape;81;p16"/>
          <p:cNvPicPr preferRelativeResize="0"/>
          <p:nvPr/>
        </p:nvPicPr>
        <p:blipFill>
          <a:blip r:embed="rId4">
            <a:alphaModFix/>
          </a:blip>
          <a:stretch>
            <a:fillRect/>
          </a:stretch>
        </p:blipFill>
        <p:spPr>
          <a:xfrm>
            <a:off x="6936348" y="4361650"/>
            <a:ext cx="2017153"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Plumage stages (feathers)</a:t>
            </a:r>
            <a:endParaRPr>
              <a:solidFill>
                <a:srgbClr val="1C4587"/>
              </a:solidFill>
              <a:latin typeface="Alegreya"/>
              <a:ea typeface="Alegreya"/>
              <a:cs typeface="Alegreya"/>
              <a:sym typeface="Alegreya"/>
            </a:endParaRPr>
          </a:p>
        </p:txBody>
      </p:sp>
      <p:pic>
        <p:nvPicPr>
          <p:cNvPr id="87" name="Google Shape;87;p17"/>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88" name="Google Shape;88;p17"/>
          <p:cNvPicPr preferRelativeResize="0"/>
          <p:nvPr/>
        </p:nvPicPr>
        <p:blipFill rotWithShape="1">
          <a:blip r:embed="rId4">
            <a:alphaModFix/>
          </a:blip>
          <a:srcRect l="1174" t="1963" r="920" b="4095"/>
          <a:stretch/>
        </p:blipFill>
        <p:spPr>
          <a:xfrm>
            <a:off x="392200" y="1152475"/>
            <a:ext cx="6712324" cy="3209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Nutrition</a:t>
            </a:r>
            <a:endParaRPr>
              <a:solidFill>
                <a:srgbClr val="1C4587"/>
              </a:solidFill>
              <a:latin typeface="Alegreya"/>
              <a:ea typeface="Alegreya"/>
              <a:cs typeface="Alegreya"/>
              <a:sym typeface="Alegreya"/>
            </a:endParaRPr>
          </a:p>
        </p:txBody>
      </p:sp>
      <p:sp>
        <p:nvSpPr>
          <p:cNvPr id="94" name="Google Shape;94;p18"/>
          <p:cNvSpPr txBox="1">
            <a:spLocks noGrp="1"/>
          </p:cNvSpPr>
          <p:nvPr>
            <p:ph type="body" idx="1"/>
          </p:nvPr>
        </p:nvSpPr>
        <p:spPr>
          <a:xfrm>
            <a:off x="311700" y="12829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1C4587"/>
                </a:solidFill>
                <a:highlight>
                  <a:srgbClr val="FFFFFF"/>
                </a:highlight>
                <a:latin typeface="Alegreya"/>
                <a:ea typeface="Alegreya"/>
                <a:cs typeface="Alegreya"/>
                <a:sym typeface="Alegreya"/>
              </a:rPr>
              <a:t>The Lammergeier is a scavenger bird, which specialises in                                                       feeding on bones.</a:t>
            </a:r>
            <a:r>
              <a:rPr lang="es">
                <a:solidFill>
                  <a:srgbClr val="1C4587"/>
                </a:solidFill>
                <a:highlight>
                  <a:srgbClr val="FFFFFF"/>
                </a:highlight>
                <a:latin typeface="Alegreya"/>
                <a:ea typeface="Alegreya"/>
                <a:cs typeface="Alegreya"/>
                <a:sym typeface="Alegreya"/>
              </a:rPr>
              <a:t> Its wide gape and the possession of a large                                                   number of acid-secreting cells facilitate the digestion of bones.</a:t>
            </a:r>
            <a:endParaRPr>
              <a:solidFill>
                <a:srgbClr val="1C4587"/>
              </a:solidFill>
              <a:highlight>
                <a:srgbClr val="FFFFFF"/>
              </a:highlight>
              <a:latin typeface="Alegreya"/>
              <a:ea typeface="Alegreya"/>
              <a:cs typeface="Alegreya"/>
              <a:sym typeface="Alegreya"/>
            </a:endParaRPr>
          </a:p>
          <a:p>
            <a:pPr marL="0" lvl="0" indent="0" algn="l" rtl="0">
              <a:spcBef>
                <a:spcPts val="1600"/>
              </a:spcBef>
              <a:spcAft>
                <a:spcPts val="1600"/>
              </a:spcAft>
              <a:buNone/>
            </a:pPr>
            <a:r>
              <a:rPr lang="es">
                <a:solidFill>
                  <a:srgbClr val="1C4587"/>
                </a:solidFill>
                <a:highlight>
                  <a:srgbClr val="FFFFFF"/>
                </a:highlight>
                <a:latin typeface="Alegreya"/>
                <a:ea typeface="Alegreya"/>
                <a:cs typeface="Alegreya"/>
                <a:sym typeface="Alegreya"/>
              </a:rPr>
              <a:t>The bird´s common name in Spanish,</a:t>
            </a:r>
            <a:r>
              <a:rPr lang="es" b="1">
                <a:solidFill>
                  <a:srgbClr val="1C4587"/>
                </a:solidFill>
                <a:highlight>
                  <a:srgbClr val="FFFFFF"/>
                </a:highlight>
                <a:latin typeface="Alegreya"/>
                <a:ea typeface="Alegreya"/>
                <a:cs typeface="Alegreya"/>
                <a:sym typeface="Alegreya"/>
              </a:rPr>
              <a:t>”Quebrantahuesos”</a:t>
            </a:r>
            <a:r>
              <a:rPr lang="es">
                <a:solidFill>
                  <a:srgbClr val="1C4587"/>
                </a:solidFill>
                <a:highlight>
                  <a:srgbClr val="FFFFFF"/>
                </a:highlight>
                <a:latin typeface="Alegreya"/>
                <a:ea typeface="Alegreya"/>
                <a:cs typeface="Alegreya"/>
                <a:sym typeface="Alegreya"/>
              </a:rPr>
              <a:t>,                                                                      comes from the particular technique it uses to ingest food.                                                               This consists of breaking large bones, which cannot be                                                         swallowed whole, into pieces of adequate size. The species                                                               achieves this by throwing the bones from the air onto rocky                                                                   areas that are called “breakers”.</a:t>
            </a:r>
            <a:endParaRPr>
              <a:solidFill>
                <a:srgbClr val="1C4587"/>
              </a:solidFill>
              <a:highlight>
                <a:srgbClr val="FFFFFF"/>
              </a:highlight>
              <a:latin typeface="Alegreya"/>
              <a:ea typeface="Alegreya"/>
              <a:cs typeface="Alegreya"/>
              <a:sym typeface="Alegreya"/>
            </a:endParaRPr>
          </a:p>
        </p:txBody>
      </p:sp>
      <p:pic>
        <p:nvPicPr>
          <p:cNvPr id="95" name="Google Shape;95;p18"/>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96" name="Google Shape;96;p18"/>
          <p:cNvPicPr preferRelativeResize="0"/>
          <p:nvPr/>
        </p:nvPicPr>
        <p:blipFill>
          <a:blip r:embed="rId4">
            <a:alphaModFix/>
          </a:blip>
          <a:stretch>
            <a:fillRect/>
          </a:stretch>
        </p:blipFill>
        <p:spPr>
          <a:xfrm>
            <a:off x="6363650" y="1282950"/>
            <a:ext cx="2468650" cy="2813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1C4587"/>
                </a:solidFill>
                <a:latin typeface="Alegreya"/>
                <a:ea typeface="Alegreya"/>
                <a:cs typeface="Alegreya"/>
                <a:sym typeface="Alegreya"/>
              </a:rPr>
              <a:t>Reproduction</a:t>
            </a:r>
            <a:endParaRPr dirty="0">
              <a:solidFill>
                <a:srgbClr val="1C4587"/>
              </a:solidFill>
              <a:latin typeface="Alegreya"/>
              <a:ea typeface="Alegreya"/>
              <a:cs typeface="Alegreya"/>
              <a:sym typeface="Alegreya"/>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b="1" dirty="0">
                <a:solidFill>
                  <a:srgbClr val="1C4587"/>
                </a:solidFill>
                <a:latin typeface="Alegreya"/>
                <a:ea typeface="Alegreya"/>
                <a:cs typeface="Alegreya"/>
                <a:sym typeface="Alegreya"/>
              </a:rPr>
              <a:t>The Lammergeier has a long reproductive cycle,</a:t>
            </a:r>
            <a:r>
              <a:rPr lang="es" dirty="0">
                <a:solidFill>
                  <a:srgbClr val="1C4587"/>
                </a:solidFill>
                <a:latin typeface="Alegreya"/>
                <a:ea typeface="Alegreya"/>
                <a:cs typeface="Alegreya"/>
                <a:sym typeface="Alegreya"/>
              </a:rPr>
              <a:t>                                                                            divided into several stages:    </a:t>
            </a:r>
          </a:p>
          <a:p>
            <a:pPr marL="0" lvl="0" indent="0" algn="l" rtl="0">
              <a:spcBef>
                <a:spcPts val="0"/>
              </a:spcBef>
              <a:spcAft>
                <a:spcPts val="1600"/>
              </a:spcAft>
              <a:buNone/>
            </a:pPr>
            <a:r>
              <a:rPr lang="es" dirty="0">
                <a:solidFill>
                  <a:srgbClr val="1C4587"/>
                </a:solidFill>
                <a:latin typeface="Alegreya"/>
                <a:ea typeface="Alegreya"/>
                <a:cs typeface="Alegreya"/>
                <a:sym typeface="Alegreya"/>
              </a:rPr>
              <a:t>-</a:t>
            </a:r>
            <a:r>
              <a:rPr lang="es" b="1" dirty="0">
                <a:solidFill>
                  <a:srgbClr val="1C4587"/>
                </a:solidFill>
                <a:latin typeface="Alegreya"/>
                <a:ea typeface="Alegreya"/>
                <a:cs typeface="Alegreya"/>
                <a:sym typeface="Alegreya"/>
              </a:rPr>
              <a:t>pre-laying</a:t>
            </a:r>
            <a:r>
              <a:rPr lang="es" dirty="0">
                <a:solidFill>
                  <a:srgbClr val="1C4587"/>
                </a:solidFill>
                <a:latin typeface="Alegreya"/>
                <a:ea typeface="Alegreya"/>
                <a:cs typeface="Alegreya"/>
                <a:sym typeface="Alegreya"/>
              </a:rPr>
              <a:t> (September-November)                                                                                                              -</a:t>
            </a:r>
            <a:r>
              <a:rPr lang="es" b="1" dirty="0">
                <a:solidFill>
                  <a:srgbClr val="1C4587"/>
                </a:solidFill>
                <a:latin typeface="Alegreya"/>
                <a:ea typeface="Alegreya"/>
                <a:cs typeface="Alegreya"/>
                <a:sym typeface="Alegreya"/>
              </a:rPr>
              <a:t>incubation</a:t>
            </a:r>
            <a:r>
              <a:rPr lang="es" dirty="0">
                <a:solidFill>
                  <a:srgbClr val="1C4587"/>
                </a:solidFill>
                <a:latin typeface="Alegreya"/>
                <a:ea typeface="Alegreya"/>
                <a:cs typeface="Alegreya"/>
                <a:sym typeface="Alegreya"/>
              </a:rPr>
              <a:t> (December-February)                                                                                                                          -</a:t>
            </a:r>
            <a:r>
              <a:rPr lang="es" b="1" dirty="0">
                <a:solidFill>
                  <a:srgbClr val="1C4587"/>
                </a:solidFill>
                <a:latin typeface="Alegreya"/>
                <a:ea typeface="Alegreya"/>
                <a:cs typeface="Alegreya"/>
                <a:sym typeface="Alegreya"/>
              </a:rPr>
              <a:t>breeding</a:t>
            </a:r>
            <a:r>
              <a:rPr lang="es" dirty="0">
                <a:solidFill>
                  <a:srgbClr val="1C4587"/>
                </a:solidFill>
                <a:latin typeface="Alegreya"/>
                <a:ea typeface="Alegreya"/>
                <a:cs typeface="Alegreya"/>
                <a:sym typeface="Alegreya"/>
              </a:rPr>
              <a:t> (March-August)                                                                                                                                  -</a:t>
            </a:r>
            <a:r>
              <a:rPr lang="es" b="1" dirty="0">
                <a:solidFill>
                  <a:srgbClr val="1C4587"/>
                </a:solidFill>
                <a:latin typeface="Alegreya"/>
                <a:ea typeface="Alegreya"/>
                <a:cs typeface="Alegreya"/>
                <a:sym typeface="Alegreya"/>
              </a:rPr>
              <a:t>emancipation of chicks</a:t>
            </a:r>
            <a:r>
              <a:rPr lang="es" dirty="0">
                <a:solidFill>
                  <a:srgbClr val="1C4587"/>
                </a:solidFill>
                <a:latin typeface="Alegreya"/>
                <a:ea typeface="Alegreya"/>
                <a:cs typeface="Alegreya"/>
                <a:sym typeface="Alegreya"/>
              </a:rPr>
              <a:t> (January).                                                                                                      During the pre-laying stage the species carries out activities related to the construction   of the nest (preferably in caves), and territorial defence.The nests are composed mainly  of branches and wool, this one fundamental for maintaining the temperature of the nest during incubation.</a:t>
            </a:r>
            <a:endParaRPr dirty="0">
              <a:solidFill>
                <a:srgbClr val="1C4587"/>
              </a:solidFill>
              <a:latin typeface="Alegreya"/>
              <a:ea typeface="Alegreya"/>
              <a:cs typeface="Alegreya"/>
              <a:sym typeface="Alegreya"/>
            </a:endParaRPr>
          </a:p>
        </p:txBody>
      </p:sp>
      <p:pic>
        <p:nvPicPr>
          <p:cNvPr id="103" name="Google Shape;103;p19"/>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104" name="Google Shape;104;p19"/>
          <p:cNvPicPr preferRelativeResize="0"/>
          <p:nvPr/>
        </p:nvPicPr>
        <p:blipFill>
          <a:blip r:embed="rId4">
            <a:alphaModFix/>
          </a:blip>
          <a:stretch>
            <a:fillRect/>
          </a:stretch>
        </p:blipFill>
        <p:spPr>
          <a:xfrm>
            <a:off x="5417810" y="1017725"/>
            <a:ext cx="3037075" cy="2005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1C4587"/>
                </a:solidFill>
                <a:latin typeface="Alegreya"/>
                <a:ea typeface="Alegreya"/>
                <a:cs typeface="Alegreya"/>
                <a:sym typeface="Alegreya"/>
              </a:rPr>
              <a:t>The species forms pairs at an average age of seven years and they make the first attempt to lay at between 8-10 years of age.</a:t>
            </a:r>
            <a:r>
              <a:rPr lang="es">
                <a:solidFill>
                  <a:srgbClr val="1C4587"/>
                </a:solidFill>
                <a:latin typeface="Alegreya"/>
                <a:ea typeface="Alegreya"/>
                <a:cs typeface="Alegreya"/>
                <a:sym typeface="Alegreya"/>
              </a:rPr>
              <a:t> Both males and females take part in incubation.</a:t>
            </a:r>
            <a:endParaRPr>
              <a:solidFill>
                <a:srgbClr val="1C4587"/>
              </a:solidFill>
              <a:latin typeface="Alegreya"/>
              <a:ea typeface="Alegreya"/>
              <a:cs typeface="Alegreya"/>
              <a:sym typeface="Alegreya"/>
            </a:endParaRPr>
          </a:p>
          <a:p>
            <a:pPr marL="0" lvl="0" indent="0" algn="l" rtl="0">
              <a:spcBef>
                <a:spcPts val="1600"/>
              </a:spcBef>
              <a:spcAft>
                <a:spcPts val="0"/>
              </a:spcAft>
              <a:buNone/>
            </a:pPr>
            <a:r>
              <a:rPr lang="es">
                <a:solidFill>
                  <a:srgbClr val="1C4587"/>
                </a:solidFill>
                <a:latin typeface="Alegreya"/>
                <a:ea typeface="Alegreya"/>
                <a:cs typeface="Alegreya"/>
                <a:sym typeface="Alegreya"/>
              </a:rPr>
              <a:t> The average incubation period after laying is 53 days.</a:t>
            </a:r>
            <a:endParaRPr>
              <a:solidFill>
                <a:srgbClr val="1C4587"/>
              </a:solidFill>
              <a:latin typeface="Alegreya"/>
              <a:ea typeface="Alegreya"/>
              <a:cs typeface="Alegreya"/>
              <a:sym typeface="Alegreya"/>
            </a:endParaRPr>
          </a:p>
          <a:p>
            <a:pPr marL="0" lvl="0" indent="0" algn="l" rtl="0">
              <a:spcBef>
                <a:spcPts val="1600"/>
              </a:spcBef>
              <a:spcAft>
                <a:spcPts val="0"/>
              </a:spcAft>
              <a:buNone/>
            </a:pPr>
            <a:r>
              <a:rPr lang="es">
                <a:solidFill>
                  <a:srgbClr val="1C4587"/>
                </a:solidFill>
                <a:latin typeface="Alegreya"/>
                <a:ea typeface="Alegreya"/>
                <a:cs typeface="Alegreya"/>
                <a:sym typeface="Alegreya"/>
              </a:rPr>
              <a:t>If two chicks are born the first chick has been observed                                                                           to be aggressive towards the second one, which results                                                                          in starvation of the younger chick, hence contributing to                                                                           a reduction in the number of progeny. </a:t>
            </a:r>
            <a:endParaRPr>
              <a:solidFill>
                <a:srgbClr val="1C4587"/>
              </a:solidFill>
              <a:latin typeface="Alegreya"/>
              <a:ea typeface="Alegreya"/>
              <a:cs typeface="Alegreya"/>
              <a:sym typeface="Alegreya"/>
            </a:endParaRPr>
          </a:p>
          <a:p>
            <a:pPr marL="0" lvl="0" indent="0" algn="l" rtl="0">
              <a:spcBef>
                <a:spcPts val="1600"/>
              </a:spcBef>
              <a:spcAft>
                <a:spcPts val="1600"/>
              </a:spcAft>
              <a:buNone/>
            </a:pPr>
            <a:r>
              <a:rPr lang="es">
                <a:solidFill>
                  <a:srgbClr val="1C4587"/>
                </a:solidFill>
                <a:latin typeface="Alegreya"/>
                <a:ea typeface="Alegreya"/>
                <a:cs typeface="Alegreya"/>
                <a:sym typeface="Alegreya"/>
              </a:rPr>
              <a:t>The average age at which the chick leaves the nest is 120 days.</a:t>
            </a:r>
            <a:endParaRPr>
              <a:solidFill>
                <a:srgbClr val="1C4587"/>
              </a:solidFill>
              <a:latin typeface="Alegreya"/>
              <a:ea typeface="Alegreya"/>
              <a:cs typeface="Alegreya"/>
              <a:sym typeface="Alegreya"/>
            </a:endParaRPr>
          </a:p>
        </p:txBody>
      </p:sp>
      <p:pic>
        <p:nvPicPr>
          <p:cNvPr id="110" name="Google Shape;110;p20"/>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111" name="Google Shape;111;p20"/>
          <p:cNvPicPr preferRelativeResize="0"/>
          <p:nvPr/>
        </p:nvPicPr>
        <p:blipFill>
          <a:blip r:embed="rId4">
            <a:alphaModFix/>
          </a:blip>
          <a:stretch>
            <a:fillRect/>
          </a:stretch>
        </p:blipFill>
        <p:spPr>
          <a:xfrm>
            <a:off x="5963775" y="1806350"/>
            <a:ext cx="2632225" cy="174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1C4587"/>
                </a:solidFill>
                <a:latin typeface="Alegreya"/>
                <a:ea typeface="Alegreya"/>
                <a:cs typeface="Alegreya"/>
                <a:sym typeface="Alegreya"/>
              </a:rPr>
              <a:t>Juvenile dispersion</a:t>
            </a:r>
            <a:endParaRPr>
              <a:solidFill>
                <a:srgbClr val="1C4587"/>
              </a:solidFill>
              <a:latin typeface="Alegreya"/>
              <a:ea typeface="Alegreya"/>
              <a:cs typeface="Alegreya"/>
              <a:sym typeface="Alegreya"/>
            </a:endParaRPr>
          </a:p>
        </p:txBody>
      </p:sp>
      <p:sp>
        <p:nvSpPr>
          <p:cNvPr id="117" name="Google Shape;11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3837176" lvl="0" indent="0" algn="l" rtl="0">
              <a:spcBef>
                <a:spcPts val="0"/>
              </a:spcBef>
              <a:spcAft>
                <a:spcPts val="1600"/>
              </a:spcAft>
              <a:buNone/>
            </a:pPr>
            <a:r>
              <a:rPr lang="es">
                <a:solidFill>
                  <a:srgbClr val="1C4587"/>
                </a:solidFill>
                <a:highlight>
                  <a:srgbClr val="FFFFFF"/>
                </a:highlight>
                <a:latin typeface="Alegreya"/>
                <a:ea typeface="Alegreya"/>
                <a:cs typeface="Alegreya"/>
                <a:sym typeface="Alegreya"/>
              </a:rPr>
              <a:t>The pre-adults perform dispersive movements both within the Pyrenees and towards other mountain ranges: Picos de Europa, Sistema Ibérico etc. Possibly one of the most critical stages in the bird´s life cycle is juvenile dispersion.In most raptors,</a:t>
            </a:r>
            <a:r>
              <a:rPr lang="es" b="1">
                <a:solidFill>
                  <a:srgbClr val="1C4587"/>
                </a:solidFill>
                <a:latin typeface="Alegreya"/>
                <a:ea typeface="Alegreya"/>
                <a:cs typeface="Alegreya"/>
                <a:sym typeface="Alegreya"/>
              </a:rPr>
              <a:t> juveniles are more likely to make longer journeys</a:t>
            </a:r>
            <a:r>
              <a:rPr lang="es">
                <a:solidFill>
                  <a:srgbClr val="1C4587"/>
                </a:solidFill>
                <a:highlight>
                  <a:srgbClr val="FFFFFF"/>
                </a:highlight>
                <a:latin typeface="Alegreya"/>
                <a:ea typeface="Alegreya"/>
                <a:cs typeface="Alegreya"/>
                <a:sym typeface="Alegreya"/>
              </a:rPr>
              <a:t>, since a significant proportion of adults are territorial. The pre-adult birds tend to concentrate on the southern slopes of the Pyrenees (January-April).</a:t>
            </a:r>
            <a:endParaRPr>
              <a:solidFill>
                <a:srgbClr val="1C4587"/>
              </a:solidFill>
              <a:latin typeface="Alegreya"/>
              <a:ea typeface="Alegreya"/>
              <a:cs typeface="Alegreya"/>
              <a:sym typeface="Alegreya"/>
            </a:endParaRPr>
          </a:p>
        </p:txBody>
      </p:sp>
      <p:pic>
        <p:nvPicPr>
          <p:cNvPr id="118" name="Google Shape;118;p21"/>
          <p:cNvPicPr preferRelativeResize="0"/>
          <p:nvPr/>
        </p:nvPicPr>
        <p:blipFill>
          <a:blip r:embed="rId3">
            <a:alphaModFix/>
          </a:blip>
          <a:stretch>
            <a:fillRect/>
          </a:stretch>
        </p:blipFill>
        <p:spPr>
          <a:xfrm>
            <a:off x="6936348" y="4361650"/>
            <a:ext cx="2017153" cy="572700"/>
          </a:xfrm>
          <a:prstGeom prst="rect">
            <a:avLst/>
          </a:prstGeom>
          <a:noFill/>
          <a:ln>
            <a:noFill/>
          </a:ln>
        </p:spPr>
      </p:pic>
      <p:pic>
        <p:nvPicPr>
          <p:cNvPr id="119" name="Google Shape;119;p21"/>
          <p:cNvPicPr preferRelativeResize="0"/>
          <p:nvPr/>
        </p:nvPicPr>
        <p:blipFill>
          <a:blip r:embed="rId4">
            <a:alphaModFix/>
          </a:blip>
          <a:stretch>
            <a:fillRect/>
          </a:stretch>
        </p:blipFill>
        <p:spPr>
          <a:xfrm>
            <a:off x="5272211" y="537875"/>
            <a:ext cx="3340539" cy="38237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Macintosh PowerPoint</Application>
  <PresentationFormat>Presentación en pantalla (16:9)</PresentationFormat>
  <Paragraphs>42</Paragraphs>
  <Slides>12</Slides>
  <Notes>12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Alegreya</vt:lpstr>
      <vt:lpstr>Arial</vt:lpstr>
      <vt:lpstr>Simple Light</vt:lpstr>
      <vt:lpstr>The Lammergeier (Spain)</vt:lpstr>
      <vt:lpstr>The Lammergeier</vt:lpstr>
      <vt:lpstr>General information</vt:lpstr>
      <vt:lpstr>Habitat</vt:lpstr>
      <vt:lpstr>Plumage stages (feathers)</vt:lpstr>
      <vt:lpstr>Nutrition</vt:lpstr>
      <vt:lpstr>Reproduction</vt:lpstr>
      <vt:lpstr>Presentación de PowerPoint</vt:lpstr>
      <vt:lpstr>Juvenile dispersion</vt:lpstr>
      <vt:lpstr>Threats</vt:lpstr>
      <vt:lpstr>Satellite tracking</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Lammergeier (Spain)</dc:title>
  <cp:lastModifiedBy>Jesús Lázaro</cp:lastModifiedBy>
  <cp:revision>1</cp:revision>
  <dcterms:modified xsi:type="dcterms:W3CDTF">2019-10-29T10:54:30Z</dcterms:modified>
</cp:coreProperties>
</file>