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9" r:id="rId5"/>
    <p:sldId id="261" r:id="rId6"/>
    <p:sldId id="262" r:id="rId7"/>
    <p:sldId id="258" r:id="rId8"/>
    <p:sldId id="260" r:id="rId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Khmer UI" pitchFamily="34" charset="0"/>
        <a:ea typeface="+mn-ea"/>
        <a:cs typeface="Arial" charset="0"/>
      </a:defRPr>
    </a:lvl1pPr>
    <a:lvl2pPr marL="457200" algn="l" rtl="0" fontAlgn="base">
      <a:spcBef>
        <a:spcPct val="0"/>
      </a:spcBef>
      <a:spcAft>
        <a:spcPct val="0"/>
      </a:spcAft>
      <a:defRPr kern="1200">
        <a:solidFill>
          <a:schemeClr val="tx1"/>
        </a:solidFill>
        <a:latin typeface="Khmer UI" pitchFamily="34" charset="0"/>
        <a:ea typeface="+mn-ea"/>
        <a:cs typeface="Arial" charset="0"/>
      </a:defRPr>
    </a:lvl2pPr>
    <a:lvl3pPr marL="914400" algn="l" rtl="0" fontAlgn="base">
      <a:spcBef>
        <a:spcPct val="0"/>
      </a:spcBef>
      <a:spcAft>
        <a:spcPct val="0"/>
      </a:spcAft>
      <a:defRPr kern="1200">
        <a:solidFill>
          <a:schemeClr val="tx1"/>
        </a:solidFill>
        <a:latin typeface="Khmer UI" pitchFamily="34" charset="0"/>
        <a:ea typeface="+mn-ea"/>
        <a:cs typeface="Arial" charset="0"/>
      </a:defRPr>
    </a:lvl3pPr>
    <a:lvl4pPr marL="1371600" algn="l" rtl="0" fontAlgn="base">
      <a:spcBef>
        <a:spcPct val="0"/>
      </a:spcBef>
      <a:spcAft>
        <a:spcPct val="0"/>
      </a:spcAft>
      <a:defRPr kern="1200">
        <a:solidFill>
          <a:schemeClr val="tx1"/>
        </a:solidFill>
        <a:latin typeface="Khmer UI" pitchFamily="34" charset="0"/>
        <a:ea typeface="+mn-ea"/>
        <a:cs typeface="Arial" charset="0"/>
      </a:defRPr>
    </a:lvl4pPr>
    <a:lvl5pPr marL="1828800" algn="l" rtl="0" fontAlgn="base">
      <a:spcBef>
        <a:spcPct val="0"/>
      </a:spcBef>
      <a:spcAft>
        <a:spcPct val="0"/>
      </a:spcAft>
      <a:defRPr kern="1200">
        <a:solidFill>
          <a:schemeClr val="tx1"/>
        </a:solidFill>
        <a:latin typeface="Khmer UI" pitchFamily="34" charset="0"/>
        <a:ea typeface="+mn-ea"/>
        <a:cs typeface="Arial" charset="0"/>
      </a:defRPr>
    </a:lvl5pPr>
    <a:lvl6pPr marL="2286000" algn="l" defTabSz="914400" rtl="0" eaLnBrk="1" latinLnBrk="0" hangingPunct="1">
      <a:defRPr kern="1200">
        <a:solidFill>
          <a:schemeClr val="tx1"/>
        </a:solidFill>
        <a:latin typeface="Khmer UI" pitchFamily="34" charset="0"/>
        <a:ea typeface="+mn-ea"/>
        <a:cs typeface="Arial" charset="0"/>
      </a:defRPr>
    </a:lvl6pPr>
    <a:lvl7pPr marL="2743200" algn="l" defTabSz="914400" rtl="0" eaLnBrk="1" latinLnBrk="0" hangingPunct="1">
      <a:defRPr kern="1200">
        <a:solidFill>
          <a:schemeClr val="tx1"/>
        </a:solidFill>
        <a:latin typeface="Khmer UI" pitchFamily="34" charset="0"/>
        <a:ea typeface="+mn-ea"/>
        <a:cs typeface="Arial" charset="0"/>
      </a:defRPr>
    </a:lvl7pPr>
    <a:lvl8pPr marL="3200400" algn="l" defTabSz="914400" rtl="0" eaLnBrk="1" latinLnBrk="0" hangingPunct="1">
      <a:defRPr kern="1200">
        <a:solidFill>
          <a:schemeClr val="tx1"/>
        </a:solidFill>
        <a:latin typeface="Khmer UI" pitchFamily="34" charset="0"/>
        <a:ea typeface="+mn-ea"/>
        <a:cs typeface="Arial" charset="0"/>
      </a:defRPr>
    </a:lvl8pPr>
    <a:lvl9pPr marL="3657600" algn="l" defTabSz="914400" rtl="0" eaLnBrk="1" latinLnBrk="0" hangingPunct="1">
      <a:defRPr kern="1200">
        <a:solidFill>
          <a:schemeClr val="tx1"/>
        </a:solidFill>
        <a:latin typeface="Khmer U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37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B0127D9-F6A8-4348-8A9D-D65CEA9968E1}"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302E713-285C-4A62-BD3A-3A50AEBEE7F3}"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4870A7D-A0F3-4647-8522-ED2F09ED312C}"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84C52E4-17EA-4496-99C7-A77E3FE0920A}"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298B3AB-4DFB-46E2-BCA7-989C8A2DDCE4}"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AC8DC4E-6FC7-4F7F-BCF0-12CDFC120D7C}"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C8296C1D-2893-4C3D-9E49-D54327ECD4AD}"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C0559281-9B8E-461D-A13E-E960E2D25F2E}"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84994D27-BF7E-4E5D-8B39-01E3126D0E97}"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EEBE756-4455-42C7-81BE-39EC8CD9292B}"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B6F1A47-53CE-4F4E-8DA7-D6FF4A060615}"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3A6279F-D200-42C8-9209-B64DFDCEA531}"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colosseum-cute-rome-favim"/>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2" name="Text Box 4"/>
          <p:cNvSpPr txBox="1">
            <a:spLocks noChangeArrowheads="1"/>
          </p:cNvSpPr>
          <p:nvPr/>
        </p:nvSpPr>
        <p:spPr bwMode="auto">
          <a:xfrm>
            <a:off x="550834" y="195240"/>
            <a:ext cx="4271942" cy="911246"/>
          </a:xfrm>
          <a:prstGeom prst="rect">
            <a:avLst/>
          </a:prstGeom>
          <a:noFill/>
          <a:ln w="9525">
            <a:noFill/>
            <a:miter lim="800000"/>
            <a:headEnd/>
            <a:tailEnd/>
          </a:ln>
          <a:effectLst/>
        </p:spPr>
        <p:txBody>
          <a:bodyPr>
            <a:prstTxWarp prst="textDeflate">
              <a:avLst/>
            </a:prstTxWarp>
            <a:spAutoFit/>
          </a:bodyPr>
          <a:lstStyle/>
          <a:p>
            <a:pPr algn="ctr">
              <a:spcBef>
                <a:spcPct val="50000"/>
              </a:spcBef>
              <a:defRPr/>
            </a:pPr>
            <a:r>
              <a:rPr lang="it-IT" sz="6000" dirty="0">
                <a:effectLst>
                  <a:reflection blurRad="6350" stA="55000" endA="50" endPos="85000" dist="29997" dir="5400000" sy="-100000" algn="bl" rotWithShape="0"/>
                </a:effectLst>
                <a:latin typeface="Algerian" pitchFamily="82" charset="0"/>
              </a:rPr>
              <a:t>Roma</a:t>
            </a:r>
          </a:p>
        </p:txBody>
      </p:sp>
      <p:sp>
        <p:nvSpPr>
          <p:cNvPr id="2054" name="Text Box 6"/>
          <p:cNvSpPr txBox="1">
            <a:spLocks noChangeArrowheads="1"/>
          </p:cNvSpPr>
          <p:nvPr/>
        </p:nvSpPr>
        <p:spPr bwMode="auto">
          <a:xfrm>
            <a:off x="357188" y="1335088"/>
            <a:ext cx="4071937" cy="2289175"/>
          </a:xfrm>
          <a:prstGeom prst="rect">
            <a:avLst/>
          </a:prstGeom>
          <a:noFill/>
          <a:ln w="9525">
            <a:noFill/>
            <a:miter lim="800000"/>
            <a:headEnd/>
            <a:tailEnd/>
          </a:ln>
        </p:spPr>
        <p:txBody>
          <a:bodyPr>
            <a:spAutoFit/>
          </a:bodyPr>
          <a:lstStyle/>
          <a:p>
            <a:pPr algn="ctr">
              <a:spcBef>
                <a:spcPct val="50000"/>
              </a:spcBef>
            </a:pPr>
            <a:r>
              <a:rPr lang="it-IT" b="1">
                <a:latin typeface="Arial" charset="0"/>
              </a:rPr>
              <a:t>El Colosseo  </a:t>
            </a:r>
            <a:r>
              <a:rPr lang="it-IT">
                <a:latin typeface="Arial" charset="0"/>
              </a:rPr>
              <a:t>es el  anfiteatro más grande en el mundo, situado en el  centro de la ciudad de Roma. Es el monumento más importante y popular de la ciudad y tambien es el símbolo de Roma. En tiempos antiguos era usado para los espectáculos gladiatorio  y otros eventos públicos.</a:t>
            </a:r>
          </a:p>
        </p:txBody>
      </p:sp>
      <p:pic>
        <p:nvPicPr>
          <p:cNvPr id="2056" name="Picture 8" descr="parchi-divertimento-puy-du-fou-francia_650x435"/>
          <p:cNvPicPr>
            <a:picLocks noChangeAspect="1" noChangeArrowheads="1"/>
          </p:cNvPicPr>
          <p:nvPr/>
        </p:nvPicPr>
        <p:blipFill>
          <a:blip r:embed="rId3"/>
          <a:srcRect/>
          <a:stretch>
            <a:fillRect/>
          </a:stretch>
        </p:blipFill>
        <p:spPr bwMode="auto">
          <a:xfrm rot="20939202">
            <a:off x="4252235" y="3524420"/>
            <a:ext cx="3899394" cy="260974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childTnLst>
                          </p:cTn>
                        </p:par>
                        <p:par>
                          <p:cTn id="21" fill="hold">
                            <p:stCondLst>
                              <p:cond delay="2000"/>
                            </p:stCondLst>
                            <p:childTnLst>
                              <p:par>
                                <p:cTn id="22" presetID="8" presetClass="entr" presetSubtype="16" fill="hold" grpId="0" nodeType="after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diamond(in)">
                                      <p:cBhvr>
                                        <p:cTn id="24" dur="2000"/>
                                        <p:tgtEl>
                                          <p:spTgt spid="2054"/>
                                        </p:tgtEl>
                                      </p:cBhvr>
                                    </p:animEffect>
                                  </p:childTnLst>
                                </p:cTn>
                              </p:par>
                            </p:childTnLst>
                          </p:cTn>
                        </p:par>
                        <p:par>
                          <p:cTn id="25" fill="hold">
                            <p:stCondLst>
                              <p:cond delay="4000"/>
                            </p:stCondLst>
                            <p:childTnLst>
                              <p:par>
                                <p:cTn id="26" presetID="58" presetClass="entr" presetSubtype="0" accel="100000" fill="hold" nodeType="afterEffect">
                                  <p:stCondLst>
                                    <p:cond delay="0"/>
                                  </p:stCondLst>
                                  <p:childTnLst>
                                    <p:set>
                                      <p:cBhvr>
                                        <p:cTn id="27" dur="1" fill="hold">
                                          <p:stCondLst>
                                            <p:cond delay="0"/>
                                          </p:stCondLst>
                                        </p:cTn>
                                        <p:tgtEl>
                                          <p:spTgt spid="2056"/>
                                        </p:tgtEl>
                                        <p:attrNameLst>
                                          <p:attrName>style.visibility</p:attrName>
                                        </p:attrNameLst>
                                      </p:cBhvr>
                                      <p:to>
                                        <p:strVal val="visible"/>
                                      </p:to>
                                    </p:set>
                                    <p:anim calcmode="lin" valueType="num">
                                      <p:cBhvr>
                                        <p:cTn id="28" dur="500" fill="hold"/>
                                        <p:tgtEl>
                                          <p:spTgt spid="2056"/>
                                        </p:tgtEl>
                                        <p:attrNameLst>
                                          <p:attrName>ppt_w</p:attrName>
                                        </p:attrNameLst>
                                      </p:cBhvr>
                                      <p:tavLst>
                                        <p:tav tm="0">
                                          <p:val>
                                            <p:strVal val="#ppt_w*2.5"/>
                                          </p:val>
                                        </p:tav>
                                        <p:tav tm="100000">
                                          <p:val>
                                            <p:strVal val="#ppt_w"/>
                                          </p:val>
                                        </p:tav>
                                      </p:tavLst>
                                    </p:anim>
                                    <p:anim calcmode="lin" valueType="num">
                                      <p:cBhvr>
                                        <p:cTn id="29" dur="500" fill="hold"/>
                                        <p:tgtEl>
                                          <p:spTgt spid="2056"/>
                                        </p:tgtEl>
                                        <p:attrNameLst>
                                          <p:attrName>ppt_h</p:attrName>
                                        </p:attrNameLst>
                                      </p:cBhvr>
                                      <p:tavLst>
                                        <p:tav tm="0">
                                          <p:val>
                                            <p:strVal val="#ppt_h*0.01"/>
                                          </p:val>
                                        </p:tav>
                                        <p:tav tm="100000">
                                          <p:val>
                                            <p:strVal val="#ppt_h"/>
                                          </p:val>
                                        </p:tav>
                                      </p:tavLst>
                                    </p:anim>
                                    <p:anim calcmode="lin" valueType="num">
                                      <p:cBhvr>
                                        <p:cTn id="30" dur="500" fill="hold"/>
                                        <p:tgtEl>
                                          <p:spTgt spid="2056"/>
                                        </p:tgtEl>
                                        <p:attrNameLst>
                                          <p:attrName>ppt_x</p:attrName>
                                        </p:attrNameLst>
                                      </p:cBhvr>
                                      <p:tavLst>
                                        <p:tav tm="0">
                                          <p:val>
                                            <p:strVal val="#ppt_x"/>
                                          </p:val>
                                        </p:tav>
                                        <p:tav tm="100000">
                                          <p:val>
                                            <p:strVal val="#ppt_x"/>
                                          </p:val>
                                        </p:tav>
                                      </p:tavLst>
                                    </p:anim>
                                    <p:anim calcmode="lin" valueType="num">
                                      <p:cBhvr>
                                        <p:cTn id="31" dur="500" fill="hold"/>
                                        <p:tgtEl>
                                          <p:spTgt spid="2056"/>
                                        </p:tgtEl>
                                        <p:attrNameLst>
                                          <p:attrName>ppt_y</p:attrName>
                                        </p:attrNameLst>
                                      </p:cBhvr>
                                      <p:tavLst>
                                        <p:tav tm="0">
                                          <p:val>
                                            <p:strVal val="#ppt_h+1"/>
                                          </p:val>
                                        </p:tav>
                                        <p:tav tm="100000">
                                          <p:val>
                                            <p:strVal val="#ppt_y"/>
                                          </p:val>
                                        </p:tav>
                                      </p:tavLst>
                                    </p:anim>
                                    <p:animEffect transition="in" filter="fade">
                                      <p:cBhvr>
                                        <p:cTn id="32"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10" descr="228282550_4870883ff6_z.jpg"/>
          <p:cNvPicPr>
            <a:picLocks noChangeAspect="1"/>
          </p:cNvPicPr>
          <p:nvPr/>
        </p:nvPicPr>
        <p:blipFill>
          <a:blip r:embed="rId2"/>
          <a:srcRect/>
          <a:stretch>
            <a:fillRect/>
          </a:stretch>
        </p:blipFill>
        <p:spPr bwMode="auto">
          <a:xfrm>
            <a:off x="0" y="0"/>
            <a:ext cx="9239250" cy="6858000"/>
          </a:xfrm>
          <a:prstGeom prst="rect">
            <a:avLst/>
          </a:prstGeom>
          <a:noFill/>
          <a:ln w="9525">
            <a:noFill/>
            <a:miter lim="800000"/>
            <a:headEnd/>
            <a:tailEnd/>
          </a:ln>
        </p:spPr>
      </p:pic>
      <p:sp>
        <p:nvSpPr>
          <p:cNvPr id="14338" name="Text Box 5"/>
          <p:cNvSpPr txBox="1">
            <a:spLocks noChangeArrowheads="1"/>
          </p:cNvSpPr>
          <p:nvPr/>
        </p:nvSpPr>
        <p:spPr bwMode="auto">
          <a:xfrm>
            <a:off x="0" y="1357313"/>
            <a:ext cx="4429125" cy="3109912"/>
          </a:xfrm>
          <a:prstGeom prst="rect">
            <a:avLst/>
          </a:prstGeom>
          <a:noFill/>
          <a:ln w="9525">
            <a:noFill/>
            <a:miter lim="800000"/>
            <a:headEnd/>
            <a:tailEnd/>
          </a:ln>
        </p:spPr>
        <p:txBody>
          <a:bodyPr>
            <a:spAutoFit/>
          </a:bodyPr>
          <a:lstStyle/>
          <a:p>
            <a:r>
              <a:rPr lang="es-ES" sz="2000" b="1">
                <a:solidFill>
                  <a:schemeClr val="bg1"/>
                </a:solidFill>
              </a:rPr>
              <a:t>La fontana de trevi es la más grande, más célebre de las fuentes en el mundo. Esta es uno de los monumentos </a:t>
            </a:r>
            <a:r>
              <a:rPr lang="es-ES" b="1">
                <a:solidFill>
                  <a:schemeClr val="bg1"/>
                </a:solidFill>
              </a:rPr>
              <a:t>más</a:t>
            </a:r>
            <a:r>
              <a:rPr lang="es-ES"/>
              <a:t> </a:t>
            </a:r>
            <a:r>
              <a:rPr lang="es-ES" b="1">
                <a:solidFill>
                  <a:schemeClr val="bg1"/>
                </a:solidFill>
              </a:rPr>
              <a:t> bonita </a:t>
            </a:r>
            <a:r>
              <a:rPr lang="es-ES" sz="2000" b="1">
                <a:solidFill>
                  <a:schemeClr val="bg1"/>
                </a:solidFill>
              </a:rPr>
              <a:t>y romantica .Cada dia es visitada por miles de turistas de todo el mundo y cada  buen turista debe proceder al famoso lanzamiento de la moneda.</a:t>
            </a:r>
            <a:endParaRPr lang="it-IT" sz="2000" b="1">
              <a:solidFill>
                <a:schemeClr val="bg1"/>
              </a:solidFill>
            </a:endParaRPr>
          </a:p>
          <a:p>
            <a:endParaRPr lang="it-IT" b="1">
              <a:solidFill>
                <a:schemeClr val="bg1"/>
              </a:solidFill>
            </a:endParaRPr>
          </a:p>
        </p:txBody>
      </p:sp>
      <p:sp>
        <p:nvSpPr>
          <p:cNvPr id="3078" name="Text Box 6"/>
          <p:cNvSpPr txBox="1">
            <a:spLocks noChangeArrowheads="1"/>
          </p:cNvSpPr>
          <p:nvPr/>
        </p:nvSpPr>
        <p:spPr bwMode="auto">
          <a:xfrm>
            <a:off x="692123" y="6350"/>
            <a:ext cx="7632700" cy="823912"/>
          </a:xfrm>
          <a:prstGeom prst="rect">
            <a:avLst/>
          </a:prstGeom>
          <a:noFill/>
          <a:ln w="9525">
            <a:noFill/>
            <a:miter lim="800000"/>
            <a:headEnd/>
            <a:tailEnd/>
          </a:ln>
          <a:effectLst/>
        </p:spPr>
        <p:txBody>
          <a:bodyPr>
            <a:prstTxWarp prst="textStop">
              <a:avLst/>
            </a:prstTxWarp>
            <a:spAutoFit/>
          </a:bodyPr>
          <a:lstStyle/>
          <a:p>
            <a:pPr algn="ctr">
              <a:spcBef>
                <a:spcPct val="50000"/>
              </a:spcBef>
              <a:defRPr/>
            </a:pPr>
            <a:r>
              <a:rPr lang="it-IT" sz="4800" b="1" dirty="0">
                <a:solidFill>
                  <a:schemeClr val="bg1"/>
                </a:solidFill>
                <a:latin typeface="Informal Roman" pitchFamily="66" charset="0"/>
                <a:ea typeface="BatangChe" pitchFamily="49" charset="-127"/>
              </a:rPr>
              <a:t>FONTANA </a:t>
            </a:r>
            <a:r>
              <a:rPr lang="it-IT" sz="4800" b="1" dirty="0" err="1">
                <a:solidFill>
                  <a:schemeClr val="bg1"/>
                </a:solidFill>
                <a:latin typeface="Informal Roman" pitchFamily="66" charset="0"/>
                <a:ea typeface="BatangChe" pitchFamily="49" charset="-127"/>
              </a:rPr>
              <a:t>DI</a:t>
            </a:r>
            <a:r>
              <a:rPr lang="it-IT" sz="4800" b="1" dirty="0">
                <a:solidFill>
                  <a:schemeClr val="bg1"/>
                </a:solidFill>
                <a:latin typeface="Informal Roman" pitchFamily="66" charset="0"/>
                <a:ea typeface="BatangChe" pitchFamily="49" charset="-127"/>
              </a:rPr>
              <a:t> TREVI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5000" fill="hold"/>
                                        <p:tgtEl>
                                          <p:spTgt spid="3078"/>
                                        </p:tgtEl>
                                        <p:attrNameLst>
                                          <p:attrName>ppt_w</p:attrName>
                                        </p:attrNameLst>
                                      </p:cBhvr>
                                      <p:tavLst>
                                        <p:tav tm="0" fmla="#ppt_w*sin(2.5*pi*$)">
                                          <p:val>
                                            <p:fltVal val="0"/>
                                          </p:val>
                                        </p:tav>
                                        <p:tav tm="100000">
                                          <p:val>
                                            <p:fltVal val="1"/>
                                          </p:val>
                                        </p:tav>
                                      </p:tavLst>
                                    </p:anim>
                                    <p:anim calcmode="lin" valueType="num">
                                      <p:cBhvr>
                                        <p:cTn id="8" dur="5000" fill="hold"/>
                                        <p:tgtEl>
                                          <p:spTgt spid="3078"/>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48" presetClass="entr" presetSubtype="0" accel="50000" fill="hold" grpId="0" nodeType="after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1000" fill="hold"/>
                                        <p:tgtEl>
                                          <p:spTgt spid="1433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4338"/>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4338"/>
                                        </p:tgtEl>
                                        <p:attrNameLst>
                                          <p:attrName>ppt_y</p:attrName>
                                        </p:attrNameLst>
                                      </p:cBhvr>
                                      <p:tavLst>
                                        <p:tav tm="0">
                                          <p:val>
                                            <p:strVal val="#ppt_y"/>
                                          </p:val>
                                        </p:tav>
                                        <p:tav tm="100000">
                                          <p:val>
                                            <p:strVal val="#ppt_y"/>
                                          </p:val>
                                        </p:tav>
                                      </p:tavLst>
                                    </p:anim>
                                    <p:animEffect transition="in" filter="fade">
                                      <p:cBhvr>
                                        <p:cTn id="15"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http://data3.whicdn.com/images/70634691/large.jpg"/>
          <p:cNvPicPr>
            <a:picLocks noChangeAspect="1" noChangeArrowheads="1"/>
          </p:cNvPicPr>
          <p:nvPr/>
        </p:nvPicPr>
        <p:blipFill>
          <a:blip r:embed="rId2">
            <a:lum bright="16000" contrast="-22000"/>
          </a:blip>
          <a:srcRect/>
          <a:stretch>
            <a:fillRect/>
          </a:stretch>
        </p:blipFill>
        <p:spPr bwMode="auto">
          <a:xfrm>
            <a:off x="0" y="0"/>
            <a:ext cx="9144000" cy="6858000"/>
          </a:xfrm>
          <a:prstGeom prst="rect">
            <a:avLst/>
          </a:prstGeom>
          <a:noFill/>
          <a:ln w="9525">
            <a:noFill/>
            <a:miter lim="800000"/>
            <a:headEnd/>
            <a:tailEnd/>
          </a:ln>
        </p:spPr>
      </p:pic>
      <p:sp>
        <p:nvSpPr>
          <p:cNvPr id="6" name="CasellaDiTesto 5"/>
          <p:cNvSpPr txBox="1">
            <a:spLocks noChangeArrowheads="1"/>
          </p:cNvSpPr>
          <p:nvPr/>
        </p:nvSpPr>
        <p:spPr bwMode="auto">
          <a:xfrm>
            <a:off x="428625" y="571500"/>
            <a:ext cx="4786313" cy="3387725"/>
          </a:xfrm>
          <a:prstGeom prst="rect">
            <a:avLst/>
          </a:prstGeom>
          <a:noFill/>
          <a:ln w="9525">
            <a:noFill/>
            <a:miter lim="800000"/>
            <a:headEnd/>
            <a:tailEnd/>
          </a:ln>
        </p:spPr>
        <p:txBody>
          <a:bodyPr>
            <a:spAutoFit/>
          </a:bodyPr>
          <a:lstStyle/>
          <a:p>
            <a:r>
              <a:rPr lang="it-IT" b="1"/>
              <a:t>Es una tradición </a:t>
            </a:r>
            <a:r>
              <a:rPr lang="es-ES" b="1"/>
              <a:t>lanzar una, dos o tres monedas en la fuente. Parece que trae buena suerte con su mano derecha sobre el hombro izquierdo una moneda en la Fontana de Trevi. Según la tradición, lanzar una moneda le permite volver a Roma, lanzar otra,en cambio, significa que se enamora de un italiano o de una italiana. Lanzar tres monedas en la Fontana de Trevi, significa vamos a casarnos en Roma.</a:t>
            </a:r>
            <a:endParaRPr lang="it-IT" b="1"/>
          </a:p>
          <a:p>
            <a:endParaRPr lang="it-IT" b="1"/>
          </a:p>
        </p:txBody>
      </p:sp>
      <p:pic>
        <p:nvPicPr>
          <p:cNvPr id="7" name="Immagine 6" descr="pa200426.jpg"/>
          <p:cNvPicPr>
            <a:picLocks noChangeAspect="1"/>
          </p:cNvPicPr>
          <p:nvPr/>
        </p:nvPicPr>
        <p:blipFill>
          <a:blip r:embed="rId3" cstate="print"/>
          <a:stretch>
            <a:fillRect/>
          </a:stretch>
        </p:blipFill>
        <p:spPr>
          <a:xfrm rot="21056106">
            <a:off x="5591565" y="2156404"/>
            <a:ext cx="3071834" cy="2303876"/>
          </a:xfrm>
          <a:prstGeom prst="rect">
            <a:avLst/>
          </a:prstGeom>
          <a:ln>
            <a:noFill/>
          </a:ln>
          <a:effectLst>
            <a:softEdge rad="112500"/>
          </a:effectLst>
        </p:spPr>
      </p:pic>
      <p:pic>
        <p:nvPicPr>
          <p:cNvPr id="9222" name="Picture 6" descr="http://www.newsandcom.it/site/wp-content/uploads/2014/12/euro-monete-620x334.jpg"/>
          <p:cNvPicPr>
            <a:picLocks noChangeAspect="1" noChangeArrowheads="1"/>
          </p:cNvPicPr>
          <p:nvPr/>
        </p:nvPicPr>
        <p:blipFill>
          <a:blip r:embed="rId4"/>
          <a:srcRect/>
          <a:stretch>
            <a:fillRect/>
          </a:stretch>
        </p:blipFill>
        <p:spPr bwMode="auto">
          <a:xfrm>
            <a:off x="571472" y="3929066"/>
            <a:ext cx="4714908" cy="253996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blinds(horizontal)">
                                      <p:cBhvr>
                                        <p:cTn id="11" dur="500"/>
                                        <p:tgtEl>
                                          <p:spTgt spid="92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slide_84"/>
          <p:cNvPicPr>
            <a:picLocks noChangeAspect="1" noChangeArrowheads="1"/>
          </p:cNvPicPr>
          <p:nvPr/>
        </p:nvPicPr>
        <p:blipFill>
          <a:blip r:embed="rId2">
            <a:lum contrast="-12000"/>
          </a:blip>
          <a:srcRect/>
          <a:stretch>
            <a:fillRect/>
          </a:stretch>
        </p:blipFill>
        <p:spPr bwMode="auto">
          <a:xfrm>
            <a:off x="0" y="0"/>
            <a:ext cx="9144000" cy="6858000"/>
          </a:xfrm>
          <a:prstGeom prst="rect">
            <a:avLst/>
          </a:prstGeom>
          <a:noFill/>
          <a:ln w="9525">
            <a:noFill/>
            <a:miter lim="800000"/>
            <a:headEnd/>
            <a:tailEnd/>
          </a:ln>
        </p:spPr>
      </p:pic>
      <p:sp>
        <p:nvSpPr>
          <p:cNvPr id="6" name="CasellaDiTesto 5"/>
          <p:cNvSpPr txBox="1"/>
          <p:nvPr/>
        </p:nvSpPr>
        <p:spPr>
          <a:xfrm>
            <a:off x="857224" y="285728"/>
            <a:ext cx="7143800" cy="923330"/>
          </a:xfrm>
          <a:prstGeom prst="rect">
            <a:avLst/>
          </a:prstGeom>
          <a:noFill/>
        </p:spPr>
        <p:txBody>
          <a:bodyPr>
            <a:prstTxWarp prst="textWave1">
              <a:avLst/>
            </a:prstTxWarp>
            <a:spAutoFit/>
          </a:bodyPr>
          <a:lstStyle/>
          <a:p>
            <a:pPr algn="ctr">
              <a:defRPr/>
            </a:pPr>
            <a:r>
              <a:rPr lang="it-IT" sz="5400" b="1" dirty="0">
                <a:solidFill>
                  <a:schemeClr val="bg1"/>
                </a:solidFill>
                <a:effectLst>
                  <a:reflection blurRad="6350" stA="55000" endA="50" endPos="85000" dir="5400000" sy="-100000" algn="bl" rotWithShape="0"/>
                </a:effectLst>
                <a:latin typeface="Modern No. 20" pitchFamily="18" charset="0"/>
                <a:cs typeface="Raavi" pitchFamily="34" charset="0"/>
              </a:rPr>
              <a:t>La Barcaccia</a:t>
            </a:r>
          </a:p>
        </p:txBody>
      </p:sp>
      <p:sp>
        <p:nvSpPr>
          <p:cNvPr id="7" name="CasellaDiTesto 6"/>
          <p:cNvSpPr txBox="1">
            <a:spLocks noChangeArrowheads="1"/>
          </p:cNvSpPr>
          <p:nvPr/>
        </p:nvSpPr>
        <p:spPr bwMode="auto">
          <a:xfrm>
            <a:off x="214313" y="1500188"/>
            <a:ext cx="5357812" cy="2835275"/>
          </a:xfrm>
          <a:prstGeom prst="rect">
            <a:avLst/>
          </a:prstGeom>
          <a:noFill/>
          <a:ln w="9525">
            <a:noFill/>
            <a:miter lim="800000"/>
            <a:headEnd/>
            <a:tailEnd/>
          </a:ln>
        </p:spPr>
        <p:txBody>
          <a:bodyPr>
            <a:spAutoFit/>
          </a:bodyPr>
          <a:lstStyle/>
          <a:p>
            <a:r>
              <a:rPr lang="es-ES" sz="2000" b="1">
                <a:solidFill>
                  <a:schemeClr val="bg1"/>
                </a:solidFill>
              </a:rPr>
              <a:t>Fuente " la Barcaccia " es una fuente en Roma, situada en la Plaza de España, a los pies de la escalinada de la Trinidad. Esta 'fue dañada, recientemente, por  los seguidores del Feyenoord en translado en Roma . La fuente fue restaurada y se inauguró el pasado mes de septiembre.  Afortunadamente el daño a la  Barcaccia es leve.</a:t>
            </a:r>
            <a:endParaRPr lang="it-IT"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58" presetClass="entr" presetSubtype="0" accel="10000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strVal val="#ppt_w*2.5"/>
                                          </p:val>
                                        </p:tav>
                                        <p:tav tm="100000">
                                          <p:val>
                                            <p:strVal val="#ppt_w"/>
                                          </p:val>
                                        </p:tav>
                                      </p:tavLst>
                                    </p:anim>
                                    <p:anim calcmode="lin" valueType="num">
                                      <p:cBhvr>
                                        <p:cTn id="25" dur="500" fill="hold"/>
                                        <p:tgtEl>
                                          <p:spTgt spid="7"/>
                                        </p:tgtEl>
                                        <p:attrNameLst>
                                          <p:attrName>ppt_h</p:attrName>
                                        </p:attrNameLst>
                                      </p:cBhvr>
                                      <p:tavLst>
                                        <p:tav tm="0">
                                          <p:val>
                                            <p:strVal val="#ppt_h*0.01"/>
                                          </p:val>
                                        </p:tav>
                                        <p:tav tm="100000">
                                          <p:val>
                                            <p:strVal val="#ppt_h"/>
                                          </p:val>
                                        </p:tav>
                                      </p:tavLst>
                                    </p:anim>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h+1"/>
                                          </p:val>
                                        </p:tav>
                                        <p:tav tm="100000">
                                          <p:val>
                                            <p:strVal val="#ppt_y"/>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magine 7" descr="popolo 2.jpg"/>
          <p:cNvPicPr>
            <a:picLocks noChangeAspect="1"/>
          </p:cNvPicPr>
          <p:nvPr/>
        </p:nvPicPr>
        <p:blipFill>
          <a:blip r:embed="rId2">
            <a:lum bright="18000" contrast="-30000"/>
          </a:blip>
          <a:srcRect/>
          <a:stretch>
            <a:fillRect/>
          </a:stretch>
        </p:blipFill>
        <p:spPr bwMode="auto">
          <a:xfrm>
            <a:off x="0" y="0"/>
            <a:ext cx="9144000" cy="6858000"/>
          </a:xfrm>
          <a:prstGeom prst="rect">
            <a:avLst/>
          </a:prstGeom>
          <a:noFill/>
          <a:ln w="9525">
            <a:noFill/>
            <a:miter lim="800000"/>
            <a:headEnd/>
            <a:tailEnd/>
          </a:ln>
        </p:spPr>
      </p:pic>
      <p:sp>
        <p:nvSpPr>
          <p:cNvPr id="18437" name="Text Box 5"/>
          <p:cNvSpPr txBox="1">
            <a:spLocks noChangeArrowheads="1"/>
          </p:cNvSpPr>
          <p:nvPr/>
        </p:nvSpPr>
        <p:spPr bwMode="auto">
          <a:xfrm>
            <a:off x="611188" y="500042"/>
            <a:ext cx="7705725" cy="762000"/>
          </a:xfrm>
          <a:prstGeom prst="rect">
            <a:avLst/>
          </a:prstGeom>
          <a:noFill/>
          <a:ln w="9525">
            <a:noFill/>
            <a:miter lim="800000"/>
            <a:headEnd/>
            <a:tailEnd/>
          </a:ln>
          <a:effectLst/>
        </p:spPr>
        <p:txBody>
          <a:bodyPr>
            <a:prstTxWarp prst="textCanDown">
              <a:avLst/>
            </a:prstTxWarp>
            <a:spAutoFit/>
          </a:bodyPr>
          <a:lstStyle/>
          <a:p>
            <a:pPr algn="ctr">
              <a:spcBef>
                <a:spcPct val="50000"/>
              </a:spcBef>
              <a:defRPr/>
            </a:pPr>
            <a:r>
              <a:rPr lang="it-IT" sz="4400" dirty="0">
                <a:latin typeface="Jokerman" pitchFamily="82" charset="0"/>
              </a:rPr>
              <a:t>Piazza del Popolo</a:t>
            </a:r>
          </a:p>
        </p:txBody>
      </p:sp>
      <p:pic>
        <p:nvPicPr>
          <p:cNvPr id="18438" name="Picture 6" descr="tumblr_m6euxwZtZV1qj5fcro1_500"/>
          <p:cNvPicPr>
            <a:picLocks noChangeAspect="1" noChangeArrowheads="1"/>
          </p:cNvPicPr>
          <p:nvPr/>
        </p:nvPicPr>
        <p:blipFill>
          <a:blip r:embed="rId3"/>
          <a:srcRect/>
          <a:stretch>
            <a:fillRect/>
          </a:stretch>
        </p:blipFill>
        <p:spPr bwMode="auto">
          <a:xfrm>
            <a:off x="357158" y="1285860"/>
            <a:ext cx="3106737" cy="2119312"/>
          </a:xfrm>
          <a:prstGeom prst="rect">
            <a:avLst/>
          </a:prstGeom>
          <a:ln>
            <a:noFill/>
          </a:ln>
          <a:effectLst>
            <a:softEdge rad="112500"/>
          </a:effectLst>
        </p:spPr>
      </p:pic>
      <p:pic>
        <p:nvPicPr>
          <p:cNvPr id="18439" name="Picture 7" descr="fontana_della_dea_roma_in_piazza_del_popolo_gallery"/>
          <p:cNvPicPr>
            <a:picLocks noChangeAspect="1" noChangeArrowheads="1"/>
          </p:cNvPicPr>
          <p:nvPr/>
        </p:nvPicPr>
        <p:blipFill>
          <a:blip r:embed="rId4"/>
          <a:srcRect/>
          <a:stretch>
            <a:fillRect/>
          </a:stretch>
        </p:blipFill>
        <p:spPr bwMode="auto">
          <a:xfrm>
            <a:off x="5143504" y="1357298"/>
            <a:ext cx="3097213" cy="2038350"/>
          </a:xfrm>
          <a:prstGeom prst="rect">
            <a:avLst/>
          </a:prstGeom>
          <a:ln>
            <a:noFill/>
          </a:ln>
          <a:effectLst>
            <a:softEdge rad="112500"/>
          </a:effectLst>
        </p:spPr>
      </p:pic>
      <p:pic>
        <p:nvPicPr>
          <p:cNvPr id="18441" name="Picture 9" descr="tumblr_mxcn5jZT6K1qiad10o1_500"/>
          <p:cNvPicPr>
            <a:picLocks noChangeAspect="1" noChangeArrowheads="1"/>
          </p:cNvPicPr>
          <p:nvPr/>
        </p:nvPicPr>
        <p:blipFill>
          <a:blip r:embed="rId5"/>
          <a:srcRect/>
          <a:stretch>
            <a:fillRect/>
          </a:stretch>
        </p:blipFill>
        <p:spPr bwMode="auto">
          <a:xfrm>
            <a:off x="539750" y="4437063"/>
            <a:ext cx="2879725" cy="1917700"/>
          </a:xfrm>
          <a:prstGeom prst="rect">
            <a:avLst/>
          </a:prstGeom>
          <a:ln>
            <a:noFill/>
          </a:ln>
          <a:effectLst>
            <a:softEdge rad="112500"/>
          </a:effectLst>
        </p:spPr>
      </p:pic>
      <p:sp>
        <p:nvSpPr>
          <p:cNvPr id="18443" name="Text Box 11"/>
          <p:cNvSpPr txBox="1">
            <a:spLocks noChangeArrowheads="1"/>
          </p:cNvSpPr>
          <p:nvPr/>
        </p:nvSpPr>
        <p:spPr bwMode="auto">
          <a:xfrm>
            <a:off x="4140200" y="3429000"/>
            <a:ext cx="4032250" cy="2530475"/>
          </a:xfrm>
          <a:prstGeom prst="rect">
            <a:avLst/>
          </a:prstGeom>
          <a:noFill/>
          <a:ln w="9525">
            <a:noFill/>
            <a:miter lim="800000"/>
            <a:headEnd/>
            <a:tailEnd/>
          </a:ln>
        </p:spPr>
        <p:txBody>
          <a:bodyPr>
            <a:spAutoFit/>
          </a:bodyPr>
          <a:lstStyle/>
          <a:p>
            <a:pPr>
              <a:spcBef>
                <a:spcPct val="50000"/>
              </a:spcBef>
            </a:pPr>
            <a:r>
              <a:rPr lang="it-IT" sz="2000" b="1"/>
              <a:t>Piazza del Popolo  es una de las más celebres plazas de Roma, a los pies del Pincio. Es muy grande y cada día recibe muchos turistas. Cerca de la plaza  està Via Del Corso, una calle muy conocida por sus tiendas.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8437"/>
                                        </p:tgtEl>
                                        <p:attrNameLst>
                                          <p:attrName>style.visibility</p:attrName>
                                        </p:attrNameLst>
                                      </p:cBhvr>
                                      <p:to>
                                        <p:strVal val="visible"/>
                                      </p:to>
                                    </p:set>
                                    <p:anim by="(-#ppt_w*2)" calcmode="lin" valueType="num">
                                      <p:cBhvr rctx="PPT">
                                        <p:cTn id="7" dur="500" autoRev="1" fill="hold">
                                          <p:stCondLst>
                                            <p:cond delay="0"/>
                                          </p:stCondLst>
                                        </p:cTn>
                                        <p:tgtEl>
                                          <p:spTgt spid="18437"/>
                                        </p:tgtEl>
                                        <p:attrNameLst>
                                          <p:attrName>ppt_w</p:attrName>
                                        </p:attrNameLst>
                                      </p:cBhvr>
                                    </p:anim>
                                    <p:anim by="(#ppt_w*0.50)" calcmode="lin" valueType="num">
                                      <p:cBhvr>
                                        <p:cTn id="8" dur="500" decel="50000" autoRev="1" fill="hold">
                                          <p:stCondLst>
                                            <p:cond delay="0"/>
                                          </p:stCondLst>
                                        </p:cTn>
                                        <p:tgtEl>
                                          <p:spTgt spid="18437"/>
                                        </p:tgtEl>
                                        <p:attrNameLst>
                                          <p:attrName>ppt_x</p:attrName>
                                        </p:attrNameLst>
                                      </p:cBhvr>
                                    </p:anim>
                                    <p:anim from="(-#ppt_h/2)" to="(#ppt_y)" calcmode="lin" valueType="num">
                                      <p:cBhvr>
                                        <p:cTn id="9" dur="1000" fill="hold">
                                          <p:stCondLst>
                                            <p:cond delay="0"/>
                                          </p:stCondLst>
                                        </p:cTn>
                                        <p:tgtEl>
                                          <p:spTgt spid="18437"/>
                                        </p:tgtEl>
                                        <p:attrNameLst>
                                          <p:attrName>ppt_y</p:attrName>
                                        </p:attrNameLst>
                                      </p:cBhvr>
                                    </p:anim>
                                    <p:animRot by="21600000">
                                      <p:cBhvr>
                                        <p:cTn id="10" dur="1000" fill="hold">
                                          <p:stCondLst>
                                            <p:cond delay="0"/>
                                          </p:stCondLst>
                                        </p:cTn>
                                        <p:tgtEl>
                                          <p:spTgt spid="18437"/>
                                        </p:tgtEl>
                                        <p:attrNameLst>
                                          <p:attrName>r</p:attrName>
                                        </p:attrNameLst>
                                      </p:cBhvr>
                                    </p:animRot>
                                  </p:childTnLst>
                                </p:cTn>
                              </p:par>
                            </p:childTnLst>
                          </p:cTn>
                        </p:par>
                        <p:par>
                          <p:cTn id="11" fill="hold">
                            <p:stCondLst>
                              <p:cond delay="2400"/>
                            </p:stCondLst>
                            <p:childTnLst>
                              <p:par>
                                <p:cTn id="12" presetID="8" presetClass="entr" presetSubtype="16" fill="hold" grpId="0" nodeType="afterEffect">
                                  <p:stCondLst>
                                    <p:cond delay="0"/>
                                  </p:stCondLst>
                                  <p:childTnLst>
                                    <p:set>
                                      <p:cBhvr>
                                        <p:cTn id="13" dur="1" fill="hold">
                                          <p:stCondLst>
                                            <p:cond delay="0"/>
                                          </p:stCondLst>
                                        </p:cTn>
                                        <p:tgtEl>
                                          <p:spTgt spid="18443"/>
                                        </p:tgtEl>
                                        <p:attrNameLst>
                                          <p:attrName>style.visibility</p:attrName>
                                        </p:attrNameLst>
                                      </p:cBhvr>
                                      <p:to>
                                        <p:strVal val="visible"/>
                                      </p:to>
                                    </p:set>
                                    <p:animEffect transition="in" filter="diamond(in)">
                                      <p:cBhvr>
                                        <p:cTn id="14" dur="2000"/>
                                        <p:tgtEl>
                                          <p:spTgt spid="18443"/>
                                        </p:tgtEl>
                                      </p:cBhvr>
                                    </p:animEffect>
                                  </p:childTnLst>
                                </p:cTn>
                              </p:par>
                            </p:childTnLst>
                          </p:cTn>
                        </p:par>
                        <p:par>
                          <p:cTn id="15" fill="hold">
                            <p:stCondLst>
                              <p:cond delay="4400"/>
                            </p:stCondLst>
                            <p:childTnLst>
                              <p:par>
                                <p:cTn id="16" presetID="15" presetClass="entr" presetSubtype="0" fill="hold" nodeType="afterEffect">
                                  <p:stCondLst>
                                    <p:cond delay="0"/>
                                  </p:stCondLst>
                                  <p:childTnLst>
                                    <p:set>
                                      <p:cBhvr>
                                        <p:cTn id="17" dur="1" fill="hold">
                                          <p:stCondLst>
                                            <p:cond delay="0"/>
                                          </p:stCondLst>
                                        </p:cTn>
                                        <p:tgtEl>
                                          <p:spTgt spid="18439"/>
                                        </p:tgtEl>
                                        <p:attrNameLst>
                                          <p:attrName>style.visibility</p:attrName>
                                        </p:attrNameLst>
                                      </p:cBhvr>
                                      <p:to>
                                        <p:strVal val="visible"/>
                                      </p:to>
                                    </p:set>
                                    <p:anim calcmode="lin" valueType="num">
                                      <p:cBhvr>
                                        <p:cTn id="18" dur="1000" fill="hold"/>
                                        <p:tgtEl>
                                          <p:spTgt spid="18439"/>
                                        </p:tgtEl>
                                        <p:attrNameLst>
                                          <p:attrName>ppt_w</p:attrName>
                                        </p:attrNameLst>
                                      </p:cBhvr>
                                      <p:tavLst>
                                        <p:tav tm="0">
                                          <p:val>
                                            <p:fltVal val="0"/>
                                          </p:val>
                                        </p:tav>
                                        <p:tav tm="100000">
                                          <p:val>
                                            <p:strVal val="#ppt_w"/>
                                          </p:val>
                                        </p:tav>
                                      </p:tavLst>
                                    </p:anim>
                                    <p:anim calcmode="lin" valueType="num">
                                      <p:cBhvr>
                                        <p:cTn id="19" dur="1000" fill="hold"/>
                                        <p:tgtEl>
                                          <p:spTgt spid="18439"/>
                                        </p:tgtEl>
                                        <p:attrNameLst>
                                          <p:attrName>ppt_h</p:attrName>
                                        </p:attrNameLst>
                                      </p:cBhvr>
                                      <p:tavLst>
                                        <p:tav tm="0">
                                          <p:val>
                                            <p:fltVal val="0"/>
                                          </p:val>
                                        </p:tav>
                                        <p:tav tm="100000">
                                          <p:val>
                                            <p:strVal val="#ppt_h"/>
                                          </p:val>
                                        </p:tav>
                                      </p:tavLst>
                                    </p:anim>
                                    <p:anim calcmode="lin" valueType="num">
                                      <p:cBhvr>
                                        <p:cTn id="20" dur="1000" fill="hold"/>
                                        <p:tgtEl>
                                          <p:spTgt spid="18439"/>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8439"/>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5400"/>
                            </p:stCondLst>
                            <p:childTnLst>
                              <p:par>
                                <p:cTn id="23" presetID="54" presetClass="entr" presetSubtype="0" accel="100000" fill="hold" nodeType="afterEffect">
                                  <p:stCondLst>
                                    <p:cond delay="0"/>
                                  </p:stCondLst>
                                  <p:childTnLst>
                                    <p:set>
                                      <p:cBhvr>
                                        <p:cTn id="24" dur="1" fill="hold">
                                          <p:stCondLst>
                                            <p:cond delay="0"/>
                                          </p:stCondLst>
                                        </p:cTn>
                                        <p:tgtEl>
                                          <p:spTgt spid="18438"/>
                                        </p:tgtEl>
                                        <p:attrNameLst>
                                          <p:attrName>style.visibility</p:attrName>
                                        </p:attrNameLst>
                                      </p:cBhvr>
                                      <p:to>
                                        <p:strVal val="visible"/>
                                      </p:to>
                                    </p:set>
                                    <p:anim calcmode="lin" valueType="num">
                                      <p:cBhvr>
                                        <p:cTn id="25" dur="500" fill="hold"/>
                                        <p:tgtEl>
                                          <p:spTgt spid="18438"/>
                                        </p:tgtEl>
                                        <p:attrNameLst>
                                          <p:attrName>ppt_w</p:attrName>
                                        </p:attrNameLst>
                                      </p:cBhvr>
                                      <p:tavLst>
                                        <p:tav tm="0">
                                          <p:val>
                                            <p:strVal val="#ppt_w*0.05"/>
                                          </p:val>
                                        </p:tav>
                                        <p:tav tm="100000">
                                          <p:val>
                                            <p:strVal val="#ppt_w"/>
                                          </p:val>
                                        </p:tav>
                                      </p:tavLst>
                                    </p:anim>
                                    <p:anim calcmode="lin" valueType="num">
                                      <p:cBhvr>
                                        <p:cTn id="26" dur="500" fill="hold"/>
                                        <p:tgtEl>
                                          <p:spTgt spid="18438"/>
                                        </p:tgtEl>
                                        <p:attrNameLst>
                                          <p:attrName>ppt_h</p:attrName>
                                        </p:attrNameLst>
                                      </p:cBhvr>
                                      <p:tavLst>
                                        <p:tav tm="0">
                                          <p:val>
                                            <p:strVal val="#ppt_h"/>
                                          </p:val>
                                        </p:tav>
                                        <p:tav tm="100000">
                                          <p:val>
                                            <p:strVal val="#ppt_h"/>
                                          </p:val>
                                        </p:tav>
                                      </p:tavLst>
                                    </p:anim>
                                    <p:anim calcmode="lin" valueType="num">
                                      <p:cBhvr>
                                        <p:cTn id="27" dur="500" fill="hold"/>
                                        <p:tgtEl>
                                          <p:spTgt spid="18438"/>
                                        </p:tgtEl>
                                        <p:attrNameLst>
                                          <p:attrName>ppt_x</p:attrName>
                                        </p:attrNameLst>
                                      </p:cBhvr>
                                      <p:tavLst>
                                        <p:tav tm="0">
                                          <p:val>
                                            <p:strVal val="#ppt_x-.2"/>
                                          </p:val>
                                        </p:tav>
                                        <p:tav tm="100000">
                                          <p:val>
                                            <p:strVal val="#ppt_x"/>
                                          </p:val>
                                        </p:tav>
                                      </p:tavLst>
                                    </p:anim>
                                    <p:anim calcmode="lin" valueType="num">
                                      <p:cBhvr>
                                        <p:cTn id="28" dur="500" fill="hold"/>
                                        <p:tgtEl>
                                          <p:spTgt spid="18438"/>
                                        </p:tgtEl>
                                        <p:attrNameLst>
                                          <p:attrName>ppt_y</p:attrName>
                                        </p:attrNameLst>
                                      </p:cBhvr>
                                      <p:tavLst>
                                        <p:tav tm="0">
                                          <p:val>
                                            <p:strVal val="#ppt_y"/>
                                          </p:val>
                                        </p:tav>
                                        <p:tav tm="100000">
                                          <p:val>
                                            <p:strVal val="#ppt_y"/>
                                          </p:val>
                                        </p:tav>
                                      </p:tavLst>
                                    </p:anim>
                                    <p:animEffect transition="in" filter="fade">
                                      <p:cBhvr>
                                        <p:cTn id="29" dur="500"/>
                                        <p:tgtEl>
                                          <p:spTgt spid="18438"/>
                                        </p:tgtEl>
                                      </p:cBhvr>
                                    </p:animEffect>
                                  </p:childTnLst>
                                </p:cTn>
                              </p:par>
                            </p:childTnLst>
                          </p:cTn>
                        </p:par>
                        <p:par>
                          <p:cTn id="30" fill="hold">
                            <p:stCondLst>
                              <p:cond delay="5900"/>
                            </p:stCondLst>
                            <p:childTnLst>
                              <p:par>
                                <p:cTn id="31" presetID="49" presetClass="entr" presetSubtype="0" decel="100000" fill="hold" nodeType="afterEffect">
                                  <p:stCondLst>
                                    <p:cond delay="0"/>
                                  </p:stCondLst>
                                  <p:childTnLst>
                                    <p:set>
                                      <p:cBhvr>
                                        <p:cTn id="32" dur="1" fill="hold">
                                          <p:stCondLst>
                                            <p:cond delay="0"/>
                                          </p:stCondLst>
                                        </p:cTn>
                                        <p:tgtEl>
                                          <p:spTgt spid="18441"/>
                                        </p:tgtEl>
                                        <p:attrNameLst>
                                          <p:attrName>style.visibility</p:attrName>
                                        </p:attrNameLst>
                                      </p:cBhvr>
                                      <p:to>
                                        <p:strVal val="visible"/>
                                      </p:to>
                                    </p:set>
                                    <p:anim calcmode="lin" valueType="num">
                                      <p:cBhvr>
                                        <p:cTn id="33" dur="500" fill="hold"/>
                                        <p:tgtEl>
                                          <p:spTgt spid="18441"/>
                                        </p:tgtEl>
                                        <p:attrNameLst>
                                          <p:attrName>ppt_w</p:attrName>
                                        </p:attrNameLst>
                                      </p:cBhvr>
                                      <p:tavLst>
                                        <p:tav tm="0">
                                          <p:val>
                                            <p:fltVal val="0"/>
                                          </p:val>
                                        </p:tav>
                                        <p:tav tm="100000">
                                          <p:val>
                                            <p:strVal val="#ppt_w"/>
                                          </p:val>
                                        </p:tav>
                                      </p:tavLst>
                                    </p:anim>
                                    <p:anim calcmode="lin" valueType="num">
                                      <p:cBhvr>
                                        <p:cTn id="34" dur="500" fill="hold"/>
                                        <p:tgtEl>
                                          <p:spTgt spid="18441"/>
                                        </p:tgtEl>
                                        <p:attrNameLst>
                                          <p:attrName>ppt_h</p:attrName>
                                        </p:attrNameLst>
                                      </p:cBhvr>
                                      <p:tavLst>
                                        <p:tav tm="0">
                                          <p:val>
                                            <p:fltVal val="0"/>
                                          </p:val>
                                        </p:tav>
                                        <p:tav tm="100000">
                                          <p:val>
                                            <p:strVal val="#ppt_h"/>
                                          </p:val>
                                        </p:tav>
                                      </p:tavLst>
                                    </p:anim>
                                    <p:anim calcmode="lin" valueType="num">
                                      <p:cBhvr>
                                        <p:cTn id="35" dur="500" fill="hold"/>
                                        <p:tgtEl>
                                          <p:spTgt spid="18441"/>
                                        </p:tgtEl>
                                        <p:attrNameLst>
                                          <p:attrName>style.rotation</p:attrName>
                                        </p:attrNameLst>
                                      </p:cBhvr>
                                      <p:tavLst>
                                        <p:tav tm="0">
                                          <p:val>
                                            <p:fltVal val="360"/>
                                          </p:val>
                                        </p:tav>
                                        <p:tav tm="100000">
                                          <p:val>
                                            <p:fltVal val="0"/>
                                          </p:val>
                                        </p:tav>
                                      </p:tavLst>
                                    </p:anim>
                                    <p:animEffect transition="in" filter="fade">
                                      <p:cBhvr>
                                        <p:cTn id="36"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magine 3" descr="IT_Roma_32005-600x399.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CasellaDiTesto 4"/>
          <p:cNvSpPr txBox="1">
            <a:spLocks noChangeArrowheads="1"/>
          </p:cNvSpPr>
          <p:nvPr/>
        </p:nvSpPr>
        <p:spPr bwMode="auto">
          <a:xfrm>
            <a:off x="1000125" y="714375"/>
            <a:ext cx="7143750" cy="769938"/>
          </a:xfrm>
          <a:prstGeom prst="rect">
            <a:avLst/>
          </a:prstGeom>
          <a:noFill/>
          <a:ln w="9525">
            <a:noFill/>
            <a:miter lim="800000"/>
            <a:headEnd/>
            <a:tailEnd/>
          </a:ln>
        </p:spPr>
        <p:txBody>
          <a:bodyPr>
            <a:spAutoFit/>
          </a:bodyPr>
          <a:lstStyle/>
          <a:p>
            <a:pPr algn="ctr"/>
            <a:r>
              <a:rPr lang="it-IT" sz="4400">
                <a:latin typeface="Harlow Solid Italic" pitchFamily="82" charset="0"/>
              </a:rPr>
              <a:t>Città del Vaticano</a:t>
            </a:r>
          </a:p>
        </p:txBody>
      </p:sp>
      <p:sp>
        <p:nvSpPr>
          <p:cNvPr id="6" name="CasellaDiTesto 5"/>
          <p:cNvSpPr txBox="1">
            <a:spLocks noChangeArrowheads="1"/>
          </p:cNvSpPr>
          <p:nvPr/>
        </p:nvSpPr>
        <p:spPr bwMode="auto">
          <a:xfrm>
            <a:off x="857250" y="1785938"/>
            <a:ext cx="4000500" cy="2225675"/>
          </a:xfrm>
          <a:prstGeom prst="rect">
            <a:avLst/>
          </a:prstGeom>
          <a:noFill/>
          <a:ln w="9525">
            <a:noFill/>
            <a:miter lim="800000"/>
            <a:headEnd/>
            <a:tailEnd/>
          </a:ln>
        </p:spPr>
        <p:txBody>
          <a:bodyPr>
            <a:spAutoFit/>
          </a:bodyPr>
          <a:lstStyle/>
          <a:p>
            <a:r>
              <a:rPr lang="it-IT" sz="2000" b="1"/>
              <a:t>La ciudad del Vaticano, es el estado más pequeno en el mundo, en realidad, una ciudad en una ciudad. En este estado vive el Papa y es un estado exterior que no pertenece a Italia.</a:t>
            </a:r>
          </a:p>
        </p:txBody>
      </p:sp>
      <p:pic>
        <p:nvPicPr>
          <p:cNvPr id="7" name="Immagine 6" descr="IT_Roma_32016-600x400.jpg"/>
          <p:cNvPicPr>
            <a:picLocks noChangeAspect="1"/>
          </p:cNvPicPr>
          <p:nvPr/>
        </p:nvPicPr>
        <p:blipFill>
          <a:blip r:embed="rId3"/>
          <a:stretch>
            <a:fillRect/>
          </a:stretch>
        </p:blipFill>
        <p:spPr>
          <a:xfrm>
            <a:off x="4073521" y="3432175"/>
            <a:ext cx="4629177" cy="308611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animEffect transition="in" filter="fade">
                                      <p:cBhvr>
                                        <p:cTn id="10" dur="1000"/>
                                        <p:tgtEl>
                                          <p:spTgt spid="5"/>
                                        </p:tgtEl>
                                      </p:cBhvr>
                                    </p:animEffect>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54" presetClass="entr" presetSubtype="0" accel="10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strVal val="#ppt_w*0.05"/>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anim calcmode="lin" valueType="num">
                                      <p:cBhvr>
                                        <p:cTn id="23" dur="500" fill="hold"/>
                                        <p:tgtEl>
                                          <p:spTgt spid="7"/>
                                        </p:tgtEl>
                                        <p:attrNameLst>
                                          <p:attrName>ppt_x</p:attrName>
                                        </p:attrNameLst>
                                      </p:cBhvr>
                                      <p:tavLst>
                                        <p:tav tm="0">
                                          <p:val>
                                            <p:strVal val="#ppt_x-.2"/>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as-roma-ss-lazio-derby-curva-nord-curva-sud"/>
          <p:cNvPicPr>
            <a:picLocks noChangeAspect="1" noChangeArrowheads="1"/>
          </p:cNvPicPr>
          <p:nvPr/>
        </p:nvPicPr>
        <p:blipFill>
          <a:blip r:embed="rId2">
            <a:lum bright="14000" contrast="-14000"/>
          </a:blip>
          <a:srcRect/>
          <a:stretch>
            <a:fillRect/>
          </a:stretch>
        </p:blipFill>
        <p:spPr bwMode="auto">
          <a:xfrm>
            <a:off x="0" y="0"/>
            <a:ext cx="9251950" cy="6858000"/>
          </a:xfrm>
          <a:prstGeom prst="rect">
            <a:avLst/>
          </a:prstGeom>
          <a:noFill/>
          <a:ln w="9525">
            <a:noFill/>
            <a:miter lim="800000"/>
            <a:headEnd/>
            <a:tailEnd/>
          </a:ln>
        </p:spPr>
      </p:pic>
      <p:sp>
        <p:nvSpPr>
          <p:cNvPr id="19458" name="Text Box 4"/>
          <p:cNvSpPr txBox="1">
            <a:spLocks noChangeArrowheads="1"/>
          </p:cNvSpPr>
          <p:nvPr/>
        </p:nvSpPr>
        <p:spPr bwMode="auto">
          <a:xfrm>
            <a:off x="1116013" y="908050"/>
            <a:ext cx="7416800" cy="366713"/>
          </a:xfrm>
          <a:prstGeom prst="rect">
            <a:avLst/>
          </a:prstGeom>
          <a:noFill/>
          <a:ln w="9525">
            <a:noFill/>
            <a:miter lim="800000"/>
            <a:headEnd/>
            <a:tailEnd/>
          </a:ln>
        </p:spPr>
        <p:txBody>
          <a:bodyPr>
            <a:spAutoFit/>
          </a:bodyPr>
          <a:lstStyle/>
          <a:p>
            <a:pPr>
              <a:spcBef>
                <a:spcPct val="50000"/>
              </a:spcBef>
            </a:pPr>
            <a:endParaRPr lang="it-IT">
              <a:latin typeface="Arial" charset="0"/>
            </a:endParaRPr>
          </a:p>
        </p:txBody>
      </p:sp>
      <p:sp>
        <p:nvSpPr>
          <p:cNvPr id="19459" name="CasellaDiTesto 3"/>
          <p:cNvSpPr txBox="1">
            <a:spLocks noChangeArrowheads="1"/>
          </p:cNvSpPr>
          <p:nvPr/>
        </p:nvSpPr>
        <p:spPr bwMode="auto">
          <a:xfrm>
            <a:off x="642938" y="357188"/>
            <a:ext cx="7858125" cy="823912"/>
          </a:xfrm>
          <a:prstGeom prst="rect">
            <a:avLst/>
          </a:prstGeom>
          <a:noFill/>
          <a:ln w="9525">
            <a:noFill/>
            <a:miter lim="800000"/>
            <a:headEnd/>
            <a:tailEnd/>
          </a:ln>
        </p:spPr>
        <p:txBody>
          <a:bodyPr>
            <a:spAutoFit/>
          </a:bodyPr>
          <a:lstStyle/>
          <a:p>
            <a:pPr algn="ctr"/>
            <a:r>
              <a:rPr lang="it-IT" sz="4800">
                <a:latin typeface="Arial Black" pitchFamily="34" charset="0"/>
                <a:cs typeface="Aharoni" pitchFamily="2" charset="-79"/>
              </a:rPr>
              <a:t>Equipos de futbol</a:t>
            </a:r>
          </a:p>
        </p:txBody>
      </p:sp>
      <p:sp>
        <p:nvSpPr>
          <p:cNvPr id="19461" name="Text Box 5"/>
          <p:cNvSpPr txBox="1">
            <a:spLocks noChangeArrowheads="1"/>
          </p:cNvSpPr>
          <p:nvPr/>
        </p:nvSpPr>
        <p:spPr bwMode="auto">
          <a:xfrm>
            <a:off x="755650" y="1998663"/>
            <a:ext cx="4392613" cy="3387725"/>
          </a:xfrm>
          <a:prstGeom prst="rect">
            <a:avLst/>
          </a:prstGeom>
          <a:noFill/>
          <a:ln w="9525">
            <a:noFill/>
            <a:miter lim="800000"/>
            <a:headEnd/>
            <a:tailEnd/>
          </a:ln>
        </p:spPr>
        <p:txBody>
          <a:bodyPr>
            <a:spAutoFit/>
          </a:bodyPr>
          <a:lstStyle/>
          <a:p>
            <a:pPr>
              <a:spcBef>
                <a:spcPct val="50000"/>
              </a:spcBef>
            </a:pPr>
            <a:r>
              <a:rPr lang="it-IT" b="1"/>
              <a:t>Il derby de Roma es el partido que pone enfrente los equipos de Lazio y Roma, las dos principales sociedades de la capital. Este partido es uno de los derbi más vivaces de Italia, a causa de la fuerte rivalidad que hay entre los respectivos partidarios. El derbi tuvo  más prestigio internacional a la fin del  noventa, </a:t>
            </a:r>
            <a:r>
              <a:rPr lang="es-ES" b="1"/>
              <a:t>gracias a la excelente actuación. El derbi queda uno de los partidos </a:t>
            </a:r>
            <a:r>
              <a:rPr lang="it-IT" b="1"/>
              <a:t>más  </a:t>
            </a:r>
            <a:r>
              <a:rPr lang="es-ES" b="1"/>
              <a:t>vistos en el mundo y es transmitido en más de </a:t>
            </a:r>
            <a:r>
              <a:rPr lang="it-IT" b="1"/>
              <a:t>170 paises.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par>
                          <p:cTn id="8" fill="hold">
                            <p:stCondLst>
                              <p:cond delay="2000"/>
                            </p:stCondLst>
                            <p:childTnLst>
                              <p:par>
                                <p:cTn id="9" presetID="30" presetClass="entr" presetSubtype="0" fill="hold" grpId="0" nodeType="afterEffect">
                                  <p:stCondLst>
                                    <p:cond delay="0"/>
                                  </p:stCondLst>
                                  <p:childTnLst>
                                    <p:set>
                                      <p:cBhvr>
                                        <p:cTn id="10" dur="1" fill="hold">
                                          <p:stCondLst>
                                            <p:cond delay="0"/>
                                          </p:stCondLst>
                                        </p:cTn>
                                        <p:tgtEl>
                                          <p:spTgt spid="19461"/>
                                        </p:tgtEl>
                                        <p:attrNameLst>
                                          <p:attrName>style.visibility</p:attrName>
                                        </p:attrNameLst>
                                      </p:cBhvr>
                                      <p:to>
                                        <p:strVal val="visible"/>
                                      </p:to>
                                    </p:set>
                                    <p:animEffect transition="in" filter="fade">
                                      <p:cBhvr>
                                        <p:cTn id="11" dur="800" decel="100000"/>
                                        <p:tgtEl>
                                          <p:spTgt spid="19461"/>
                                        </p:tgtEl>
                                      </p:cBhvr>
                                    </p:animEffect>
                                    <p:anim calcmode="lin" valueType="num">
                                      <p:cBhvr>
                                        <p:cTn id="12" dur="800" decel="100000" fill="hold"/>
                                        <p:tgtEl>
                                          <p:spTgt spid="19461"/>
                                        </p:tgtEl>
                                        <p:attrNameLst>
                                          <p:attrName>style.rotation</p:attrName>
                                        </p:attrNameLst>
                                      </p:cBhvr>
                                      <p:tavLst>
                                        <p:tav tm="0">
                                          <p:val>
                                            <p:fltVal val="-90"/>
                                          </p:val>
                                        </p:tav>
                                        <p:tav tm="100000">
                                          <p:val>
                                            <p:fltVal val="0"/>
                                          </p:val>
                                        </p:tav>
                                      </p:tavLst>
                                    </p:anim>
                                    <p:anim calcmode="lin" valueType="num">
                                      <p:cBhvr>
                                        <p:cTn id="13" dur="800" decel="100000" fill="hold"/>
                                        <p:tgtEl>
                                          <p:spTgt spid="19461"/>
                                        </p:tgtEl>
                                        <p:attrNameLst>
                                          <p:attrName>ppt_x</p:attrName>
                                        </p:attrNameLst>
                                      </p:cBhvr>
                                      <p:tavLst>
                                        <p:tav tm="0">
                                          <p:val>
                                            <p:strVal val="#ppt_x+0.4"/>
                                          </p:val>
                                        </p:tav>
                                        <p:tav tm="100000">
                                          <p:val>
                                            <p:strVal val="#ppt_x-0.05"/>
                                          </p:val>
                                        </p:tav>
                                      </p:tavLst>
                                    </p:anim>
                                    <p:anim calcmode="lin" valueType="num">
                                      <p:cBhvr>
                                        <p:cTn id="14" dur="800" decel="100000" fill="hold"/>
                                        <p:tgtEl>
                                          <p:spTgt spid="19461"/>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9461"/>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946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zione di rom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presentazione di roma</Template>
  <TotalTime>250</TotalTime>
  <Words>390</Words>
  <Application>Microsoft Office PowerPoint</Application>
  <PresentationFormat>On-screen Show (4:3)</PresentationFormat>
  <Paragraphs>9</Paragraphs>
  <Slides>8</Slides>
  <Notes>0</Notes>
  <HiddenSlides>0</HiddenSlides>
  <MMClips>0</MMClips>
  <ScaleCrop>false</ScaleCrop>
  <HeadingPairs>
    <vt:vector size="6" baseType="variant">
      <vt:variant>
        <vt:lpstr>Caratteri utilizzati</vt:lpstr>
      </vt:variant>
      <vt:variant>
        <vt:i4>6</vt:i4>
      </vt:variant>
      <vt:variant>
        <vt:lpstr>Modello struttura</vt:lpstr>
      </vt:variant>
      <vt:variant>
        <vt:i4>1</vt:i4>
      </vt:variant>
      <vt:variant>
        <vt:lpstr>Titoli diapositive</vt:lpstr>
      </vt:variant>
      <vt:variant>
        <vt:i4>8</vt:i4>
      </vt:variant>
    </vt:vector>
  </HeadingPairs>
  <TitlesOfParts>
    <vt:vector size="15" baseType="lpstr">
      <vt:lpstr>Khmer UI</vt:lpstr>
      <vt:lpstr>Arial</vt:lpstr>
      <vt:lpstr>Calibri</vt:lpstr>
      <vt:lpstr>Harlow Solid Italic</vt:lpstr>
      <vt:lpstr>Arial Black</vt:lpstr>
      <vt:lpstr>Aharoni</vt:lpstr>
      <vt:lpstr>presentazione di roma</vt:lpstr>
      <vt:lpstr>Diapositiva 1</vt:lpstr>
      <vt:lpstr>Diapositiva 2</vt:lpstr>
      <vt:lpstr>Diapositiva 3</vt:lpstr>
      <vt:lpstr>Diapositiva 4</vt:lpstr>
      <vt:lpstr>Diapositiva 5</vt:lpstr>
      <vt:lpstr>Diapositiva 6</vt:lpstr>
      <vt:lpstr>Diapositiva 7</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Standard</dc:creator>
  <cp:lastModifiedBy>utente</cp:lastModifiedBy>
  <cp:revision>31</cp:revision>
  <dcterms:created xsi:type="dcterms:W3CDTF">2015-05-07T17:25:25Z</dcterms:created>
  <dcterms:modified xsi:type="dcterms:W3CDTF">2015-05-14T10:38:53Z</dcterms:modified>
</cp:coreProperties>
</file>