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8" r:id="rId3"/>
    <p:sldId id="259" r:id="rId4"/>
    <p:sldId id="257"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1CD698DB-EDF2-43A9-88AD-45005F6A33D3}" type="datetimeFigureOut">
              <a:rPr lang="fr-FR" smtClean="0"/>
              <a:t>01/02/2016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9382FEC3-75E9-40D4-9DB8-BBAEBBBF6C5A}"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D698DB-EDF2-43A9-88AD-45005F6A33D3}" type="datetimeFigureOut">
              <a:rPr lang="fr-FR" smtClean="0"/>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D698DB-EDF2-43A9-88AD-45005F6A33D3}" type="datetimeFigureOut">
              <a:rPr lang="fr-FR" smtClean="0"/>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D698DB-EDF2-43A9-88AD-45005F6A33D3}" type="datetimeFigureOut">
              <a:rPr lang="fr-FR" smtClean="0"/>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CD698DB-EDF2-43A9-88AD-45005F6A33D3}" type="datetimeFigureOut">
              <a:rPr lang="fr-FR" smtClean="0"/>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9382FEC3-75E9-40D4-9DB8-BBAEBBBF6C5A}"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CD698DB-EDF2-43A9-88AD-45005F6A33D3}" type="datetimeFigureOut">
              <a:rPr lang="fr-FR" smtClean="0"/>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CD698DB-EDF2-43A9-88AD-45005F6A33D3}" type="datetimeFigureOut">
              <a:rPr lang="fr-FR" smtClean="0"/>
              <a:t>01/02/2016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CD698DB-EDF2-43A9-88AD-45005F6A33D3}" type="datetimeFigureOut">
              <a:rPr lang="fr-FR" smtClean="0"/>
              <a:t>01/02/2016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D698DB-EDF2-43A9-88AD-45005F6A33D3}" type="datetimeFigureOut">
              <a:rPr lang="fr-FR" smtClean="0"/>
              <a:t>01/02/2016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CD698DB-EDF2-43A9-88AD-45005F6A33D3}" type="datetimeFigureOut">
              <a:rPr lang="fr-FR" smtClean="0"/>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CD698DB-EDF2-43A9-88AD-45005F6A33D3}" type="datetimeFigureOut">
              <a:rPr lang="fr-FR" smtClean="0"/>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82FEC3-75E9-40D4-9DB8-BBAEBBBF6C5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CD698DB-EDF2-43A9-88AD-45005F6A33D3}" type="datetimeFigureOut">
              <a:rPr lang="fr-FR" smtClean="0"/>
              <a:t>01/02/2016</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382FEC3-75E9-40D4-9DB8-BBAEBBBF6C5A}"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071538" y="500042"/>
            <a:ext cx="6786610" cy="830997"/>
          </a:xfrm>
          <a:prstGeom prst="rect">
            <a:avLst/>
          </a:prstGeom>
          <a:noFill/>
        </p:spPr>
        <p:txBody>
          <a:bodyPr wrap="square" rtlCol="0">
            <a:spAutoFit/>
          </a:bodyPr>
          <a:lstStyle/>
          <a:p>
            <a:pPr algn="ctr"/>
            <a:r>
              <a:rPr lang="fr-FR" sz="4800" b="1" u="sng" dirty="0" smtClean="0">
                <a:solidFill>
                  <a:schemeClr val="bg1"/>
                </a:solidFill>
                <a:effectLst>
                  <a:outerShdw blurRad="38100" dist="38100" dir="2700000" algn="tl">
                    <a:srgbClr val="000000">
                      <a:alpha val="43137"/>
                    </a:srgbClr>
                  </a:outerShdw>
                </a:effectLst>
                <a:latin typeface="Aharoni" pitchFamily="2" charset="-79"/>
                <a:cs typeface="Aharoni" pitchFamily="2" charset="-79"/>
              </a:rPr>
              <a:t>Rue Robert Le Diable</a:t>
            </a:r>
            <a:endParaRPr lang="fr-FR" sz="4800" b="1" u="sng" dirty="0">
              <a:solidFill>
                <a:schemeClr val="bg1"/>
              </a:solidFill>
              <a:effectLst>
                <a:outerShdw blurRad="38100" dist="38100" dir="2700000" algn="tl">
                  <a:srgbClr val="000000">
                    <a:alpha val="43137"/>
                  </a:srgbClr>
                </a:outerShdw>
              </a:effectLst>
              <a:latin typeface="Aharoni" pitchFamily="2" charset="-79"/>
              <a:cs typeface="Aharoni" pitchFamily="2" charset="-79"/>
            </a:endParaRPr>
          </a:p>
        </p:txBody>
      </p:sp>
      <p:pic>
        <p:nvPicPr>
          <p:cNvPr id="7" name="Image 6"/>
          <p:cNvPicPr/>
          <p:nvPr/>
        </p:nvPicPr>
        <p:blipFill>
          <a:blip r:embed="rId2"/>
          <a:srcRect/>
          <a:stretch>
            <a:fillRect/>
          </a:stretch>
        </p:blipFill>
        <p:spPr bwMode="auto">
          <a:xfrm>
            <a:off x="928662" y="1571612"/>
            <a:ext cx="7429552" cy="4643470"/>
          </a:xfrm>
          <a:prstGeom prst="rect">
            <a:avLst/>
          </a:prstGeom>
          <a:noFill/>
          <a:ln w="9525">
            <a:noFill/>
            <a:miter lim="800000"/>
            <a:headEnd/>
            <a:tailEnd/>
          </a:ln>
        </p:spPr>
      </p:pic>
      <p:sp>
        <p:nvSpPr>
          <p:cNvPr id="8" name="ZoneTexte 7"/>
          <p:cNvSpPr txBox="1"/>
          <p:nvPr/>
        </p:nvSpPr>
        <p:spPr>
          <a:xfrm>
            <a:off x="1428728" y="5286388"/>
            <a:ext cx="1253869" cy="738664"/>
          </a:xfrm>
          <a:prstGeom prst="rect">
            <a:avLst/>
          </a:prstGeom>
          <a:noFill/>
        </p:spPr>
        <p:txBody>
          <a:bodyPr wrap="none" rtlCol="0">
            <a:spAutoFit/>
          </a:bodyPr>
          <a:lstStyle/>
          <a:p>
            <a:r>
              <a:rPr lang="fr-FR" sz="2400" b="1" dirty="0" smtClean="0">
                <a:solidFill>
                  <a:schemeClr val="bg1"/>
                </a:solidFill>
                <a:effectLst>
                  <a:outerShdw blurRad="38100" dist="38100" dir="2700000" algn="tl">
                    <a:srgbClr val="000000">
                      <a:alpha val="43137"/>
                    </a:srgbClr>
                  </a:outerShdw>
                </a:effectLst>
                <a:latin typeface="Aharoni" pitchFamily="2" charset="-79"/>
                <a:cs typeface="Aharoni" pitchFamily="2" charset="-79"/>
              </a:rPr>
              <a:t>Fécamp</a:t>
            </a:r>
          </a:p>
          <a:p>
            <a:endParaRPr lang="fr-F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9/99/Robert-the-Devil-1Q-15c-782909.jpg"/>
          <p:cNvPicPr>
            <a:picLocks noChangeAspect="1" noChangeArrowheads="1"/>
          </p:cNvPicPr>
          <p:nvPr/>
        </p:nvPicPr>
        <p:blipFill>
          <a:blip r:embed="rId2"/>
          <a:srcRect/>
          <a:stretch>
            <a:fillRect/>
          </a:stretch>
        </p:blipFill>
        <p:spPr bwMode="auto">
          <a:xfrm>
            <a:off x="1142976" y="642918"/>
            <a:ext cx="7312766" cy="3857652"/>
          </a:xfrm>
          <a:prstGeom prst="rect">
            <a:avLst/>
          </a:prstGeom>
          <a:noFill/>
        </p:spPr>
      </p:pic>
      <p:sp>
        <p:nvSpPr>
          <p:cNvPr id="5" name="Rectangle 4"/>
          <p:cNvSpPr/>
          <p:nvPr/>
        </p:nvSpPr>
        <p:spPr>
          <a:xfrm>
            <a:off x="1428728" y="4929198"/>
            <a:ext cx="7215238" cy="369332"/>
          </a:xfrm>
          <a:prstGeom prst="rect">
            <a:avLst/>
          </a:prstGeom>
        </p:spPr>
        <p:txBody>
          <a:bodyPr wrap="square">
            <a:spAutoFit/>
          </a:bodyPr>
          <a:lstStyle/>
          <a:p>
            <a:pPr algn="ctr"/>
            <a:r>
              <a:rPr lang="fr-FR" b="1" dirty="0">
                <a:solidFill>
                  <a:schemeClr val="bg1"/>
                </a:solidFill>
                <a:effectLst>
                  <a:outerShdw blurRad="38100" dist="38100" dir="2700000" algn="tl">
                    <a:srgbClr val="000000">
                      <a:alpha val="43137"/>
                    </a:srgbClr>
                  </a:outerShdw>
                </a:effectLst>
                <a:latin typeface="Aharoni" pitchFamily="2" charset="-79"/>
                <a:cs typeface="Aharoni" pitchFamily="2" charset="-79"/>
              </a:rPr>
              <a:t>Robert le Diable selon la Chronique de Normandie</a:t>
            </a: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336867">
            <a:off x="500034" y="2160624"/>
            <a:ext cx="8001056" cy="4801314"/>
          </a:xfrm>
          <a:prstGeom prst="rect">
            <a:avLst/>
          </a:prstGeom>
        </p:spPr>
        <p:txBody>
          <a:bodyPr wrap="square">
            <a:spAutoFit/>
          </a:bodyPr>
          <a:lstStyle/>
          <a:p>
            <a:endParaRPr lang="fr-FR" dirty="0" smtClean="0"/>
          </a:p>
          <a:p>
            <a:r>
              <a:rPr lang="fr-FR" b="1" dirty="0" smtClean="0">
                <a:solidFill>
                  <a:schemeClr val="bg1"/>
                </a:solidFill>
                <a:effectLst>
                  <a:outerShdw blurRad="38100" dist="38100" dir="2700000" algn="tl">
                    <a:srgbClr val="000000">
                      <a:alpha val="43137"/>
                    </a:srgbClr>
                  </a:outerShdw>
                </a:effectLst>
              </a:rPr>
              <a:t>Selon </a:t>
            </a:r>
            <a:r>
              <a:rPr lang="fr-FR" b="1" dirty="0">
                <a:solidFill>
                  <a:schemeClr val="bg1"/>
                </a:solidFill>
                <a:effectLst>
                  <a:outerShdw blurRad="38100" dist="38100" dir="2700000" algn="tl">
                    <a:srgbClr val="000000">
                      <a:alpha val="43137"/>
                    </a:srgbClr>
                  </a:outerShdw>
                </a:effectLst>
              </a:rPr>
              <a:t>la légende, la femme du duc de Normandie, Inde, désespérant d'avoir un enfant, en eut un avec Satan. Ainsi naquit Robert le Diable. L'enfant grandit et devint une terreur pour ses compagnons et pour la contrée. Jusqu'au jour où, adolescent, sa mère lui avoua son origine diabolique.</a:t>
            </a:r>
          </a:p>
          <a:p>
            <a:r>
              <a:rPr lang="fr-FR" b="1" dirty="0">
                <a:solidFill>
                  <a:schemeClr val="bg1"/>
                </a:solidFill>
                <a:effectLst>
                  <a:outerShdw blurRad="38100" dist="38100" dir="2700000" algn="tl">
                    <a:srgbClr val="000000">
                      <a:alpha val="43137"/>
                    </a:srgbClr>
                  </a:outerShdw>
                </a:effectLst>
              </a:rPr>
              <a:t>Robert changea alors d'attitude. Il quitta la Normandie et se fit passer pour un fou, selon les conseils d'un ermite. À Rome ou à Byzance, il se fit remarquer par l'empereur qui l'</a:t>
            </a:r>
            <a:r>
              <a:rPr lang="fr-FR" b="1" dirty="0" err="1">
                <a:solidFill>
                  <a:schemeClr val="bg1"/>
                </a:solidFill>
                <a:effectLst>
                  <a:outerShdw blurRad="38100" dist="38100" dir="2700000" algn="tl">
                    <a:srgbClr val="000000">
                      <a:alpha val="43137"/>
                    </a:srgbClr>
                  </a:outerShdw>
                </a:effectLst>
              </a:rPr>
              <a:t>intègra</a:t>
            </a:r>
            <a:r>
              <a:rPr lang="fr-FR" b="1" dirty="0">
                <a:solidFill>
                  <a:schemeClr val="bg1"/>
                </a:solidFill>
                <a:effectLst>
                  <a:outerShdw blurRad="38100" dist="38100" dir="2700000" algn="tl">
                    <a:srgbClr val="000000">
                      <a:alpha val="43137"/>
                    </a:srgbClr>
                  </a:outerShdw>
                </a:effectLst>
              </a:rPr>
              <a:t> à sa cour. L'exilé s'illustra dans trois batailles contre les Sarrasins et sauva ainsi l'empire. L'empereur lui offrit la main de sa fille, mais il refusa, préférant mener une vie d'ermite</a:t>
            </a:r>
            <a:r>
              <a:rPr lang="fr-FR" b="1" dirty="0" smtClean="0">
                <a:solidFill>
                  <a:schemeClr val="bg1"/>
                </a:solidFill>
                <a:effectLst>
                  <a:outerShdw blurRad="38100" dist="38100" dir="2700000" algn="tl">
                    <a:srgbClr val="000000">
                      <a:alpha val="43137"/>
                    </a:srgbClr>
                  </a:outerShdw>
                </a:effectLst>
              </a:rPr>
              <a:t>.</a:t>
            </a:r>
          </a:p>
          <a:p>
            <a:endParaRPr lang="fr-FR" b="1" dirty="0">
              <a:solidFill>
                <a:schemeClr val="bg1"/>
              </a:solidFill>
              <a:effectLst>
                <a:outerShdw blurRad="38100" dist="38100" dir="2700000" algn="tl">
                  <a:srgbClr val="000000">
                    <a:alpha val="43137"/>
                  </a:srgbClr>
                </a:outerShdw>
              </a:effectLst>
            </a:endParaRPr>
          </a:p>
          <a:p>
            <a:endParaRPr lang="fr-FR" b="1" dirty="0" smtClean="0">
              <a:solidFill>
                <a:schemeClr val="bg1"/>
              </a:solidFill>
              <a:effectLst>
                <a:outerShdw blurRad="38100" dist="38100" dir="2700000" algn="tl">
                  <a:srgbClr val="000000">
                    <a:alpha val="43137"/>
                  </a:srgbClr>
                </a:outerShdw>
              </a:effectLst>
            </a:endParaRPr>
          </a:p>
          <a:p>
            <a:r>
              <a:rPr lang="fr-FR" b="1" dirty="0" smtClean="0">
                <a:solidFill>
                  <a:schemeClr val="bg1"/>
                </a:solidFill>
                <a:effectLst>
                  <a:outerShdw blurRad="38100" dist="38100" dir="2700000" algn="tl">
                    <a:srgbClr val="000000">
                      <a:alpha val="43137"/>
                    </a:srgbClr>
                  </a:outerShdw>
                </a:effectLst>
              </a:rPr>
              <a:t>Cette rue tien se nom car a Fécamp beaucoup </a:t>
            </a:r>
            <a:r>
              <a:rPr lang="fr-FR" b="1" smtClean="0">
                <a:solidFill>
                  <a:schemeClr val="bg1"/>
                </a:solidFill>
                <a:effectLst>
                  <a:outerShdw blurRad="38100" dist="38100" dir="2700000" algn="tl">
                    <a:srgbClr val="000000">
                      <a:alpha val="43137"/>
                    </a:srgbClr>
                  </a:outerShdw>
                </a:effectLst>
              </a:rPr>
              <a:t>de Duc on donné leurs nom a une rue .</a:t>
            </a:r>
            <a:endParaRPr lang="fr-FR" b="1" dirty="0" smtClean="0">
              <a:solidFill>
                <a:schemeClr val="bg1"/>
              </a:solidFill>
              <a:effectLst>
                <a:outerShdw blurRad="38100" dist="38100" dir="2700000" algn="tl">
                  <a:srgbClr val="000000">
                    <a:alpha val="43137"/>
                  </a:srgbClr>
                </a:outerShdw>
              </a:effectLst>
            </a:endParaRPr>
          </a:p>
          <a:p>
            <a:endParaRPr lang="fr-FR" dirty="0"/>
          </a:p>
          <a:p>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13374308.jpg"/>
          <p:cNvPicPr>
            <a:picLocks noGrp="1"/>
          </p:cNvPicPr>
          <p:nvPr>
            <p:ph idx="4294967295"/>
          </p:nvPr>
        </p:nvPicPr>
        <p:blipFill>
          <a:blip r:embed="rId2"/>
          <a:stretch>
            <a:fillRect/>
          </a:stretch>
        </p:blipFill>
        <p:spPr>
          <a:xfrm>
            <a:off x="1357290" y="285728"/>
            <a:ext cx="6756400" cy="4525962"/>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928662" y="5214950"/>
            <a:ext cx="7286676" cy="1200329"/>
          </a:xfrm>
          <a:prstGeom prst="rect">
            <a:avLst/>
          </a:prstGeom>
        </p:spPr>
        <p:txBody>
          <a:bodyPr wrap="square">
            <a:spAutoFit/>
          </a:bodyPr>
          <a:lstStyle/>
          <a:p>
            <a:r>
              <a:rPr lang="fr-FR" sz="2400" b="1" dirty="0">
                <a:solidFill>
                  <a:schemeClr val="bg1"/>
                </a:solidFill>
                <a:effectLst>
                  <a:outerShdw blurRad="38100" dist="38100" dir="2700000" algn="tl">
                    <a:srgbClr val="000000">
                      <a:alpha val="43137"/>
                    </a:srgbClr>
                  </a:outerShdw>
                </a:effectLst>
              </a:rPr>
              <a:t>Robert le Diable a donné son nom à </a:t>
            </a:r>
            <a:r>
              <a:rPr lang="fr-FR" sz="2400" b="1" dirty="0" smtClean="0">
                <a:solidFill>
                  <a:schemeClr val="bg1"/>
                </a:solidFill>
                <a:effectLst>
                  <a:outerShdw blurRad="38100" dist="38100" dir="2700000" algn="tl">
                    <a:srgbClr val="000000">
                      <a:alpha val="43137"/>
                    </a:srgbClr>
                  </a:outerShdw>
                </a:effectLst>
              </a:rPr>
              <a:t>un château, </a:t>
            </a:r>
            <a:r>
              <a:rPr lang="fr-FR" sz="2400" b="1" dirty="0">
                <a:solidFill>
                  <a:schemeClr val="bg1"/>
                </a:solidFill>
                <a:effectLst>
                  <a:outerShdw blurRad="38100" dist="38100" dir="2700000" algn="tl">
                    <a:srgbClr val="000000">
                      <a:alpha val="43137"/>
                    </a:srgbClr>
                  </a:outerShdw>
                </a:effectLst>
              </a:rPr>
              <a:t>situé </a:t>
            </a:r>
            <a:r>
              <a:rPr lang="fr-FR" sz="2400" b="1" dirty="0" smtClean="0">
                <a:solidFill>
                  <a:schemeClr val="bg1"/>
                </a:solidFill>
                <a:effectLst>
                  <a:outerShdw blurRad="38100" dist="38100" dir="2700000" algn="tl">
                    <a:srgbClr val="000000">
                      <a:alpha val="43137"/>
                    </a:srgbClr>
                  </a:outerShdw>
                </a:effectLst>
              </a:rPr>
              <a:t>près de Rouen. </a:t>
            </a:r>
            <a:r>
              <a:rPr lang="fr-FR" sz="2400" b="1" dirty="0">
                <a:solidFill>
                  <a:schemeClr val="bg1"/>
                </a:solidFill>
                <a:effectLst>
                  <a:outerShdw blurRad="38100" dist="38100" dir="2700000" algn="tl">
                    <a:srgbClr val="000000">
                      <a:alpha val="43137"/>
                    </a:srgbClr>
                  </a:outerShdw>
                </a:effectLst>
              </a:rPr>
              <a:t>Mais aucune preuve de sa construction par ce personnage n'existe.</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TotalTime>
  <Words>187</Words>
  <Application>Microsoft Office PowerPoint</Application>
  <PresentationFormat>Affichage à l'écran (4:3)</PresentationFormat>
  <Paragraphs>10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Apex</vt:lpstr>
      <vt:lpstr>Diapositive 1</vt:lpstr>
      <vt:lpstr>Diapositive 2</vt:lpstr>
      <vt:lpstr>Diapositive 3</vt:lpstr>
      <vt:lpstr>Diapositive 4</vt:lpstr>
    </vt:vector>
  </TitlesOfParts>
  <Company>crn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clovinw</dc:creator>
  <cp:lastModifiedBy>clovinw</cp:lastModifiedBy>
  <cp:revision>3</cp:revision>
  <dcterms:created xsi:type="dcterms:W3CDTF">2016-02-01T07:13:44Z</dcterms:created>
  <dcterms:modified xsi:type="dcterms:W3CDTF">2016-02-01T07:35:04Z</dcterms:modified>
</cp:coreProperties>
</file>