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E0309FCE-4443-4FF4-A3BC-89DC31F5EADD}" type="datetimeFigureOut">
              <a:rPr lang="fr-FR" smtClean="0"/>
              <a:pPr/>
              <a:t>01/02/2016</a:t>
            </a:fld>
            <a:endParaRPr lang="fr-FR"/>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FR"/>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4ACAFD2-88DC-473A-83AE-C7E38407CDE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0309FCE-4443-4FF4-A3BC-89DC31F5EADD}" type="datetimeFigureOut">
              <a:rPr lang="fr-FR" smtClean="0"/>
              <a:pPr/>
              <a:t>01/02/2016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ACAFD2-88DC-473A-83AE-C7E38407CDE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0309FCE-4443-4FF4-A3BC-89DC31F5EADD}" type="datetimeFigureOut">
              <a:rPr lang="fr-FR" smtClean="0"/>
              <a:pPr/>
              <a:t>01/02/2016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ACAFD2-88DC-473A-83AE-C7E38407CDE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E0309FCE-4443-4FF4-A3BC-89DC31F5EADD}" type="datetimeFigureOut">
              <a:rPr lang="fr-FR" smtClean="0"/>
              <a:pPr/>
              <a:t>01/02/2016</a:t>
            </a:fld>
            <a:endParaRPr lang="fr-FR"/>
          </a:p>
        </p:txBody>
      </p:sp>
      <p:sp>
        <p:nvSpPr>
          <p:cNvPr id="5" name="Espace réservé du pied de page 4"/>
          <p:cNvSpPr>
            <a:spLocks noGrp="1"/>
          </p:cNvSpPr>
          <p:nvPr>
            <p:ph type="ftr" sz="quarter" idx="11"/>
          </p:nvPr>
        </p:nvSpPr>
        <p:spPr>
          <a:xfrm>
            <a:off x="457200" y="6480969"/>
            <a:ext cx="4260056" cy="300831"/>
          </a:xfrm>
        </p:spPr>
        <p:txBody>
          <a:bodyPr/>
          <a:lstStyle/>
          <a:p>
            <a:endParaRPr lang="fr-FR"/>
          </a:p>
        </p:txBody>
      </p:sp>
      <p:sp>
        <p:nvSpPr>
          <p:cNvPr id="6" name="Espace réservé du numéro de diapositive 5"/>
          <p:cNvSpPr>
            <a:spLocks noGrp="1"/>
          </p:cNvSpPr>
          <p:nvPr>
            <p:ph type="sldNum" sz="quarter" idx="12"/>
          </p:nvPr>
        </p:nvSpPr>
        <p:spPr/>
        <p:txBody>
          <a:bodyPr/>
          <a:lstStyle/>
          <a:p>
            <a:fld id="{24ACAFD2-88DC-473A-83AE-C7E38407CDE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E0309FCE-4443-4FF4-A3BC-89DC31F5EADD}" type="datetimeFigureOut">
              <a:rPr lang="fr-FR" smtClean="0"/>
              <a:pPr/>
              <a:t>01/02/2016</a:t>
            </a:fld>
            <a:endParaRPr lang="fr-FR"/>
          </a:p>
        </p:txBody>
      </p:sp>
      <p:sp>
        <p:nvSpPr>
          <p:cNvPr id="5" name="Espace réservé du pied de page 4"/>
          <p:cNvSpPr>
            <a:spLocks noGrp="1"/>
          </p:cNvSpPr>
          <p:nvPr>
            <p:ph type="ftr" sz="quarter" idx="11"/>
          </p:nvPr>
        </p:nvSpPr>
        <p:spPr>
          <a:xfrm>
            <a:off x="2619376" y="6480969"/>
            <a:ext cx="4260056" cy="300831"/>
          </a:xfrm>
        </p:spPr>
        <p:txBody>
          <a:bodyPr/>
          <a:lstStyle/>
          <a:p>
            <a:endParaRPr lang="fr-FR"/>
          </a:p>
        </p:txBody>
      </p:sp>
      <p:sp>
        <p:nvSpPr>
          <p:cNvPr id="6" name="Espace réservé du numéro de diapositive 5"/>
          <p:cNvSpPr>
            <a:spLocks noGrp="1"/>
          </p:cNvSpPr>
          <p:nvPr>
            <p:ph type="sldNum" sz="quarter" idx="12"/>
          </p:nvPr>
        </p:nvSpPr>
        <p:spPr>
          <a:xfrm>
            <a:off x="8451056" y="809624"/>
            <a:ext cx="502920" cy="300831"/>
          </a:xfrm>
        </p:spPr>
        <p:txBody>
          <a:bodyPr/>
          <a:lstStyle/>
          <a:p>
            <a:fld id="{24ACAFD2-88DC-473A-83AE-C7E38407CDED}" type="slidenum">
              <a:rPr lang="fr-FR" smtClean="0"/>
              <a:pPr/>
              <a:t>‹N°›</a:t>
            </a:fld>
            <a:endParaRPr lang="fr-FR"/>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E0309FCE-4443-4FF4-A3BC-89DC31F5EADD}" type="datetimeFigureOut">
              <a:rPr lang="fr-FR" smtClean="0"/>
              <a:pPr/>
              <a:t>01/02/2016</a:t>
            </a:fld>
            <a:endParaRPr lang="fr-FR"/>
          </a:p>
        </p:txBody>
      </p:sp>
      <p:sp>
        <p:nvSpPr>
          <p:cNvPr id="6" name="Espace réservé du pied de page 5"/>
          <p:cNvSpPr>
            <a:spLocks noGrp="1"/>
          </p:cNvSpPr>
          <p:nvPr>
            <p:ph type="ftr" sz="quarter" idx="11"/>
          </p:nvPr>
        </p:nvSpPr>
        <p:spPr>
          <a:xfrm>
            <a:off x="457200" y="6480969"/>
            <a:ext cx="4260056" cy="301752"/>
          </a:xfrm>
        </p:spPr>
        <p:txBody>
          <a:bodyPr/>
          <a:lstStyle/>
          <a:p>
            <a:endParaRPr lang="fr-FR"/>
          </a:p>
        </p:txBody>
      </p:sp>
      <p:sp>
        <p:nvSpPr>
          <p:cNvPr id="7" name="Espace réservé du numéro de diapositive 6"/>
          <p:cNvSpPr>
            <a:spLocks noGrp="1"/>
          </p:cNvSpPr>
          <p:nvPr>
            <p:ph type="sldNum" sz="quarter" idx="12"/>
          </p:nvPr>
        </p:nvSpPr>
        <p:spPr>
          <a:xfrm>
            <a:off x="7589520" y="6480969"/>
            <a:ext cx="502920" cy="301752"/>
          </a:xfrm>
        </p:spPr>
        <p:txBody>
          <a:bodyPr/>
          <a:lstStyle/>
          <a:p>
            <a:fld id="{24ACAFD2-88DC-473A-83AE-C7E38407CDE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E0309FCE-4443-4FF4-A3BC-89DC31F5EADD}" type="datetimeFigureOut">
              <a:rPr lang="fr-FR" smtClean="0"/>
              <a:pPr/>
              <a:t>01/02/2016</a:t>
            </a:fld>
            <a:endParaRPr lang="fr-FR"/>
          </a:p>
        </p:txBody>
      </p:sp>
      <p:sp>
        <p:nvSpPr>
          <p:cNvPr id="8" name="Espace réservé du pied de page 7"/>
          <p:cNvSpPr>
            <a:spLocks noGrp="1"/>
          </p:cNvSpPr>
          <p:nvPr>
            <p:ph type="ftr" sz="quarter" idx="11"/>
          </p:nvPr>
        </p:nvSpPr>
        <p:spPr>
          <a:xfrm>
            <a:off x="457200" y="6480969"/>
            <a:ext cx="4261104" cy="301752"/>
          </a:xfrm>
        </p:spPr>
        <p:txBody>
          <a:bodyPr/>
          <a:lstStyle/>
          <a:p>
            <a:endParaRPr lang="fr-F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24ACAFD2-88DC-473A-83AE-C7E38407CDED}"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E0309FCE-4443-4FF4-A3BC-89DC31F5EADD}" type="datetimeFigureOut">
              <a:rPr lang="fr-FR" smtClean="0"/>
              <a:pPr/>
              <a:t>01/02/2016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ACAFD2-88DC-473A-83AE-C7E38407CDE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E0309FCE-4443-4FF4-A3BC-89DC31F5EADD}" type="datetimeFigureOut">
              <a:rPr lang="fr-FR" smtClean="0"/>
              <a:pPr/>
              <a:t>01/02/2016</a:t>
            </a:fld>
            <a:endParaRPr lang="fr-FR"/>
          </a:p>
        </p:txBody>
      </p:sp>
      <p:sp>
        <p:nvSpPr>
          <p:cNvPr id="3" name="Espace réservé du pied de page 2"/>
          <p:cNvSpPr>
            <a:spLocks noGrp="1"/>
          </p:cNvSpPr>
          <p:nvPr>
            <p:ph type="ftr" sz="quarter" idx="11"/>
          </p:nvPr>
        </p:nvSpPr>
        <p:spPr>
          <a:xfrm>
            <a:off x="457200" y="6481890"/>
            <a:ext cx="4260056" cy="300831"/>
          </a:xfrm>
        </p:spPr>
        <p:txBody>
          <a:bodyPr/>
          <a:lstStyle/>
          <a:p>
            <a:endParaRPr lang="fr-FR"/>
          </a:p>
        </p:txBody>
      </p:sp>
      <p:sp>
        <p:nvSpPr>
          <p:cNvPr id="4" name="Espace réservé du numéro de diapositive 3"/>
          <p:cNvSpPr>
            <a:spLocks noGrp="1"/>
          </p:cNvSpPr>
          <p:nvPr>
            <p:ph type="sldNum" sz="quarter" idx="12"/>
          </p:nvPr>
        </p:nvSpPr>
        <p:spPr>
          <a:xfrm>
            <a:off x="7589520" y="6480969"/>
            <a:ext cx="502920" cy="301752"/>
          </a:xfrm>
        </p:spPr>
        <p:txBody>
          <a:bodyPr/>
          <a:lstStyle/>
          <a:p>
            <a:fld id="{24ACAFD2-88DC-473A-83AE-C7E38407CDE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E0309FCE-4443-4FF4-A3BC-89DC31F5EADD}" type="datetimeFigureOut">
              <a:rPr lang="fr-FR" smtClean="0"/>
              <a:pPr/>
              <a:t>01/02/2016</a:t>
            </a:fld>
            <a:endParaRPr lang="fr-F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24ACAFD2-88DC-473A-83AE-C7E38407CDED}"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E0309FCE-4443-4FF4-A3BC-89DC31F5EADD}" type="datetimeFigureOut">
              <a:rPr lang="fr-FR" smtClean="0"/>
              <a:pPr/>
              <a:t>01/02/2016</a:t>
            </a:fld>
            <a:endParaRPr lang="fr-F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24ACAFD2-88DC-473A-83AE-C7E38407CDED}"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0309FCE-4443-4FF4-A3BC-89DC31F5EADD}" type="datetimeFigureOut">
              <a:rPr lang="fr-FR" smtClean="0"/>
              <a:pPr/>
              <a:t>01/02/2016</a:t>
            </a:fld>
            <a:endParaRPr lang="fr-FR"/>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ACAFD2-88DC-473A-83AE-C7E38407CDED}"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0544" y="101587"/>
            <a:ext cx="8062912" cy="1470025"/>
          </a:xfrm>
        </p:spPr>
        <p:txBody>
          <a:bodyPr>
            <a:noAutofit/>
          </a:bodyPr>
          <a:lstStyle/>
          <a:p>
            <a:pPr algn="ctr"/>
            <a:r>
              <a:rPr lang="fr-FR" sz="4800" dirty="0" smtClean="0"/>
              <a:t>Place du Général </a:t>
            </a:r>
            <a:r>
              <a:rPr lang="fr-FR" sz="4800" dirty="0" smtClean="0"/>
              <a:t>Leclerc</a:t>
            </a:r>
            <a:endParaRPr lang="fr-FR" sz="4800" dirty="0"/>
          </a:p>
        </p:txBody>
      </p:sp>
      <p:pic>
        <p:nvPicPr>
          <p:cNvPr id="13314" name="Picture 2" descr="Image IPB"/>
          <p:cNvPicPr>
            <a:picLocks noChangeAspect="1" noChangeArrowheads="1"/>
          </p:cNvPicPr>
          <p:nvPr/>
        </p:nvPicPr>
        <p:blipFill>
          <a:blip r:embed="rId2"/>
          <a:srcRect/>
          <a:stretch>
            <a:fillRect/>
          </a:stretch>
        </p:blipFill>
        <p:spPr bwMode="auto">
          <a:xfrm>
            <a:off x="2647997" y="2636912"/>
            <a:ext cx="3848006" cy="26765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Histoire de la Place</a:t>
            </a:r>
            <a:endParaRPr lang="fr-FR" dirty="0"/>
          </a:p>
        </p:txBody>
      </p:sp>
      <p:pic>
        <p:nvPicPr>
          <p:cNvPr id="14338" name="Picture 2"/>
          <p:cNvPicPr>
            <a:picLocks noChangeAspect="1" noChangeArrowheads="1"/>
          </p:cNvPicPr>
          <p:nvPr/>
        </p:nvPicPr>
        <p:blipFill>
          <a:blip r:embed="rId2"/>
          <a:srcRect/>
          <a:stretch>
            <a:fillRect/>
          </a:stretch>
        </p:blipFill>
        <p:spPr bwMode="auto">
          <a:xfrm>
            <a:off x="4286248" y="3857628"/>
            <a:ext cx="4732187" cy="2733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214282" y="1711099"/>
            <a:ext cx="3935693"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fr-FR" dirty="0" smtClean="0"/>
              <a:t>17 </a:t>
            </a:r>
            <a:r>
              <a:rPr lang="fr-FR" dirty="0"/>
              <a:t>Août </a:t>
            </a:r>
            <a:r>
              <a:rPr lang="fr-FR" dirty="0" smtClean="0"/>
              <a:t>1853 : début des travaux</a:t>
            </a:r>
          </a:p>
          <a:p>
            <a:r>
              <a:rPr lang="fr-FR" dirty="0" smtClean="0"/>
              <a:t>remise en forme du monastère</a:t>
            </a:r>
            <a:endParaRPr lang="fr-FR" dirty="0"/>
          </a:p>
        </p:txBody>
      </p:sp>
      <p:sp>
        <p:nvSpPr>
          <p:cNvPr id="6" name="ZoneTexte 5"/>
          <p:cNvSpPr txBox="1"/>
          <p:nvPr/>
        </p:nvSpPr>
        <p:spPr>
          <a:xfrm>
            <a:off x="214282" y="2631040"/>
            <a:ext cx="299953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1792 : Rachats par la ville</a:t>
            </a:r>
            <a:endParaRPr lang="fr-FR" dirty="0"/>
          </a:p>
        </p:txBody>
      </p:sp>
      <p:sp>
        <p:nvSpPr>
          <p:cNvPr id="7" name="ZoneTexte 6"/>
          <p:cNvSpPr txBox="1"/>
          <p:nvPr/>
        </p:nvSpPr>
        <p:spPr>
          <a:xfrm>
            <a:off x="214282" y="3202544"/>
            <a:ext cx="519405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1er Septembre 1856 : Finalisation des travaux</a:t>
            </a:r>
            <a:endParaRPr lang="fr-FR" dirty="0"/>
          </a:p>
        </p:txBody>
      </p:sp>
      <p:sp>
        <p:nvSpPr>
          <p:cNvPr id="8" name="Rectangle 7"/>
          <p:cNvSpPr/>
          <p:nvPr/>
        </p:nvSpPr>
        <p:spPr>
          <a:xfrm>
            <a:off x="4857752" y="1643050"/>
            <a:ext cx="392909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dirty="0"/>
              <a:t>2 avril 1857 </a:t>
            </a:r>
            <a:r>
              <a:rPr lang="fr-FR" dirty="0" smtClean="0"/>
              <a:t>: La Mairie, le </a:t>
            </a:r>
            <a:r>
              <a:rPr lang="fr-FR" dirty="0"/>
              <a:t>commissariat de police, la justice de paix, s'y </a:t>
            </a:r>
            <a:r>
              <a:rPr lang="fr-FR" dirty="0" smtClean="0"/>
              <a:t>installent ainsi que les écoles</a:t>
            </a:r>
            <a:endParaRPr lang="fr-FR" dirty="0"/>
          </a:p>
        </p:txBody>
      </p:sp>
      <p:pic>
        <p:nvPicPr>
          <p:cNvPr id="1026" name="Picture 2" descr="Image IPB"/>
          <p:cNvPicPr>
            <a:picLocks noChangeAspect="1" noChangeArrowheads="1"/>
          </p:cNvPicPr>
          <p:nvPr/>
        </p:nvPicPr>
        <p:blipFill>
          <a:blip r:embed="rId3"/>
          <a:srcRect/>
          <a:stretch>
            <a:fillRect/>
          </a:stretch>
        </p:blipFill>
        <p:spPr bwMode="auto">
          <a:xfrm>
            <a:off x="428596" y="4214818"/>
            <a:ext cx="3143240" cy="22945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Histoire de la Place</a:t>
            </a:r>
            <a:endParaRPr lang="fr-FR" dirty="0"/>
          </a:p>
        </p:txBody>
      </p:sp>
      <p:sp>
        <p:nvSpPr>
          <p:cNvPr id="4" name="Rectangle 3"/>
          <p:cNvSpPr/>
          <p:nvPr/>
        </p:nvSpPr>
        <p:spPr>
          <a:xfrm>
            <a:off x="214283" y="1928802"/>
            <a:ext cx="4143403"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dirty="0" smtClean="0"/>
              <a:t>12 juin 1867 : inauguration d’un jardin autour de l’abbaye</a:t>
            </a:r>
            <a:endParaRPr lang="fr-FR" dirty="0"/>
          </a:p>
        </p:txBody>
      </p:sp>
      <p:pic>
        <p:nvPicPr>
          <p:cNvPr id="15362" name="Picture 2" descr="Image IPB"/>
          <p:cNvPicPr>
            <a:picLocks noChangeAspect="1" noChangeArrowheads="1"/>
          </p:cNvPicPr>
          <p:nvPr/>
        </p:nvPicPr>
        <p:blipFill>
          <a:blip r:embed="rId2"/>
          <a:srcRect/>
          <a:stretch>
            <a:fillRect/>
          </a:stretch>
        </p:blipFill>
        <p:spPr bwMode="auto">
          <a:xfrm>
            <a:off x="285720" y="3286124"/>
            <a:ext cx="3740714" cy="2285992"/>
          </a:xfrm>
          <a:prstGeom prst="rect">
            <a:avLst/>
          </a:prstGeom>
          <a:noFill/>
        </p:spPr>
      </p:pic>
      <p:sp>
        <p:nvSpPr>
          <p:cNvPr id="6" name="ZoneTexte 5"/>
          <p:cNvSpPr txBox="1"/>
          <p:nvPr/>
        </p:nvSpPr>
        <p:spPr>
          <a:xfrm>
            <a:off x="5572132" y="1928802"/>
            <a:ext cx="2928958"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t>En 1948, la place de l’</a:t>
            </a:r>
            <a:r>
              <a:rPr lang="fr-FR" dirty="0" err="1" smtClean="0"/>
              <a:t>Hotel</a:t>
            </a:r>
            <a:r>
              <a:rPr lang="fr-FR" dirty="0" smtClean="0"/>
              <a:t>-de-Ville prendra le nom de Place du Général Leclerc, décédé quelques mois auparavant. </a:t>
            </a:r>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4357686" y="4143380"/>
            <a:ext cx="4548126" cy="25956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Général Leclerc	</a:t>
            </a:r>
            <a:endParaRPr lang="fr-FR" dirty="0"/>
          </a:p>
        </p:txBody>
      </p:sp>
      <p:pic>
        <p:nvPicPr>
          <p:cNvPr id="2050" name="Picture 2" descr="Afficher l'image d'origine"/>
          <p:cNvPicPr>
            <a:picLocks noChangeAspect="1" noChangeArrowheads="1"/>
          </p:cNvPicPr>
          <p:nvPr/>
        </p:nvPicPr>
        <p:blipFill>
          <a:blip r:embed="rId2"/>
          <a:srcRect/>
          <a:stretch>
            <a:fillRect/>
          </a:stretch>
        </p:blipFill>
        <p:spPr bwMode="auto">
          <a:xfrm>
            <a:off x="6215074" y="928670"/>
            <a:ext cx="2295525" cy="2857500"/>
          </a:xfrm>
          <a:prstGeom prst="ellipse">
            <a:avLst/>
          </a:prstGeom>
          <a:ln w="63500" cap="rnd">
            <a:solidFill>
              <a:srgbClr val="333333"/>
            </a:solid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500034" y="1357298"/>
            <a:ext cx="4782024" cy="203132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fr-FR" dirty="0" smtClean="0"/>
              <a:t>Né le 22 novembre 1902 à </a:t>
            </a:r>
            <a:r>
              <a:rPr lang="fr-FR" dirty="0" smtClean="0"/>
              <a:t>Belloy-Saint-Léonard</a:t>
            </a:r>
          </a:p>
          <a:p>
            <a:r>
              <a:rPr lang="fr-FR" dirty="0" smtClean="0"/>
              <a:t>Il fut l’un des principaux chefs de la France libres durant la 2</a:t>
            </a:r>
            <a:r>
              <a:rPr lang="fr-FR" baseline="30000" dirty="0" smtClean="0"/>
              <a:t>nde</a:t>
            </a:r>
            <a:r>
              <a:rPr lang="fr-FR" dirty="0" smtClean="0"/>
              <a:t> guerre mondial, ses fonctions au sein des force françaises libre l’amenèrent notamment a commander la 2</a:t>
            </a:r>
            <a:r>
              <a:rPr lang="fr-FR" baseline="30000" dirty="0" smtClean="0"/>
              <a:t>ème</a:t>
            </a:r>
            <a:r>
              <a:rPr lang="fr-FR" dirty="0" smtClean="0"/>
              <a:t> divisions blindée</a:t>
            </a:r>
            <a:endParaRPr lang="fr-FR" dirty="0"/>
          </a:p>
        </p:txBody>
      </p:sp>
      <p:sp>
        <p:nvSpPr>
          <p:cNvPr id="6" name="Rectangle 5"/>
          <p:cNvSpPr/>
          <p:nvPr/>
        </p:nvSpPr>
        <p:spPr>
          <a:xfrm rot="20603801">
            <a:off x="4929335" y="4318676"/>
            <a:ext cx="3863492" cy="93529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fr-FR" dirty="0" smtClean="0"/>
              <a:t>Mort le 28 novembre 1947 dans un accident </a:t>
            </a:r>
          </a:p>
          <a:p>
            <a:pPr algn="ctr"/>
            <a:r>
              <a:rPr lang="fr-FR" dirty="0" smtClean="0"/>
              <a:t>d'avion près de Colomb-Béchar</a:t>
            </a:r>
          </a:p>
        </p:txBody>
      </p:sp>
      <p:pic>
        <p:nvPicPr>
          <p:cNvPr id="7" name="Image 6"/>
          <p:cNvPicPr>
            <a:picLocks noChangeAspect="1"/>
          </p:cNvPicPr>
          <p:nvPr/>
        </p:nvPicPr>
        <p:blipFill>
          <a:blip r:embed="rId3" cstate="print"/>
          <a:stretch>
            <a:fillRect/>
          </a:stretch>
        </p:blipFill>
        <p:spPr>
          <a:xfrm>
            <a:off x="571472" y="3929066"/>
            <a:ext cx="2197219" cy="2658635"/>
          </a:xfrm>
          <a:prstGeom prst="rect">
            <a:avLst/>
          </a:prstGeom>
        </p:spPr>
      </p:pic>
      <p:sp>
        <p:nvSpPr>
          <p:cNvPr id="8" name="Rectangle 7"/>
          <p:cNvSpPr/>
          <p:nvPr/>
        </p:nvSpPr>
        <p:spPr>
          <a:xfrm>
            <a:off x="3143240" y="5657671"/>
            <a:ext cx="2160240" cy="1200329"/>
          </a:xfrm>
          <a:prstGeom prst="rect">
            <a:avLst/>
          </a:prstGeom>
        </p:spPr>
        <p:txBody>
          <a:bodyPr wrap="square">
            <a:spAutoFit/>
          </a:bodyPr>
          <a:lstStyle/>
          <a:p>
            <a:pPr algn="ctr"/>
            <a:r>
              <a:rPr lang="fr-FR" dirty="0" smtClean="0">
                <a:latin typeface="Calibri" panose="020F0502020204030204" pitchFamily="34" charset="0"/>
                <a:ea typeface="Calibri" panose="020F0502020204030204" pitchFamily="34" charset="0"/>
                <a:cs typeface="Times New Roman" panose="02020603050405020304" pitchFamily="18" charset="0"/>
              </a:rPr>
              <a:t>La </a:t>
            </a:r>
            <a:r>
              <a:rPr lang="fr-FR" dirty="0">
                <a:latin typeface="Calibri" panose="020F0502020204030204" pitchFamily="34" charset="0"/>
                <a:ea typeface="Calibri" panose="020F0502020204030204" pitchFamily="34" charset="0"/>
                <a:cs typeface="Times New Roman" panose="02020603050405020304" pitchFamily="18" charset="0"/>
              </a:rPr>
              <a:t>2e division </a:t>
            </a:r>
            <a:r>
              <a:rPr lang="fr-FR" dirty="0" smtClean="0">
                <a:latin typeface="Calibri" panose="020F0502020204030204" pitchFamily="34" charset="0"/>
                <a:ea typeface="Calibri" panose="020F0502020204030204" pitchFamily="34" charset="0"/>
                <a:cs typeface="Times New Roman" panose="02020603050405020304" pitchFamily="18" charset="0"/>
              </a:rPr>
              <a:t>blindée</a:t>
            </a:r>
          </a:p>
          <a:p>
            <a:pPr algn="ctr"/>
            <a:r>
              <a:rPr lang="fr-FR" dirty="0">
                <a:latin typeface="Calibri" panose="020F0502020204030204" pitchFamily="34" charset="0"/>
                <a:ea typeface="Calibri" panose="020F0502020204030204" pitchFamily="34" charset="0"/>
                <a:cs typeface="Times New Roman" panose="02020603050405020304" pitchFamily="18" charset="0"/>
              </a:rPr>
              <a:t>de </a:t>
            </a:r>
            <a:r>
              <a:rPr lang="fr-FR" dirty="0" smtClean="0">
                <a:latin typeface="Calibri" panose="020F0502020204030204" pitchFamily="34" charset="0"/>
                <a:ea typeface="Calibri" panose="020F0502020204030204" pitchFamily="34" charset="0"/>
                <a:cs typeface="Times New Roman" panose="02020603050405020304" pitchFamily="18" charset="0"/>
              </a:rPr>
              <a:t>Leclerc</a:t>
            </a:r>
            <a:endParaRPr lang="fr-FR" dirty="0"/>
          </a:p>
          <a:p>
            <a:endParaRPr lang="fr-FR" dirty="0"/>
          </a:p>
        </p:txBody>
      </p:sp>
      <p:sp>
        <p:nvSpPr>
          <p:cNvPr id="9" name="Flèche gauche 8"/>
          <p:cNvSpPr/>
          <p:nvPr/>
        </p:nvSpPr>
        <p:spPr>
          <a:xfrm rot="2067084">
            <a:off x="2678532" y="5403592"/>
            <a:ext cx="867361" cy="6464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pPr algn="ctr"/>
            <a:r>
              <a:rPr lang="fr-FR" dirty="0" smtClean="0"/>
              <a:t>Général Leclerc	</a:t>
            </a:r>
            <a:endParaRPr lang="fr-FR" dirty="0"/>
          </a:p>
        </p:txBody>
      </p:sp>
      <p:sp>
        <p:nvSpPr>
          <p:cNvPr id="9" name="Rectangle 8"/>
          <p:cNvSpPr/>
          <p:nvPr/>
        </p:nvSpPr>
        <p:spPr>
          <a:xfrm>
            <a:off x="428596" y="2214554"/>
            <a:ext cx="827410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dirty="0" smtClean="0">
                <a:solidFill>
                  <a:schemeClr val="bg1"/>
                </a:solidFill>
                <a:latin typeface="Arial" panose="020B0604020202020204" pitchFamily="34" charset="0"/>
              </a:rPr>
              <a:t>Août 1940 : La </a:t>
            </a:r>
            <a:r>
              <a:rPr lang="fr-FR" dirty="0" smtClean="0">
                <a:solidFill>
                  <a:schemeClr val="bg1"/>
                </a:solidFill>
                <a:latin typeface="Arial" panose="020B0604020202020204" pitchFamily="34" charset="0"/>
              </a:rPr>
              <a:t>France Libre est ralliée </a:t>
            </a:r>
            <a:r>
              <a:rPr lang="fr-FR" dirty="0">
                <a:solidFill>
                  <a:schemeClr val="bg1"/>
                </a:solidFill>
                <a:latin typeface="Arial" panose="020B0604020202020204" pitchFamily="34" charset="0"/>
              </a:rPr>
              <a:t>au colonies </a:t>
            </a:r>
            <a:r>
              <a:rPr lang="fr-FR" dirty="0" smtClean="0">
                <a:solidFill>
                  <a:schemeClr val="bg1"/>
                </a:solidFill>
                <a:latin typeface="Arial" panose="020B0604020202020204" pitchFamily="34" charset="0"/>
              </a:rPr>
              <a:t>Africaine</a:t>
            </a:r>
            <a:endParaRPr lang="fr-FR" dirty="0">
              <a:solidFill>
                <a:schemeClr val="bg1"/>
              </a:solidFill>
              <a:latin typeface="Arial" panose="020B0604020202020204" pitchFamily="34" charset="0"/>
            </a:endParaRPr>
          </a:p>
        </p:txBody>
      </p:sp>
      <p:sp>
        <p:nvSpPr>
          <p:cNvPr id="10" name="Rectangle 9"/>
          <p:cNvSpPr/>
          <p:nvPr/>
        </p:nvSpPr>
        <p:spPr>
          <a:xfrm>
            <a:off x="428596" y="4274114"/>
            <a:ext cx="825820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dirty="0" smtClean="0">
                <a:solidFill>
                  <a:srgbClr val="333333"/>
                </a:solidFill>
                <a:latin typeface="Arial" panose="020B0604020202020204" pitchFamily="34" charset="0"/>
              </a:rPr>
              <a:t>Aout 1944 : Débarquement de la 2</a:t>
            </a:r>
            <a:r>
              <a:rPr lang="fr-FR" baseline="30000" dirty="0" smtClean="0">
                <a:solidFill>
                  <a:srgbClr val="333333"/>
                </a:solidFill>
                <a:latin typeface="Arial" panose="020B0604020202020204" pitchFamily="34" charset="0"/>
              </a:rPr>
              <a:t>ème</a:t>
            </a:r>
            <a:r>
              <a:rPr lang="fr-FR" dirty="0" smtClean="0">
                <a:solidFill>
                  <a:srgbClr val="333333"/>
                </a:solidFill>
                <a:latin typeface="Arial" panose="020B0604020202020204" pitchFamily="34" charset="0"/>
              </a:rPr>
              <a:t> divisions en Normandie </a:t>
            </a:r>
            <a:endParaRPr lang="fr-FR" dirty="0"/>
          </a:p>
        </p:txBody>
      </p:sp>
      <p:sp>
        <p:nvSpPr>
          <p:cNvPr id="11" name="Rectangle 10"/>
          <p:cNvSpPr/>
          <p:nvPr/>
        </p:nvSpPr>
        <p:spPr>
          <a:xfrm>
            <a:off x="428597" y="4714884"/>
            <a:ext cx="825820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dirty="0" smtClean="0">
                <a:solidFill>
                  <a:srgbClr val="333333"/>
                </a:solidFill>
                <a:latin typeface="Arial" panose="020B0604020202020204" pitchFamily="34" charset="0"/>
              </a:rPr>
              <a:t>En </a:t>
            </a:r>
            <a:r>
              <a:rPr lang="fr-FR" dirty="0">
                <a:solidFill>
                  <a:srgbClr val="333333"/>
                </a:solidFill>
                <a:latin typeface="Arial" panose="020B0604020202020204" pitchFamily="34" charset="0"/>
              </a:rPr>
              <a:t>1945, </a:t>
            </a:r>
            <a:r>
              <a:rPr lang="fr-FR" dirty="0" smtClean="0">
                <a:solidFill>
                  <a:srgbClr val="333333"/>
                </a:solidFill>
                <a:latin typeface="Arial" panose="020B0604020202020204" pitchFamily="34" charset="0"/>
              </a:rPr>
              <a:t>Leclerc est </a:t>
            </a:r>
            <a:r>
              <a:rPr lang="fr-FR" dirty="0">
                <a:solidFill>
                  <a:srgbClr val="333333"/>
                </a:solidFill>
                <a:latin typeface="Arial" panose="020B0604020202020204" pitchFamily="34" charset="0"/>
              </a:rPr>
              <a:t>élevé à la plus haute dignité de la Légion d'Honneur</a:t>
            </a:r>
            <a:endParaRPr lang="fr-FR" dirty="0"/>
          </a:p>
        </p:txBody>
      </p:sp>
      <p:sp>
        <p:nvSpPr>
          <p:cNvPr id="12" name="Rectangle 11"/>
          <p:cNvSpPr/>
          <p:nvPr/>
        </p:nvSpPr>
        <p:spPr>
          <a:xfrm>
            <a:off x="428596" y="5143512"/>
            <a:ext cx="827123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dirty="0" smtClean="0">
                <a:solidFill>
                  <a:srgbClr val="333333"/>
                </a:solidFill>
                <a:latin typeface="Arial" panose="020B0604020202020204" pitchFamily="34" charset="0"/>
              </a:rPr>
              <a:t>28 </a:t>
            </a:r>
            <a:r>
              <a:rPr lang="fr-FR" dirty="0">
                <a:solidFill>
                  <a:srgbClr val="333333"/>
                </a:solidFill>
                <a:latin typeface="Arial" panose="020B0604020202020204" pitchFamily="34" charset="0"/>
              </a:rPr>
              <a:t>novembre </a:t>
            </a:r>
            <a:r>
              <a:rPr lang="fr-FR" dirty="0" smtClean="0">
                <a:solidFill>
                  <a:srgbClr val="333333"/>
                </a:solidFill>
                <a:latin typeface="Arial" panose="020B0604020202020204" pitchFamily="34" charset="0"/>
              </a:rPr>
              <a:t>1947 : Mort du général pendant un vol en Afrique</a:t>
            </a:r>
            <a:endParaRPr lang="fr-FR" dirty="0"/>
          </a:p>
        </p:txBody>
      </p:sp>
      <p:sp>
        <p:nvSpPr>
          <p:cNvPr id="13" name="Rectangle 12"/>
          <p:cNvSpPr/>
          <p:nvPr/>
        </p:nvSpPr>
        <p:spPr>
          <a:xfrm>
            <a:off x="428596" y="2702478"/>
            <a:ext cx="8258204"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dirty="0" smtClean="0">
                <a:solidFill>
                  <a:srgbClr val="333333"/>
                </a:solidFill>
                <a:latin typeface="Arial" panose="020B0604020202020204" pitchFamily="34" charset="0"/>
              </a:rPr>
              <a:t>Au cours de toute ses campagnes, Leclerc vit auprès de ses hommes, couchant a même le sol, s’inquiétant de leur moral et de leur ravitaillement. Sa foi en la victoire final, son sens du terrain et de la manœuvre, son omniprésence, l’on fait adopté d’emblé par ses hommes qui lui apporte adhésion et dénouement sans faille</a:t>
            </a:r>
          </a:p>
        </p:txBody>
      </p:sp>
    </p:spTree>
    <p:extLst>
      <p:ext uri="{BB962C8B-B14F-4D97-AF65-F5344CB8AC3E}">
        <p14:creationId xmlns:p14="http://schemas.microsoft.com/office/powerpoint/2010/main" xmlns="" val="354157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57290" y="357166"/>
            <a:ext cx="6715172" cy="738664"/>
          </a:xfrm>
          <a:prstGeom prst="rect">
            <a:avLst/>
          </a:prstGeom>
          <a:noFill/>
        </p:spPr>
        <p:txBody>
          <a:bodyPr wrap="square" rtlCol="0">
            <a:spAutoFit/>
          </a:bodyPr>
          <a:lstStyle/>
          <a:p>
            <a:pPr algn="ctr"/>
            <a:r>
              <a:rPr lang="fr-FR" sz="4200" dirty="0" smtClean="0">
                <a:solidFill>
                  <a:schemeClr val="accent1"/>
                </a:solidFill>
              </a:rPr>
              <a:t>Le char Leclerc</a:t>
            </a:r>
            <a:endParaRPr lang="fr-FR" sz="4200" dirty="0">
              <a:solidFill>
                <a:schemeClr val="accent1"/>
              </a:solidFill>
            </a:endParaRPr>
          </a:p>
        </p:txBody>
      </p:sp>
      <p:sp>
        <p:nvSpPr>
          <p:cNvPr id="5" name="ZoneTexte 4"/>
          <p:cNvSpPr txBox="1"/>
          <p:nvPr/>
        </p:nvSpPr>
        <p:spPr>
          <a:xfrm>
            <a:off x="285720" y="1500174"/>
            <a:ext cx="8643998"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solidFill>
                  <a:schemeClr val="accent5">
                    <a:lumMod val="50000"/>
                  </a:schemeClr>
                </a:solidFill>
              </a:rPr>
              <a:t>Le char Leclerc est char d’assauts créé en l’honneur  d’un grand général français,  le Général  Leclerc.</a:t>
            </a:r>
          </a:p>
          <a:p>
            <a:r>
              <a:rPr lang="fr-FR" dirty="0" smtClean="0">
                <a:solidFill>
                  <a:schemeClr val="accent5">
                    <a:lumMod val="50000"/>
                  </a:schemeClr>
                </a:solidFill>
              </a:rPr>
              <a:t>Ce char possède un canon de 120mm d’une </a:t>
            </a:r>
            <a:r>
              <a:rPr lang="fr-FR" dirty="0" smtClean="0">
                <a:solidFill>
                  <a:schemeClr val="accent5">
                    <a:lumMod val="50000"/>
                  </a:schemeClr>
                </a:solidFill>
              </a:rPr>
              <a:t>cadence de tir 6 à 10 coups par </a:t>
            </a:r>
            <a:r>
              <a:rPr lang="fr-FR" dirty="0" smtClean="0">
                <a:solidFill>
                  <a:schemeClr val="accent5">
                    <a:lumMod val="50000"/>
                  </a:schemeClr>
                </a:solidFill>
              </a:rPr>
              <a:t>minute, sa vitesse 72,6 km/h. Il a été mis en service en1993</a:t>
            </a:r>
          </a:p>
        </p:txBody>
      </p:sp>
      <p:pic>
        <p:nvPicPr>
          <p:cNvPr id="1026" name="Picture 2" descr="Leclerc EMAT"/>
          <p:cNvPicPr>
            <a:picLocks noChangeAspect="1" noChangeArrowheads="1"/>
          </p:cNvPicPr>
          <p:nvPr/>
        </p:nvPicPr>
        <p:blipFill>
          <a:blip r:embed="rId2"/>
          <a:srcRect/>
          <a:stretch>
            <a:fillRect/>
          </a:stretch>
        </p:blipFill>
        <p:spPr bwMode="auto">
          <a:xfrm rot="21156607">
            <a:off x="5145877" y="2802125"/>
            <a:ext cx="3743808" cy="2500330"/>
          </a:xfrm>
          <a:prstGeom prst="rect">
            <a:avLst/>
          </a:prstGeom>
          <a:noFill/>
        </p:spPr>
      </p:pic>
      <p:pic>
        <p:nvPicPr>
          <p:cNvPr id="8" name="Picture 2" descr="Afficher l'image d'origine"/>
          <p:cNvPicPr>
            <a:picLocks noChangeAspect="1" noChangeArrowheads="1"/>
          </p:cNvPicPr>
          <p:nvPr/>
        </p:nvPicPr>
        <p:blipFill>
          <a:blip r:embed="rId3"/>
          <a:srcRect/>
          <a:stretch>
            <a:fillRect/>
          </a:stretch>
        </p:blipFill>
        <p:spPr bwMode="auto">
          <a:xfrm>
            <a:off x="642910" y="3000372"/>
            <a:ext cx="2295525" cy="2857500"/>
          </a:xfrm>
          <a:prstGeom prst="ellipse">
            <a:avLst/>
          </a:prstGeom>
          <a:ln w="63500" cap="rnd">
            <a:solidFill>
              <a:srgbClr val="333333"/>
            </a:solid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Personnalisé 1">
      <a:dk1>
        <a:sysClr val="windowText" lastClr="000000"/>
      </a:dk1>
      <a:lt1>
        <a:sysClr val="window" lastClr="FFFFFF"/>
      </a:lt1>
      <a:dk2>
        <a:srgbClr val="696464"/>
      </a:dk2>
      <a:lt2>
        <a:srgbClr val="E9E5DC"/>
      </a:lt2>
      <a:accent1>
        <a:srgbClr val="FF0000"/>
      </a:accent1>
      <a:accent2>
        <a:srgbClr val="C00000"/>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190</TotalTime>
  <Words>294</Words>
  <Application>Microsoft Office PowerPoint</Application>
  <PresentationFormat>Affichage à l'écran (4:3)</PresentationFormat>
  <Paragraphs>26</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Verve</vt:lpstr>
      <vt:lpstr>Place du Général Leclerc</vt:lpstr>
      <vt:lpstr>Histoire de la Place</vt:lpstr>
      <vt:lpstr>Histoire de la Place</vt:lpstr>
      <vt:lpstr>Général Leclerc </vt:lpstr>
      <vt:lpstr>Général Leclerc </vt:lpstr>
      <vt:lpstr>Diapositive 6</vt:lpstr>
    </vt:vector>
  </TitlesOfParts>
  <Company>crn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du Général Leclerc</dc:title>
  <dc:creator>boudinb</dc:creator>
  <cp:lastModifiedBy>boudinb</cp:lastModifiedBy>
  <cp:revision>29</cp:revision>
  <dcterms:created xsi:type="dcterms:W3CDTF">2015-12-07T07:08:07Z</dcterms:created>
  <dcterms:modified xsi:type="dcterms:W3CDTF">2016-02-01T07:42:34Z</dcterms:modified>
</cp:coreProperties>
</file>