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5" d="100"/>
          <a:sy n="105"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D815D8-2491-42BD-9B7E-2EF718592952}" type="datetimeFigureOut">
              <a:rPr lang="fr-FR" smtClean="0"/>
              <a:pPr/>
              <a:t>01/02/2016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613280-EFF0-4DB8-B918-B5412B1721F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815D8-2491-42BD-9B7E-2EF718592952}" type="datetimeFigureOut">
              <a:rPr lang="fr-FR" smtClean="0"/>
              <a:pPr/>
              <a:t>01/02/2016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13280-EFF0-4DB8-B918-B5412B1721F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785786" y="357166"/>
            <a:ext cx="7772400" cy="1470025"/>
          </a:xfrm>
        </p:spPr>
        <p:txBody>
          <a:bodyPr/>
          <a:lstStyle/>
          <a:p>
            <a:r>
              <a:rPr lang="fr-FR" dirty="0" smtClean="0"/>
              <a:t>Place des Ducs-Richard</a:t>
            </a:r>
            <a:endParaRPr lang="fr-FR" dirty="0"/>
          </a:p>
        </p:txBody>
      </p:sp>
      <p:pic>
        <p:nvPicPr>
          <p:cNvPr id="1026" name="Picture 2"/>
          <p:cNvPicPr>
            <a:picLocks noChangeAspect="1" noChangeArrowheads="1"/>
          </p:cNvPicPr>
          <p:nvPr/>
        </p:nvPicPr>
        <p:blipFill>
          <a:blip r:embed="rId2"/>
          <a:srcRect/>
          <a:stretch>
            <a:fillRect/>
          </a:stretch>
        </p:blipFill>
        <p:spPr bwMode="auto">
          <a:xfrm>
            <a:off x="1357289" y="1785926"/>
            <a:ext cx="6466273" cy="3767138"/>
          </a:xfrm>
          <a:prstGeom prst="rect">
            <a:avLst/>
          </a:prstGeom>
          <a:noFill/>
          <a:ln w="9525">
            <a:noFill/>
            <a:miter lim="800000"/>
            <a:headEnd/>
            <a:tailEnd/>
          </a:ln>
          <a:effectLst/>
        </p:spPr>
      </p:pic>
      <p:sp>
        <p:nvSpPr>
          <p:cNvPr id="5" name="Flèche droite 4"/>
          <p:cNvSpPr/>
          <p:nvPr/>
        </p:nvSpPr>
        <p:spPr>
          <a:xfrm rot="11807787">
            <a:off x="4990470" y="3497798"/>
            <a:ext cx="1261973"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642910" y="1000108"/>
            <a:ext cx="8072494" cy="4524315"/>
          </a:xfrm>
          <a:prstGeom prst="rect">
            <a:avLst/>
          </a:prstGeom>
          <a:noFill/>
        </p:spPr>
        <p:txBody>
          <a:bodyPr wrap="square" rtlCol="0">
            <a:spAutoFit/>
          </a:bodyPr>
          <a:lstStyle/>
          <a:p>
            <a:r>
              <a:rPr lang="fr-FR" sz="3200" dirty="0" smtClean="0"/>
              <a:t>La Place des Ducs-Richard porte ce nom de Richard Ier de Normandie.</a:t>
            </a:r>
          </a:p>
          <a:p>
            <a:r>
              <a:rPr lang="fr-FR" sz="3200" dirty="0" smtClean="0"/>
              <a:t>Sue cette place se trouve l’abbatiale de la Sainte Trinité. C’est lui-même qui a décidé de restaurer cette église après sa destruction par les vikings en 842. C’est grâce à cette église que la place a prit le nom de ses reconstructeurs des Ducs de Normandie dont fait parti Richard Ier</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8" name="Ellipse 7"/>
          <p:cNvSpPr/>
          <p:nvPr/>
        </p:nvSpPr>
        <p:spPr>
          <a:xfrm>
            <a:off x="1000100" y="4714884"/>
            <a:ext cx="6715172" cy="1571636"/>
          </a:xfrm>
          <a:prstGeom prst="ellipse">
            <a:avLst/>
          </a:prstGeom>
          <a:solidFill>
            <a:schemeClr val="accent6">
              <a:lumMod val="7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smtClean="0"/>
              <a:t>Abbatiale de la Sainte-Trinité</a:t>
            </a:r>
            <a:endParaRPr lang="fr-FR" dirty="0"/>
          </a:p>
        </p:txBody>
      </p:sp>
      <p:pic>
        <p:nvPicPr>
          <p:cNvPr id="11266" name="Picture 2" descr="Afficher l'image d'origine"/>
          <p:cNvPicPr>
            <a:picLocks noChangeAspect="1" noChangeArrowheads="1"/>
          </p:cNvPicPr>
          <p:nvPr/>
        </p:nvPicPr>
        <p:blipFill>
          <a:blip r:embed="rId2"/>
          <a:srcRect/>
          <a:stretch>
            <a:fillRect/>
          </a:stretch>
        </p:blipFill>
        <p:spPr bwMode="auto">
          <a:xfrm>
            <a:off x="2143108" y="1357298"/>
            <a:ext cx="4714908" cy="3145729"/>
          </a:xfrm>
          <a:prstGeom prst="rect">
            <a:avLst/>
          </a:prstGeom>
          <a:noFill/>
        </p:spPr>
      </p:pic>
      <p:sp>
        <p:nvSpPr>
          <p:cNvPr id="7" name="Rectangle 6"/>
          <p:cNvSpPr/>
          <p:nvPr/>
        </p:nvSpPr>
        <p:spPr>
          <a:xfrm>
            <a:off x="1357290" y="5000636"/>
            <a:ext cx="6000792" cy="923330"/>
          </a:xfrm>
          <a:prstGeom prst="rect">
            <a:avLst/>
          </a:prstGeom>
        </p:spPr>
        <p:txBody>
          <a:bodyPr wrap="square">
            <a:spAutoFit/>
          </a:bodyPr>
          <a:lstStyle/>
          <a:p>
            <a:r>
              <a:rPr lang="fr-FR" dirty="0" smtClean="0"/>
              <a:t>Abbaye fondée en 660 et détruite par les vikings en 842. Au XIIe les ducs de Normandie reconstruisent l'abbatiale en style gothique tout en restaurant les éléments de l'époque romane.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Ducs Richard de Normandie</a:t>
            </a:r>
            <a:endParaRPr lang="fr-FR" dirty="0"/>
          </a:p>
        </p:txBody>
      </p:sp>
      <p:pic>
        <p:nvPicPr>
          <p:cNvPr id="15362" name="Picture 2" descr="Statue de Richard Ier sur le socle de la statue du Conquérant à Falaise"/>
          <p:cNvPicPr>
            <a:picLocks noChangeAspect="1" noChangeArrowheads="1"/>
          </p:cNvPicPr>
          <p:nvPr/>
        </p:nvPicPr>
        <p:blipFill>
          <a:blip r:embed="rId2" cstate="print"/>
          <a:srcRect/>
          <a:stretch>
            <a:fillRect/>
          </a:stretch>
        </p:blipFill>
        <p:spPr bwMode="auto">
          <a:xfrm>
            <a:off x="642910" y="1285860"/>
            <a:ext cx="1214446" cy="1618626"/>
          </a:xfrm>
          <a:prstGeom prst="rect">
            <a:avLst/>
          </a:prstGeom>
          <a:noFill/>
        </p:spPr>
      </p:pic>
      <p:sp>
        <p:nvSpPr>
          <p:cNvPr id="5" name="ZoneTexte 4"/>
          <p:cNvSpPr txBox="1"/>
          <p:nvPr/>
        </p:nvSpPr>
        <p:spPr>
          <a:xfrm>
            <a:off x="2357422" y="1500174"/>
            <a:ext cx="4357718" cy="923330"/>
          </a:xfrm>
          <a:prstGeom prst="rect">
            <a:avLst/>
          </a:prstGeom>
          <a:noFill/>
        </p:spPr>
        <p:txBody>
          <a:bodyPr wrap="square" rtlCol="0">
            <a:spAutoFit/>
          </a:bodyPr>
          <a:lstStyle/>
          <a:p>
            <a:r>
              <a:rPr lang="fr-FR" dirty="0" smtClean="0"/>
              <a:t>Richard Ier de Normandie (930-996)</a:t>
            </a:r>
          </a:p>
          <a:p>
            <a:r>
              <a:rPr lang="fr-FR" dirty="0" smtClean="0"/>
              <a:t>Prédécesseur : Guillaume Ier de Normandie</a:t>
            </a:r>
          </a:p>
          <a:p>
            <a:r>
              <a:rPr lang="fr-FR" dirty="0" smtClean="0"/>
              <a:t>Successeur : Richard II de Normandie</a:t>
            </a:r>
            <a:endParaRPr lang="fr-FR" dirty="0"/>
          </a:p>
        </p:txBody>
      </p:sp>
      <p:sp>
        <p:nvSpPr>
          <p:cNvPr id="6" name="ZoneTexte 5"/>
          <p:cNvSpPr txBox="1"/>
          <p:nvPr/>
        </p:nvSpPr>
        <p:spPr>
          <a:xfrm>
            <a:off x="2285984" y="3143248"/>
            <a:ext cx="4071966" cy="1477328"/>
          </a:xfrm>
          <a:prstGeom prst="rect">
            <a:avLst/>
          </a:prstGeom>
          <a:noFill/>
        </p:spPr>
        <p:txBody>
          <a:bodyPr wrap="square" rtlCol="0">
            <a:spAutoFit/>
          </a:bodyPr>
          <a:lstStyle/>
          <a:p>
            <a:r>
              <a:rPr lang="fr-FR" dirty="0" smtClean="0"/>
              <a:t>Richard II de Normandie (996-1026) Prédécesseur : Richard Ier de Normandie</a:t>
            </a:r>
          </a:p>
          <a:p>
            <a:r>
              <a:rPr lang="fr-FR" dirty="0" smtClean="0"/>
              <a:t>Successeur : Richard III de Normandie</a:t>
            </a:r>
          </a:p>
          <a:p>
            <a:endParaRPr lang="fr-FR" dirty="0" smtClean="0"/>
          </a:p>
          <a:p>
            <a:endParaRPr lang="fr-FR" dirty="0"/>
          </a:p>
        </p:txBody>
      </p:sp>
      <p:pic>
        <p:nvPicPr>
          <p:cNvPr id="15364" name="Picture 4" descr="Statue de Richard le Bon sur le socle de la statue du Conquérant à Falaise"/>
          <p:cNvPicPr>
            <a:picLocks noChangeAspect="1" noChangeArrowheads="1"/>
          </p:cNvPicPr>
          <p:nvPr/>
        </p:nvPicPr>
        <p:blipFill>
          <a:blip r:embed="rId3" cstate="print"/>
          <a:srcRect/>
          <a:stretch>
            <a:fillRect/>
          </a:stretch>
        </p:blipFill>
        <p:spPr bwMode="auto">
          <a:xfrm>
            <a:off x="642910" y="3000372"/>
            <a:ext cx="1214446" cy="1618626"/>
          </a:xfrm>
          <a:prstGeom prst="rect">
            <a:avLst/>
          </a:prstGeom>
          <a:noFill/>
        </p:spPr>
      </p:pic>
      <p:pic>
        <p:nvPicPr>
          <p:cNvPr id="15366" name="Picture 6" descr="Statue de Richard III sur le socle de la statue du Conquérant à Falaise"/>
          <p:cNvPicPr>
            <a:picLocks noChangeAspect="1" noChangeArrowheads="1"/>
          </p:cNvPicPr>
          <p:nvPr/>
        </p:nvPicPr>
        <p:blipFill>
          <a:blip r:embed="rId4" cstate="print"/>
          <a:srcRect/>
          <a:stretch>
            <a:fillRect/>
          </a:stretch>
        </p:blipFill>
        <p:spPr bwMode="auto">
          <a:xfrm>
            <a:off x="642910" y="4714884"/>
            <a:ext cx="1232771" cy="1643050"/>
          </a:xfrm>
          <a:prstGeom prst="rect">
            <a:avLst/>
          </a:prstGeom>
          <a:noFill/>
        </p:spPr>
      </p:pic>
      <p:sp>
        <p:nvSpPr>
          <p:cNvPr id="9" name="ZoneTexte 8"/>
          <p:cNvSpPr txBox="1"/>
          <p:nvPr/>
        </p:nvSpPr>
        <p:spPr>
          <a:xfrm>
            <a:off x="2357422" y="4857760"/>
            <a:ext cx="4286280" cy="923330"/>
          </a:xfrm>
          <a:prstGeom prst="rect">
            <a:avLst/>
          </a:prstGeom>
          <a:noFill/>
        </p:spPr>
        <p:txBody>
          <a:bodyPr wrap="square" rtlCol="0">
            <a:spAutoFit/>
          </a:bodyPr>
          <a:lstStyle/>
          <a:p>
            <a:r>
              <a:rPr lang="fr-FR" dirty="0" smtClean="0"/>
              <a:t>Richard III de Normandie (1008-1027)</a:t>
            </a:r>
          </a:p>
          <a:p>
            <a:r>
              <a:rPr lang="fr-FR" dirty="0" smtClean="0"/>
              <a:t>Prédécesseur: Richard II de Normandie</a:t>
            </a:r>
          </a:p>
          <a:p>
            <a:r>
              <a:rPr lang="fr-FR" dirty="0" smtClean="0"/>
              <a:t>Successeur : Robert le Magnifique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214282" y="642918"/>
            <a:ext cx="8572528" cy="5324535"/>
          </a:xfrm>
          <a:prstGeom prst="rect">
            <a:avLst/>
          </a:prstGeom>
          <a:noFill/>
        </p:spPr>
        <p:txBody>
          <a:bodyPr wrap="square" rtlCol="0">
            <a:spAutoFit/>
          </a:bodyPr>
          <a:lstStyle/>
          <a:p>
            <a:r>
              <a:rPr lang="fr-FR" sz="2000" dirty="0" smtClean="0"/>
              <a:t>La place des duc richard doit son nom au duc richard 1</a:t>
            </a:r>
            <a:r>
              <a:rPr lang="fr-FR" sz="2000" baseline="30000" dirty="0" smtClean="0"/>
              <a:t>er</a:t>
            </a:r>
            <a:r>
              <a:rPr lang="fr-FR" sz="2000" dirty="0" smtClean="0"/>
              <a:t>  de Normandie dit &lt;&lt; richard sans peur &gt;&gt;. Il est le fils de guillaume longue épée.</a:t>
            </a:r>
          </a:p>
          <a:p>
            <a:r>
              <a:rPr lang="fr-FR" sz="2000" dirty="0" smtClean="0"/>
              <a:t>Il avait 10 ans lors de la mort de son père qui fait assassiner en 942 et se doit attribuer un conseil de régence (période dans l’histoire d’une monarchie durant laquelle une personnalité peut appartenir a une famille royale).</a:t>
            </a:r>
          </a:p>
          <a:p>
            <a:r>
              <a:rPr lang="fr-FR" sz="2000" dirty="0" smtClean="0"/>
              <a:t>C’est pendant son règne que la Normandie se forma véritablement et acquit sa personnalité . Richard 1</a:t>
            </a:r>
            <a:r>
              <a:rPr lang="fr-FR" sz="2000" baseline="30000" dirty="0" smtClean="0"/>
              <a:t>er</a:t>
            </a:r>
            <a:r>
              <a:rPr lang="fr-FR" sz="2000" dirty="0" smtClean="0"/>
              <a:t> </a:t>
            </a:r>
            <a:r>
              <a:rPr lang="fr-FR" sz="2000" dirty="0" smtClean="0"/>
              <a:t>décède en 996, il est maintenant enterré a Fécamp. Son successeur : Richard 2</a:t>
            </a:r>
            <a:r>
              <a:rPr lang="fr-FR" sz="2000" baseline="30000" dirty="0" smtClean="0"/>
              <a:t>nd</a:t>
            </a:r>
            <a:r>
              <a:rPr lang="fr-FR" sz="2000" dirty="0" smtClean="0"/>
              <a:t>  de Normandie dit : &lt;&lt; richard l’irascible &gt;&gt;, il est duc de 996  a 1026 . Son règne constitue en premier sommet dans l’histoire normande .Il est installé a la tête des évêchés, il est primordiale dans le domaine religieux, c’est pourquoi, lui et son prédécesseur ont décidés de restaurer l’Abbatiale de la sainte trinité.</a:t>
            </a:r>
          </a:p>
          <a:p>
            <a:r>
              <a:rPr lang="fr-FR" sz="2000" dirty="0" smtClean="0"/>
              <a:t>Richard 2</a:t>
            </a:r>
            <a:r>
              <a:rPr lang="fr-FR" sz="2000" baseline="30000" dirty="0" smtClean="0"/>
              <a:t>nd</a:t>
            </a:r>
            <a:r>
              <a:rPr lang="fr-FR" sz="2000" dirty="0" smtClean="0"/>
              <a:t> de Normandie décède en 1026.</a:t>
            </a:r>
          </a:p>
          <a:p>
            <a:r>
              <a:rPr lang="fr-FR" sz="2000" dirty="0" smtClean="0"/>
              <a:t>Puis, vint Richard III de Normandie. Il fut duc de Normandie du 23 août 1026 au 6 août 1027. Il était fils ainé du duc Richard l’irascible.</a:t>
            </a:r>
          </a:p>
          <a:p>
            <a:r>
              <a:rPr lang="fr-FR" sz="2000" dirty="0" smtClean="0"/>
              <a:t>Il est très peu connu à cause de son règne de 1 ans.</a:t>
            </a:r>
          </a:p>
          <a:p>
            <a:endParaRPr lang="fr-FR" sz="20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181</Words>
  <Application>Microsoft Office PowerPoint</Application>
  <PresentationFormat>Affichage à l'écran (4:3)</PresentationFormat>
  <Paragraphs>20</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Place des Ducs-Richard</vt:lpstr>
      <vt:lpstr>Diapositive 2</vt:lpstr>
      <vt:lpstr>Abbatiale de la Sainte-Trinité</vt:lpstr>
      <vt:lpstr>Les Ducs Richard de Normandie</vt:lpstr>
      <vt:lpstr>Diapositive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des Ducs-Richard</dc:title>
  <dc:creator>suszkaf</dc:creator>
  <cp:lastModifiedBy>suszkaf</cp:lastModifiedBy>
  <cp:revision>9</cp:revision>
  <dcterms:created xsi:type="dcterms:W3CDTF">2016-01-15T09:09:49Z</dcterms:created>
  <dcterms:modified xsi:type="dcterms:W3CDTF">2016-02-01T07:37:16Z</dcterms:modified>
</cp:coreProperties>
</file>