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60"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1BBDC-876A-4441-84B1-9CB414062F57}" v="206" dt="2021-05-13T12:15:42.475"/>
    <p1510:client id="{4692DA88-5FA3-4C1E-9754-2F66322A2E13}" v="43" dt="2021-05-13T11:03:44.605"/>
    <p1510:client id="{973ADE39-A221-4FED-BC23-96399EB9E9AE}" v="72" dt="2021-05-13T10:38:01.147"/>
    <p1510:client id="{E7E28F57-F62C-46A4-9404-3AD78BBA3284}" v="48" dt="2021-05-13T11:38:07.846"/>
    <p1510:client id="{E7ECD5A6-9AC4-4AF5-8A15-685194BA7921}" v="211" dt="2021-05-13T11:54:20.649"/>
    <p1510:client id="{EAFA660F-9E25-43D0-9289-5AA55D8E1F77}" v="719" dt="2021-05-13T11:45:20.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2914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5027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27931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16715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0689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3695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4253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6959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9941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8366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5/13/2021</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40398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5/13/2021</a:t>
            </a:fld>
            <a:endParaRPr lang="en-US"/>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a:p>
        </p:txBody>
      </p:sp>
    </p:spTree>
    <p:extLst>
      <p:ext uri="{BB962C8B-B14F-4D97-AF65-F5344CB8AC3E}">
        <p14:creationId xmlns:p14="http://schemas.microsoft.com/office/powerpoint/2010/main" val="3809248160"/>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63" r:id="rId5"/>
    <p:sldLayoutId id="2147483768" r:id="rId6"/>
    <p:sldLayoutId id="2147483764" r:id="rId7"/>
    <p:sldLayoutId id="2147483765" r:id="rId8"/>
    <p:sldLayoutId id="2147483766" r:id="rId9"/>
    <p:sldLayoutId id="2147483767" r:id="rId10"/>
    <p:sldLayoutId id="2147483769"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3">
            <a:extLst>
              <a:ext uri="{FF2B5EF4-FFF2-40B4-BE49-F238E27FC236}">
                <a16:creationId xmlns:a16="http://schemas.microsoft.com/office/drawing/2014/main" id="{6C97453F-D666-45A4-A79F-4052FFB828BB}"/>
              </a:ext>
            </a:extLst>
          </p:cNvPr>
          <p:cNvPicPr>
            <a:picLocks noChangeAspect="1"/>
          </p:cNvPicPr>
          <p:nvPr/>
        </p:nvPicPr>
        <p:blipFill rotWithShape="1">
          <a:blip r:embed="rId2">
            <a:alphaModFix/>
          </a:blip>
          <a:srcRect r="1" b="22150"/>
          <a:stretch/>
        </p:blipFill>
        <p:spPr>
          <a:xfrm>
            <a:off x="-688" y="-4"/>
            <a:ext cx="12192687" cy="6858000"/>
          </a:xfrm>
          <a:prstGeom prst="rect">
            <a:avLst/>
          </a:prstGeom>
        </p:spPr>
      </p:pic>
      <p:grpSp>
        <p:nvGrpSpPr>
          <p:cNvPr id="28" name="Group 27">
            <a:extLst>
              <a:ext uri="{FF2B5EF4-FFF2-40B4-BE49-F238E27FC236}">
                <a16:creationId xmlns:a16="http://schemas.microsoft.com/office/drawing/2014/main" id="{24A5CBF4-323E-4A2D-A9CD-A3CC0050D9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2406074" y="-5"/>
            <a:ext cx="9785926" cy="6858004"/>
            <a:chOff x="0" y="-3"/>
            <a:chExt cx="9785926" cy="6858004"/>
          </a:xfrm>
        </p:grpSpPr>
        <p:grpSp>
          <p:nvGrpSpPr>
            <p:cNvPr id="29" name="Group 28">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
              <a:ext cx="9767888" cy="6858003"/>
              <a:chOff x="0" y="-3"/>
              <a:chExt cx="9767888" cy="6858003"/>
            </a:xfrm>
          </p:grpSpPr>
          <p:sp>
            <p:nvSpPr>
              <p:cNvPr id="37" name="Rectangle 36">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1"/>
              <a:ext cx="9785926" cy="6858002"/>
              <a:chOff x="0" y="-1"/>
              <a:chExt cx="9785926" cy="6858002"/>
            </a:xfrm>
          </p:grpSpPr>
          <p:sp>
            <p:nvSpPr>
              <p:cNvPr id="35" name="Rectangle 34">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1241733" y="-1241732"/>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4A26A215-743C-44FA-BCDF-557D447DD8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1"/>
              <a:ext cx="9768670" cy="6858002"/>
              <a:chOff x="0" y="-1"/>
              <a:chExt cx="9768670" cy="6858002"/>
            </a:xfrm>
          </p:grpSpPr>
          <p:sp>
            <p:nvSpPr>
              <p:cNvPr id="33" name="Rectangle 32">
                <a:extLst>
                  <a:ext uri="{FF2B5EF4-FFF2-40B4-BE49-F238E27FC236}">
                    <a16:creationId xmlns:a16="http://schemas.microsoft.com/office/drawing/2014/main" id="{DDC24E92-BC4D-4062-B4E9-06E64DFC6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2" y="3429000"/>
                <a:ext cx="9767888" cy="3429001"/>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6FDDFC-223B-4390-8055-FA8AA406E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67888" cy="342899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7153200" y="540000"/>
            <a:ext cx="4500561" cy="4259814"/>
          </a:xfrm>
        </p:spPr>
        <p:txBody>
          <a:bodyPr>
            <a:normAutofit/>
          </a:bodyPr>
          <a:lstStyle/>
          <a:p>
            <a:r>
              <a:rPr lang="en-US">
                <a:solidFill>
                  <a:srgbClr val="FFFFFF"/>
                </a:solidFill>
                <a:cs typeface="Calibri Light"/>
              </a:rPr>
              <a:t>Miroslav Krleža</a:t>
            </a:r>
            <a:endParaRPr lang="en-US">
              <a:solidFill>
                <a:srgbClr val="FFFFFF"/>
              </a:solidFill>
            </a:endParaRPr>
          </a:p>
        </p:txBody>
      </p:sp>
      <p:sp>
        <p:nvSpPr>
          <p:cNvPr id="3" name="Subtitle 2"/>
          <p:cNvSpPr>
            <a:spLocks noGrp="1"/>
          </p:cNvSpPr>
          <p:nvPr>
            <p:ph type="subTitle" idx="1"/>
          </p:nvPr>
        </p:nvSpPr>
        <p:spPr>
          <a:xfrm>
            <a:off x="7153200" y="4988476"/>
            <a:ext cx="4500561" cy="1320249"/>
          </a:xfrm>
        </p:spPr>
        <p:txBody>
          <a:bodyPr vert="horz" lIns="91440" tIns="45720" rIns="91440" bIns="45720" rtlCol="0">
            <a:normAutofit/>
          </a:bodyPr>
          <a:lstStyle/>
          <a:p>
            <a:pPr lvl="1"/>
            <a:r>
              <a:rPr lang="en-US" sz="1700">
                <a:solidFill>
                  <a:srgbClr val="FFFFFF"/>
                </a:solidFill>
                <a:cs typeface="Calibri"/>
              </a:rPr>
              <a:t>Bianca Malita, Jakub </a:t>
            </a:r>
            <a:r>
              <a:rPr lang="en-US" sz="1700">
                <a:solidFill>
                  <a:srgbClr val="FFFFFF"/>
                </a:solidFill>
                <a:ea typeface="+mn-lt"/>
                <a:cs typeface="+mn-lt"/>
              </a:rPr>
              <a:t>Pawlikowski, Alexandros Tsilikas, Vjeran Svečnjak, Fran Uljarević</a:t>
            </a:r>
          </a:p>
          <a:p>
            <a:endParaRPr lang="en-US" sz="1700">
              <a:solidFill>
                <a:srgbClr val="FFFFFF"/>
              </a:solidFill>
              <a:cs typeface="Calibri"/>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3" name="Group 1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7" name="Rectangle 2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useBgFill="1">
        <p:nvSpPr>
          <p:cNvPr id="8" name="Rectangle 22">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4">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6" name="Rectangle 25">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4" name="Rectangle 33">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2" name="Rectangle 31">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36">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Naslov 1">
            <a:extLst>
              <a:ext uri="{FF2B5EF4-FFF2-40B4-BE49-F238E27FC236}">
                <a16:creationId xmlns:a16="http://schemas.microsoft.com/office/drawing/2014/main" id="{6E277EF5-1586-4CBD-A6F8-FD165CE13874}"/>
              </a:ext>
            </a:extLst>
          </p:cNvPr>
          <p:cNvSpPr>
            <a:spLocks noGrp="1"/>
          </p:cNvSpPr>
          <p:nvPr>
            <p:ph type="title"/>
          </p:nvPr>
        </p:nvSpPr>
        <p:spPr>
          <a:xfrm>
            <a:off x="540000" y="549276"/>
            <a:ext cx="4500561" cy="4259814"/>
          </a:xfrm>
        </p:spPr>
        <p:txBody>
          <a:bodyPr vert="horz" lIns="91440" tIns="45720" rIns="91440" bIns="45720" rtlCol="0" anchor="b">
            <a:normAutofit/>
          </a:bodyPr>
          <a:lstStyle/>
          <a:p>
            <a:r>
              <a:rPr lang="en-US" sz="2200" b="1" i="1"/>
              <a:t>Miroslav </a:t>
            </a:r>
            <a:r>
              <a:rPr lang="en-US" sz="2200" b="1" i="1" err="1"/>
              <a:t>Krleža</a:t>
            </a:r>
            <a:r>
              <a:rPr lang="en-US" sz="2200" b="1"/>
              <a:t>-</a:t>
            </a:r>
            <a:r>
              <a:rPr lang="en-US" sz="2200"/>
              <a:t> ( born 7 July 1893 – died 29 December 1981)was a Yugoslav and Croatian writer and a prominent figure in cultural life of both Yugoslav states, the Kingdom and the </a:t>
            </a:r>
            <a:r>
              <a:rPr lang="en-US" sz="2200" err="1"/>
              <a:t>socijalist</a:t>
            </a:r>
            <a:r>
              <a:rPr lang="en-US" sz="2200"/>
              <a:t> republic. He has often been proclaimed the greatest Croatian writer of the 20th century and beyond.</a:t>
            </a:r>
          </a:p>
        </p:txBody>
      </p:sp>
      <p:pic>
        <p:nvPicPr>
          <p:cNvPr id="4" name="Obraz 4" descr="Obraz zawierający tekst, osoba, mężczyzna, pozujący&#10;&#10;Opis wygenerowany automatycznie">
            <a:extLst>
              <a:ext uri="{FF2B5EF4-FFF2-40B4-BE49-F238E27FC236}">
                <a16:creationId xmlns:a16="http://schemas.microsoft.com/office/drawing/2014/main" id="{0C46B246-08E9-4F5A-98A6-84F5E2820B1E}"/>
              </a:ext>
            </a:extLst>
          </p:cNvPr>
          <p:cNvPicPr>
            <a:picLocks noChangeAspect="1"/>
          </p:cNvPicPr>
          <p:nvPr/>
        </p:nvPicPr>
        <p:blipFill>
          <a:blip r:embed="rId2"/>
          <a:stretch>
            <a:fillRect/>
          </a:stretch>
        </p:blipFill>
        <p:spPr>
          <a:xfrm>
            <a:off x="6621003" y="540000"/>
            <a:ext cx="3990551" cy="5768725"/>
          </a:xfrm>
          <a:prstGeom prst="rect">
            <a:avLst/>
          </a:prstGeom>
        </p:spPr>
      </p:pic>
    </p:spTree>
    <p:extLst>
      <p:ext uri="{BB962C8B-B14F-4D97-AF65-F5344CB8AC3E}">
        <p14:creationId xmlns:p14="http://schemas.microsoft.com/office/powerpoint/2010/main" val="41816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633A6E-DD17-4D1C-BAAF-B8CA4FC733E4}"/>
              </a:ext>
            </a:extLst>
          </p:cNvPr>
          <p:cNvSpPr>
            <a:spLocks noGrp="1"/>
          </p:cNvSpPr>
          <p:nvPr>
            <p:ph type="title"/>
          </p:nvPr>
        </p:nvSpPr>
        <p:spPr>
          <a:xfrm>
            <a:off x="623634" y="196171"/>
            <a:ext cx="11101135" cy="954574"/>
          </a:xfrm>
        </p:spPr>
        <p:txBody>
          <a:bodyPr>
            <a:normAutofit/>
          </a:bodyPr>
          <a:lstStyle/>
          <a:p>
            <a:r>
              <a:rPr lang="hr-HR" sz="3600" b="1" i="1" err="1"/>
              <a:t>Biography</a:t>
            </a:r>
            <a:endParaRPr lang="hr-HR" sz="3600" b="1" i="1"/>
          </a:p>
        </p:txBody>
      </p:sp>
      <p:sp>
        <p:nvSpPr>
          <p:cNvPr id="3" name="Rezervirano mjesto sadržaja 2">
            <a:extLst>
              <a:ext uri="{FF2B5EF4-FFF2-40B4-BE49-F238E27FC236}">
                <a16:creationId xmlns:a16="http://schemas.microsoft.com/office/drawing/2014/main" id="{DE2F253F-467D-4000-93BB-2086B061A368}"/>
              </a:ext>
            </a:extLst>
          </p:cNvPr>
          <p:cNvSpPr>
            <a:spLocks noGrp="1"/>
          </p:cNvSpPr>
          <p:nvPr>
            <p:ph idx="1"/>
          </p:nvPr>
        </p:nvSpPr>
        <p:spPr>
          <a:xfrm>
            <a:off x="623634" y="911961"/>
            <a:ext cx="11101136" cy="5108689"/>
          </a:xfrm>
        </p:spPr>
        <p:txBody>
          <a:bodyPr vert="horz" lIns="91440" tIns="45720" rIns="91440" bIns="45720" rtlCol="0" anchor="t">
            <a:noAutofit/>
          </a:bodyPr>
          <a:lstStyle/>
          <a:p>
            <a:pPr marL="269875" indent="-269875">
              <a:buNone/>
            </a:pPr>
            <a:r>
              <a:rPr lang="hr-HR" sz="1200">
                <a:ea typeface="+mn-lt"/>
                <a:cs typeface="+mn-lt"/>
              </a:rPr>
              <a:t>Miroslav Krleža </a:t>
            </a:r>
            <a:r>
              <a:rPr lang="hr-HR" sz="1200" err="1">
                <a:ea typeface="+mn-lt"/>
                <a:cs typeface="+mn-lt"/>
              </a:rPr>
              <a:t>was</a:t>
            </a:r>
            <a:r>
              <a:rPr lang="hr-HR" sz="1200">
                <a:ea typeface="+mn-lt"/>
                <a:cs typeface="+mn-lt"/>
              </a:rPr>
              <a:t> </a:t>
            </a:r>
            <a:r>
              <a:rPr lang="hr-HR" sz="1200" err="1">
                <a:ea typeface="+mn-lt"/>
                <a:cs typeface="+mn-lt"/>
              </a:rPr>
              <a:t>born</a:t>
            </a:r>
            <a:r>
              <a:rPr lang="hr-HR" sz="1200">
                <a:ea typeface="+mn-lt"/>
                <a:cs typeface="+mn-lt"/>
              </a:rPr>
              <a:t> </a:t>
            </a:r>
            <a:r>
              <a:rPr lang="hr-HR" sz="1200" err="1">
                <a:ea typeface="+mn-lt"/>
                <a:cs typeface="+mn-lt"/>
              </a:rPr>
              <a:t>in</a:t>
            </a:r>
            <a:r>
              <a:rPr lang="hr-HR" sz="1200">
                <a:ea typeface="+mn-lt"/>
                <a:cs typeface="+mn-lt"/>
              </a:rPr>
              <a:t> Zagreb. He </a:t>
            </a:r>
            <a:r>
              <a:rPr lang="hr-HR" sz="1200" err="1">
                <a:ea typeface="+mn-lt"/>
                <a:cs typeface="+mn-lt"/>
              </a:rPr>
              <a:t>enrolled</a:t>
            </a:r>
            <a:r>
              <a:rPr lang="hr-HR" sz="1200">
                <a:ea typeface="+mn-lt"/>
                <a:cs typeface="+mn-lt"/>
              </a:rPr>
              <a:t> </a:t>
            </a:r>
            <a:r>
              <a:rPr lang="hr-HR" sz="1200" err="1">
                <a:ea typeface="+mn-lt"/>
                <a:cs typeface="+mn-lt"/>
              </a:rPr>
              <a:t>in</a:t>
            </a:r>
            <a:r>
              <a:rPr lang="hr-HR" sz="1200">
                <a:ea typeface="+mn-lt"/>
                <a:cs typeface="+mn-lt"/>
              </a:rPr>
              <a:t> a </a:t>
            </a:r>
            <a:r>
              <a:rPr lang="hr-HR" sz="1200" err="1">
                <a:ea typeface="+mn-lt"/>
                <a:cs typeface="+mn-lt"/>
              </a:rPr>
              <a:t>preparatory</a:t>
            </a:r>
            <a:r>
              <a:rPr lang="hr-HR" sz="1200">
                <a:ea typeface="+mn-lt"/>
                <a:cs typeface="+mn-lt"/>
              </a:rPr>
              <a:t> </a:t>
            </a:r>
            <a:r>
              <a:rPr lang="hr-HR" sz="1200" err="1">
                <a:ea typeface="+mn-lt"/>
                <a:cs typeface="+mn-lt"/>
              </a:rPr>
              <a:t>military</a:t>
            </a:r>
            <a:r>
              <a:rPr lang="hr-HR" sz="1200">
                <a:ea typeface="+mn-lt"/>
                <a:cs typeface="+mn-lt"/>
              </a:rPr>
              <a:t> </a:t>
            </a:r>
            <a:r>
              <a:rPr lang="hr-HR" sz="1200" err="1">
                <a:ea typeface="+mn-lt"/>
                <a:cs typeface="+mn-lt"/>
              </a:rPr>
              <a:t>school</a:t>
            </a:r>
            <a:r>
              <a:rPr lang="hr-HR" sz="1200">
                <a:ea typeface="+mn-lt"/>
                <a:cs typeface="+mn-lt"/>
              </a:rPr>
              <a:t> </a:t>
            </a:r>
            <a:r>
              <a:rPr lang="hr-HR" sz="1200" err="1">
                <a:ea typeface="+mn-lt"/>
                <a:cs typeface="+mn-lt"/>
              </a:rPr>
              <a:t>in</a:t>
            </a:r>
            <a:r>
              <a:rPr lang="hr-HR" sz="1200">
                <a:ea typeface="+mn-lt"/>
                <a:cs typeface="+mn-lt"/>
              </a:rPr>
              <a:t> </a:t>
            </a:r>
            <a:r>
              <a:rPr lang="hr-HR" sz="1200" err="1">
                <a:ea typeface="+mn-lt"/>
                <a:cs typeface="+mn-lt"/>
              </a:rPr>
              <a:t>Pécs</a:t>
            </a:r>
            <a:r>
              <a:rPr lang="hr-HR" sz="1200">
                <a:ea typeface="+mn-lt"/>
                <a:cs typeface="+mn-lt"/>
              </a:rPr>
              <a:t>. At </a:t>
            </a:r>
            <a:r>
              <a:rPr lang="hr-HR" sz="1200" err="1">
                <a:ea typeface="+mn-lt"/>
                <a:cs typeface="+mn-lt"/>
              </a:rPr>
              <a:t>that</a:t>
            </a:r>
            <a:r>
              <a:rPr lang="hr-HR" sz="1200">
                <a:ea typeface="+mn-lt"/>
                <a:cs typeface="+mn-lt"/>
              </a:rPr>
              <a:t> time. </a:t>
            </a:r>
            <a:r>
              <a:rPr lang="hr-HR" sz="1200" err="1">
                <a:ea typeface="+mn-lt"/>
                <a:cs typeface="+mn-lt"/>
              </a:rPr>
              <a:t>Subsequently</a:t>
            </a:r>
            <a:r>
              <a:rPr lang="hr-HR" sz="1200">
                <a:ea typeface="+mn-lt"/>
                <a:cs typeface="+mn-lt"/>
              </a:rPr>
              <a:t>, he </a:t>
            </a:r>
            <a:r>
              <a:rPr lang="hr-HR" sz="1200" err="1">
                <a:ea typeface="+mn-lt"/>
                <a:cs typeface="+mn-lt"/>
              </a:rPr>
              <a:t>attended</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Ludoviceum</a:t>
            </a:r>
            <a:r>
              <a:rPr lang="hr-HR" sz="1200">
                <a:ea typeface="+mn-lt"/>
                <a:cs typeface="+mn-lt"/>
              </a:rPr>
              <a:t> </a:t>
            </a:r>
            <a:r>
              <a:rPr lang="hr-HR" sz="1200" err="1">
                <a:ea typeface="+mn-lt"/>
                <a:cs typeface="+mn-lt"/>
              </a:rPr>
              <a:t>military</a:t>
            </a:r>
            <a:r>
              <a:rPr lang="hr-HR" sz="1200">
                <a:ea typeface="+mn-lt"/>
                <a:cs typeface="+mn-lt"/>
              </a:rPr>
              <a:t> </a:t>
            </a:r>
            <a:r>
              <a:rPr lang="hr-HR" sz="1200" err="1">
                <a:ea typeface="+mn-lt"/>
                <a:cs typeface="+mn-lt"/>
              </a:rPr>
              <a:t>academy</a:t>
            </a:r>
            <a:r>
              <a:rPr lang="hr-HR" sz="1200">
                <a:ea typeface="+mn-lt"/>
                <a:cs typeface="+mn-lt"/>
              </a:rPr>
              <a:t> at </a:t>
            </a:r>
            <a:r>
              <a:rPr lang="hr-HR" sz="1200" err="1">
                <a:ea typeface="+mn-lt"/>
                <a:cs typeface="+mn-lt"/>
              </a:rPr>
              <a:t>Budapest</a:t>
            </a:r>
            <a:r>
              <a:rPr lang="hr-HR" sz="1200">
                <a:ea typeface="+mn-lt"/>
                <a:cs typeface="+mn-lt"/>
              </a:rPr>
              <a:t>. In </a:t>
            </a:r>
            <a:r>
              <a:rPr lang="hr-HR" sz="1200" err="1">
                <a:ea typeface="+mn-lt"/>
                <a:cs typeface="+mn-lt"/>
              </a:rPr>
              <a:t>the</a:t>
            </a:r>
            <a:r>
              <a:rPr lang="hr-HR" sz="1200">
                <a:ea typeface="+mn-lt"/>
                <a:cs typeface="+mn-lt"/>
              </a:rPr>
              <a:t> post-World </a:t>
            </a:r>
            <a:r>
              <a:rPr lang="hr-HR" sz="1200" err="1">
                <a:ea typeface="+mn-lt"/>
                <a:cs typeface="+mn-lt"/>
              </a:rPr>
              <a:t>War</a:t>
            </a:r>
            <a:r>
              <a:rPr lang="hr-HR" sz="1200">
                <a:ea typeface="+mn-lt"/>
                <a:cs typeface="+mn-lt"/>
              </a:rPr>
              <a:t> I period Krleža </a:t>
            </a:r>
            <a:r>
              <a:rPr lang="hr-HR" sz="1200" err="1">
                <a:ea typeface="+mn-lt"/>
                <a:cs typeface="+mn-lt"/>
              </a:rPr>
              <a:t>established</a:t>
            </a:r>
            <a:r>
              <a:rPr lang="hr-HR" sz="1200">
                <a:ea typeface="+mn-lt"/>
                <a:cs typeface="+mn-lt"/>
              </a:rPr>
              <a:t> </a:t>
            </a:r>
            <a:r>
              <a:rPr lang="hr-HR" sz="1200" err="1">
                <a:ea typeface="+mn-lt"/>
                <a:cs typeface="+mn-lt"/>
              </a:rPr>
              <a:t>himself</a:t>
            </a:r>
            <a:r>
              <a:rPr lang="hr-HR" sz="1200">
                <a:ea typeface="+mn-lt"/>
                <a:cs typeface="+mn-lt"/>
              </a:rPr>
              <a:t> </a:t>
            </a:r>
            <a:r>
              <a:rPr lang="hr-HR" sz="1200" err="1">
                <a:ea typeface="+mn-lt"/>
                <a:cs typeface="+mn-lt"/>
              </a:rPr>
              <a:t>both</a:t>
            </a:r>
            <a:r>
              <a:rPr lang="hr-HR" sz="1200">
                <a:ea typeface="+mn-lt"/>
                <a:cs typeface="+mn-lt"/>
              </a:rPr>
              <a:t> as a major Modernist </a:t>
            </a:r>
            <a:r>
              <a:rPr lang="hr-HR" sz="1200" err="1">
                <a:ea typeface="+mn-lt"/>
                <a:cs typeface="+mn-lt"/>
              </a:rPr>
              <a:t>writer</a:t>
            </a:r>
            <a:r>
              <a:rPr lang="hr-HR" sz="1200">
                <a:ea typeface="+mn-lt"/>
                <a:cs typeface="+mn-lt"/>
              </a:rPr>
              <a:t> </a:t>
            </a:r>
            <a:r>
              <a:rPr lang="hr-HR" sz="1200" err="1">
                <a:ea typeface="+mn-lt"/>
                <a:cs typeface="+mn-lt"/>
              </a:rPr>
              <a:t>and</a:t>
            </a:r>
            <a:r>
              <a:rPr lang="hr-HR" sz="1200">
                <a:ea typeface="+mn-lt"/>
                <a:cs typeface="+mn-lt"/>
              </a:rPr>
              <a:t> </a:t>
            </a:r>
            <a:r>
              <a:rPr lang="hr-HR" sz="1200" err="1">
                <a:ea typeface="+mn-lt"/>
                <a:cs typeface="+mn-lt"/>
              </a:rPr>
              <a:t>politically</a:t>
            </a:r>
            <a:r>
              <a:rPr lang="hr-HR" sz="1200">
                <a:ea typeface="+mn-lt"/>
                <a:cs typeface="+mn-lt"/>
              </a:rPr>
              <a:t> </a:t>
            </a:r>
            <a:r>
              <a:rPr lang="hr-HR" sz="1200" err="1">
                <a:ea typeface="+mn-lt"/>
                <a:cs typeface="+mn-lt"/>
              </a:rPr>
              <a:t>controversial</a:t>
            </a:r>
            <a:r>
              <a:rPr lang="hr-HR" sz="1200">
                <a:ea typeface="+mn-lt"/>
                <a:cs typeface="+mn-lt"/>
              </a:rPr>
              <a:t> figure </a:t>
            </a:r>
            <a:r>
              <a:rPr lang="hr-HR" sz="1200" err="1">
                <a:ea typeface="+mn-lt"/>
                <a:cs typeface="+mn-lt"/>
              </a:rPr>
              <a:t>in</a:t>
            </a:r>
            <a:r>
              <a:rPr lang="hr-HR" sz="1200">
                <a:ea typeface="+mn-lt"/>
                <a:cs typeface="+mn-lt"/>
              </a:rPr>
              <a:t> </a:t>
            </a:r>
            <a:r>
              <a:rPr lang="hr-HR" sz="1200" err="1">
                <a:ea typeface="+mn-lt"/>
                <a:cs typeface="+mn-lt"/>
              </a:rPr>
              <a:t>Yugoslavia</a:t>
            </a:r>
            <a:r>
              <a:rPr lang="hr-HR" sz="1200">
                <a:ea typeface="+mn-lt"/>
                <a:cs typeface="+mn-lt"/>
              </a:rPr>
              <a:t>.</a:t>
            </a:r>
          </a:p>
          <a:p>
            <a:pPr marL="269875" indent="-269875">
              <a:buNone/>
            </a:pPr>
            <a:r>
              <a:rPr lang="hr-HR" sz="1200">
                <a:ea typeface="+mn-lt"/>
                <a:cs typeface="+mn-lt"/>
              </a:rPr>
              <a:t>Krleža </a:t>
            </a:r>
            <a:r>
              <a:rPr lang="hr-HR" sz="1200" err="1">
                <a:ea typeface="+mn-lt"/>
                <a:cs typeface="+mn-lt"/>
              </a:rPr>
              <a:t>was</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driving</a:t>
            </a:r>
            <a:r>
              <a:rPr lang="hr-HR" sz="1200">
                <a:ea typeface="+mn-lt"/>
                <a:cs typeface="+mn-lt"/>
              </a:rPr>
              <a:t> </a:t>
            </a:r>
            <a:r>
              <a:rPr lang="hr-HR" sz="1200" err="1">
                <a:ea typeface="+mn-lt"/>
                <a:cs typeface="+mn-lt"/>
              </a:rPr>
              <a:t>force</a:t>
            </a:r>
            <a:r>
              <a:rPr lang="hr-HR" sz="1200">
                <a:ea typeface="+mn-lt"/>
                <a:cs typeface="+mn-lt"/>
              </a:rPr>
              <a:t> </a:t>
            </a:r>
            <a:r>
              <a:rPr lang="hr-HR" sz="1200" err="1">
                <a:ea typeface="+mn-lt"/>
                <a:cs typeface="+mn-lt"/>
              </a:rPr>
              <a:t>behind</a:t>
            </a:r>
            <a:r>
              <a:rPr lang="hr-HR" sz="1200">
                <a:ea typeface="+mn-lt"/>
                <a:cs typeface="+mn-lt"/>
              </a:rPr>
              <a:t> </a:t>
            </a:r>
            <a:r>
              <a:rPr lang="hr-HR" sz="1200" err="1">
                <a:ea typeface="+mn-lt"/>
                <a:cs typeface="+mn-lt"/>
              </a:rPr>
              <a:t>leftist</a:t>
            </a:r>
            <a:r>
              <a:rPr lang="hr-HR" sz="1200">
                <a:ea typeface="+mn-lt"/>
                <a:cs typeface="+mn-lt"/>
              </a:rPr>
              <a:t> </a:t>
            </a:r>
            <a:r>
              <a:rPr lang="hr-HR" sz="1200" err="1">
                <a:ea typeface="+mn-lt"/>
                <a:cs typeface="+mn-lt"/>
              </a:rPr>
              <a:t>literary</a:t>
            </a:r>
            <a:r>
              <a:rPr lang="hr-HR" sz="1200">
                <a:ea typeface="+mn-lt"/>
                <a:cs typeface="+mn-lt"/>
              </a:rPr>
              <a:t> </a:t>
            </a:r>
            <a:r>
              <a:rPr lang="hr-HR" sz="1200" err="1">
                <a:ea typeface="+mn-lt"/>
                <a:cs typeface="+mn-lt"/>
              </a:rPr>
              <a:t>and</a:t>
            </a:r>
            <a:r>
              <a:rPr lang="hr-HR" sz="1200">
                <a:ea typeface="+mn-lt"/>
                <a:cs typeface="+mn-lt"/>
              </a:rPr>
              <a:t> </a:t>
            </a:r>
            <a:r>
              <a:rPr lang="hr-HR" sz="1200" err="1">
                <a:ea typeface="+mn-lt"/>
                <a:cs typeface="+mn-lt"/>
              </a:rPr>
              <a:t>political</a:t>
            </a:r>
            <a:r>
              <a:rPr lang="hr-HR" sz="1200">
                <a:ea typeface="+mn-lt"/>
                <a:cs typeface="+mn-lt"/>
              </a:rPr>
              <a:t> </a:t>
            </a:r>
            <a:r>
              <a:rPr lang="hr-HR" sz="1200" err="1">
                <a:ea typeface="+mn-lt"/>
                <a:cs typeface="+mn-lt"/>
              </a:rPr>
              <a:t>reviews</a:t>
            </a:r>
            <a:r>
              <a:rPr lang="hr-HR" sz="1200">
                <a:ea typeface="+mn-lt"/>
                <a:cs typeface="+mn-lt"/>
              </a:rPr>
              <a:t>. He </a:t>
            </a:r>
            <a:r>
              <a:rPr lang="hr-HR" sz="1200" err="1">
                <a:ea typeface="+mn-lt"/>
                <a:cs typeface="+mn-lt"/>
              </a:rPr>
              <a:t>was</a:t>
            </a:r>
            <a:r>
              <a:rPr lang="hr-HR" sz="1200">
                <a:ea typeface="+mn-lt"/>
                <a:cs typeface="+mn-lt"/>
              </a:rPr>
              <a:t> a </a:t>
            </a:r>
            <a:r>
              <a:rPr lang="hr-HR" sz="1200" err="1">
                <a:ea typeface="+mn-lt"/>
                <a:cs typeface="+mn-lt"/>
              </a:rPr>
              <a:t>member</a:t>
            </a:r>
            <a:r>
              <a:rPr lang="hr-HR" sz="1200">
                <a:ea typeface="+mn-lt"/>
                <a:cs typeface="+mn-lt"/>
              </a:rPr>
              <a:t> </a:t>
            </a:r>
            <a:r>
              <a:rPr lang="hr-HR" sz="1200" err="1">
                <a:ea typeface="+mn-lt"/>
                <a:cs typeface="+mn-lt"/>
              </a:rPr>
              <a:t>of</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Communist</a:t>
            </a:r>
            <a:r>
              <a:rPr lang="hr-HR" sz="1200">
                <a:ea typeface="+mn-lt"/>
                <a:cs typeface="+mn-lt"/>
              </a:rPr>
              <a:t> Party </a:t>
            </a:r>
            <a:r>
              <a:rPr lang="hr-HR" sz="1200" err="1">
                <a:ea typeface="+mn-lt"/>
                <a:cs typeface="+mn-lt"/>
              </a:rPr>
              <a:t>of</a:t>
            </a:r>
            <a:r>
              <a:rPr lang="hr-HR" sz="1200">
                <a:ea typeface="+mn-lt"/>
                <a:cs typeface="+mn-lt"/>
              </a:rPr>
              <a:t> </a:t>
            </a:r>
            <a:r>
              <a:rPr lang="hr-HR" sz="1200" err="1">
                <a:ea typeface="+mn-lt"/>
                <a:cs typeface="+mn-lt"/>
              </a:rPr>
              <a:t>Yugoslavia</a:t>
            </a:r>
            <a:r>
              <a:rPr lang="hr-HR" sz="1200">
                <a:ea typeface="+mn-lt"/>
                <a:cs typeface="+mn-lt"/>
              </a:rPr>
              <a:t> </a:t>
            </a:r>
            <a:r>
              <a:rPr lang="hr-HR" sz="1200" err="1">
                <a:ea typeface="+mn-lt"/>
                <a:cs typeface="+mn-lt"/>
              </a:rPr>
              <a:t>from</a:t>
            </a:r>
            <a:r>
              <a:rPr lang="hr-HR" sz="1200">
                <a:ea typeface="+mn-lt"/>
                <a:cs typeface="+mn-lt"/>
              </a:rPr>
              <a:t> 1918, </a:t>
            </a:r>
            <a:r>
              <a:rPr lang="hr-HR" sz="1200" err="1">
                <a:ea typeface="+mn-lt"/>
                <a:cs typeface="+mn-lt"/>
              </a:rPr>
              <a:t>expelled</a:t>
            </a:r>
            <a:r>
              <a:rPr lang="hr-HR" sz="1200">
                <a:ea typeface="+mn-lt"/>
                <a:cs typeface="+mn-lt"/>
              </a:rPr>
              <a:t> </a:t>
            </a:r>
            <a:r>
              <a:rPr lang="hr-HR" sz="1200" err="1">
                <a:ea typeface="+mn-lt"/>
                <a:cs typeface="+mn-lt"/>
              </a:rPr>
              <a:t>in</a:t>
            </a:r>
            <a:r>
              <a:rPr lang="hr-HR" sz="1200">
                <a:ea typeface="+mn-lt"/>
                <a:cs typeface="+mn-lt"/>
              </a:rPr>
              <a:t> 1939 </a:t>
            </a:r>
            <a:r>
              <a:rPr lang="hr-HR" sz="1200" err="1">
                <a:ea typeface="+mn-lt"/>
                <a:cs typeface="+mn-lt"/>
              </a:rPr>
              <a:t>because</a:t>
            </a:r>
            <a:r>
              <a:rPr lang="hr-HR" sz="1200">
                <a:ea typeface="+mn-lt"/>
                <a:cs typeface="+mn-lt"/>
              </a:rPr>
              <a:t> </a:t>
            </a:r>
            <a:r>
              <a:rPr lang="hr-HR" sz="1200" err="1">
                <a:ea typeface="+mn-lt"/>
                <a:cs typeface="+mn-lt"/>
              </a:rPr>
              <a:t>of</a:t>
            </a:r>
            <a:r>
              <a:rPr lang="hr-HR" sz="1200">
                <a:ea typeface="+mn-lt"/>
                <a:cs typeface="+mn-lt"/>
              </a:rPr>
              <a:t> </a:t>
            </a:r>
            <a:r>
              <a:rPr lang="hr-HR" sz="1200" err="1">
                <a:ea typeface="+mn-lt"/>
                <a:cs typeface="+mn-lt"/>
              </a:rPr>
              <a:t>his</a:t>
            </a:r>
            <a:r>
              <a:rPr lang="hr-HR" sz="1200">
                <a:ea typeface="+mn-lt"/>
                <a:cs typeface="+mn-lt"/>
              </a:rPr>
              <a:t> </a:t>
            </a:r>
            <a:r>
              <a:rPr lang="hr-HR" sz="1200" err="1">
                <a:ea typeface="+mn-lt"/>
                <a:cs typeface="+mn-lt"/>
              </a:rPr>
              <a:t>unorthodox</a:t>
            </a:r>
            <a:r>
              <a:rPr lang="hr-HR" sz="1200">
                <a:ea typeface="+mn-lt"/>
                <a:cs typeface="+mn-lt"/>
              </a:rPr>
              <a:t> </a:t>
            </a:r>
            <a:r>
              <a:rPr lang="hr-HR" sz="1200" err="1">
                <a:ea typeface="+mn-lt"/>
                <a:cs typeface="+mn-lt"/>
              </a:rPr>
              <a:t>views</a:t>
            </a:r>
            <a:r>
              <a:rPr lang="hr-HR" sz="1200">
                <a:ea typeface="+mn-lt"/>
                <a:cs typeface="+mn-lt"/>
              </a:rPr>
              <a:t> on art, </a:t>
            </a:r>
            <a:r>
              <a:rPr lang="hr-HR" sz="1200" err="1">
                <a:ea typeface="+mn-lt"/>
                <a:cs typeface="+mn-lt"/>
              </a:rPr>
              <a:t>his</a:t>
            </a:r>
            <a:r>
              <a:rPr lang="hr-HR" sz="1200">
                <a:ea typeface="+mn-lt"/>
                <a:cs typeface="+mn-lt"/>
              </a:rPr>
              <a:t> </a:t>
            </a:r>
            <a:r>
              <a:rPr lang="hr-HR" sz="1200" err="1">
                <a:ea typeface="+mn-lt"/>
                <a:cs typeface="+mn-lt"/>
              </a:rPr>
              <a:t>defense</a:t>
            </a:r>
            <a:r>
              <a:rPr lang="hr-HR" sz="1200">
                <a:ea typeface="+mn-lt"/>
                <a:cs typeface="+mn-lt"/>
              </a:rPr>
              <a:t> </a:t>
            </a:r>
            <a:r>
              <a:rPr lang="hr-HR" sz="1200" err="1">
                <a:ea typeface="+mn-lt"/>
                <a:cs typeface="+mn-lt"/>
              </a:rPr>
              <a:t>of</a:t>
            </a:r>
            <a:r>
              <a:rPr lang="hr-HR" sz="1200">
                <a:ea typeface="+mn-lt"/>
                <a:cs typeface="+mn-lt"/>
              </a:rPr>
              <a:t> </a:t>
            </a:r>
            <a:r>
              <a:rPr lang="hr-HR" sz="1200" err="1">
                <a:ea typeface="+mn-lt"/>
                <a:cs typeface="+mn-lt"/>
              </a:rPr>
              <a:t>artistic</a:t>
            </a:r>
            <a:r>
              <a:rPr lang="hr-HR" sz="1200">
                <a:ea typeface="+mn-lt"/>
                <a:cs typeface="+mn-lt"/>
              </a:rPr>
              <a:t> </a:t>
            </a:r>
            <a:r>
              <a:rPr lang="hr-HR" sz="1200" err="1">
                <a:ea typeface="+mn-lt"/>
                <a:cs typeface="+mn-lt"/>
              </a:rPr>
              <a:t>freedom</a:t>
            </a:r>
            <a:r>
              <a:rPr lang="hr-HR" sz="1200">
                <a:ea typeface="+mn-lt"/>
                <a:cs typeface="+mn-lt"/>
              </a:rPr>
              <a:t> </a:t>
            </a:r>
            <a:r>
              <a:rPr lang="hr-HR" sz="1200" err="1">
                <a:ea typeface="+mn-lt"/>
                <a:cs typeface="+mn-lt"/>
              </a:rPr>
              <a:t>against</a:t>
            </a:r>
            <a:r>
              <a:rPr lang="hr-HR" sz="1200">
                <a:ea typeface="+mn-lt"/>
                <a:cs typeface="+mn-lt"/>
              </a:rPr>
              <a:t> </a:t>
            </a:r>
            <a:r>
              <a:rPr lang="hr-HR" sz="1200" err="1">
                <a:ea typeface="+mn-lt"/>
                <a:cs typeface="+mn-lt"/>
              </a:rPr>
              <a:t>Socialist</a:t>
            </a:r>
            <a:r>
              <a:rPr lang="hr-HR" sz="1200">
                <a:ea typeface="+mn-lt"/>
                <a:cs typeface="+mn-lt"/>
              </a:rPr>
              <a:t> realist </a:t>
            </a:r>
            <a:r>
              <a:rPr lang="hr-HR" sz="1200" err="1">
                <a:ea typeface="+mn-lt"/>
                <a:cs typeface="+mn-lt"/>
              </a:rPr>
              <a:t>doctrine</a:t>
            </a:r>
            <a:r>
              <a:rPr lang="hr-HR" sz="1200">
                <a:ea typeface="+mn-lt"/>
                <a:cs typeface="+mn-lt"/>
              </a:rPr>
              <a:t>. </a:t>
            </a:r>
            <a:r>
              <a:rPr lang="hr-HR" sz="1200" err="1">
                <a:ea typeface="+mn-lt"/>
                <a:cs typeface="+mn-lt"/>
              </a:rPr>
              <a:t>After</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long</a:t>
            </a:r>
            <a:r>
              <a:rPr lang="hr-HR" sz="1200">
                <a:ea typeface="+mn-lt"/>
                <a:cs typeface="+mn-lt"/>
              </a:rPr>
              <a:t> </a:t>
            </a:r>
            <a:r>
              <a:rPr lang="hr-HR" sz="1200" err="1">
                <a:ea typeface="+mn-lt"/>
                <a:cs typeface="+mn-lt"/>
              </a:rPr>
              <a:t>polemic</a:t>
            </a:r>
            <a:r>
              <a:rPr lang="hr-HR" sz="1200">
                <a:ea typeface="+mn-lt"/>
                <a:cs typeface="+mn-lt"/>
              </a:rPr>
              <a:t>, </a:t>
            </a:r>
            <a:r>
              <a:rPr lang="hr-HR" sz="1200" err="1">
                <a:ea typeface="+mn-lt"/>
                <a:cs typeface="+mn-lt"/>
              </a:rPr>
              <a:t>pursued</a:t>
            </a:r>
            <a:r>
              <a:rPr lang="hr-HR" sz="1200">
                <a:ea typeface="+mn-lt"/>
                <a:cs typeface="+mn-lt"/>
              </a:rPr>
              <a:t> </a:t>
            </a:r>
            <a:r>
              <a:rPr lang="hr-HR" sz="1200" err="1">
                <a:ea typeface="+mn-lt"/>
                <a:cs typeface="+mn-lt"/>
              </a:rPr>
              <a:t>by</a:t>
            </a:r>
            <a:r>
              <a:rPr lang="hr-HR" sz="1200">
                <a:ea typeface="+mn-lt"/>
                <a:cs typeface="+mn-lt"/>
              </a:rPr>
              <a:t> Krleža </a:t>
            </a:r>
            <a:r>
              <a:rPr lang="hr-HR" sz="1200" err="1">
                <a:ea typeface="+mn-lt"/>
                <a:cs typeface="+mn-lt"/>
              </a:rPr>
              <a:t>with</a:t>
            </a:r>
            <a:r>
              <a:rPr lang="hr-HR" sz="1200">
                <a:ea typeface="+mn-lt"/>
                <a:cs typeface="+mn-lt"/>
              </a:rPr>
              <a:t> </a:t>
            </a:r>
            <a:r>
              <a:rPr lang="hr-HR" sz="1200" err="1">
                <a:ea typeface="+mn-lt"/>
                <a:cs typeface="+mn-lt"/>
              </a:rPr>
              <a:t>virtually</a:t>
            </a:r>
            <a:r>
              <a:rPr lang="hr-HR" sz="1200">
                <a:ea typeface="+mn-lt"/>
                <a:cs typeface="+mn-lt"/>
              </a:rPr>
              <a:t> </a:t>
            </a:r>
            <a:r>
              <a:rPr lang="hr-HR" sz="1200" err="1">
                <a:ea typeface="+mn-lt"/>
                <a:cs typeface="+mn-lt"/>
              </a:rPr>
              <a:t>every</a:t>
            </a:r>
            <a:r>
              <a:rPr lang="hr-HR" sz="1200">
                <a:ea typeface="+mn-lt"/>
                <a:cs typeface="+mn-lt"/>
              </a:rPr>
              <a:t> </a:t>
            </a:r>
            <a:r>
              <a:rPr lang="hr-HR" sz="1200" err="1">
                <a:ea typeface="+mn-lt"/>
                <a:cs typeface="+mn-lt"/>
              </a:rPr>
              <a:t>important</a:t>
            </a:r>
            <a:r>
              <a:rPr lang="hr-HR" sz="1200">
                <a:ea typeface="+mn-lt"/>
                <a:cs typeface="+mn-lt"/>
              </a:rPr>
              <a:t> </a:t>
            </a:r>
            <a:r>
              <a:rPr lang="hr-HR" sz="1200" err="1">
                <a:ea typeface="+mn-lt"/>
                <a:cs typeface="+mn-lt"/>
              </a:rPr>
              <a:t>writer</a:t>
            </a:r>
            <a:r>
              <a:rPr lang="hr-HR" sz="1200">
                <a:ea typeface="+mn-lt"/>
                <a:cs typeface="+mn-lt"/>
              </a:rPr>
              <a:t> </a:t>
            </a:r>
            <a:r>
              <a:rPr lang="hr-HR" sz="1200" err="1">
                <a:ea typeface="+mn-lt"/>
                <a:cs typeface="+mn-lt"/>
              </a:rPr>
              <a:t>in</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Kingdom</a:t>
            </a:r>
            <a:r>
              <a:rPr lang="hr-HR" sz="1200">
                <a:ea typeface="+mn-lt"/>
                <a:cs typeface="+mn-lt"/>
              </a:rPr>
              <a:t> </a:t>
            </a:r>
            <a:r>
              <a:rPr lang="hr-HR" sz="1200" err="1">
                <a:ea typeface="+mn-lt"/>
                <a:cs typeface="+mn-lt"/>
              </a:rPr>
              <a:t>of</a:t>
            </a:r>
            <a:r>
              <a:rPr lang="hr-HR" sz="1200">
                <a:ea typeface="+mn-lt"/>
                <a:cs typeface="+mn-lt"/>
              </a:rPr>
              <a:t> </a:t>
            </a:r>
            <a:r>
              <a:rPr lang="hr-HR" sz="1200" err="1">
                <a:ea typeface="+mn-lt"/>
                <a:cs typeface="+mn-lt"/>
              </a:rPr>
              <a:t>Yugoslavia</a:t>
            </a:r>
            <a:r>
              <a:rPr lang="hr-HR" sz="1200">
                <a:ea typeface="+mn-lt"/>
                <a:cs typeface="+mn-lt"/>
              </a:rPr>
              <a:t>, </a:t>
            </a:r>
            <a:r>
              <a:rPr lang="hr-HR" sz="1200" err="1">
                <a:ea typeface="+mn-lt"/>
                <a:cs typeface="+mn-lt"/>
              </a:rPr>
              <a:t>in</a:t>
            </a:r>
            <a:r>
              <a:rPr lang="hr-HR" sz="1200">
                <a:ea typeface="+mn-lt"/>
                <a:cs typeface="+mn-lt"/>
              </a:rPr>
              <a:t> </a:t>
            </a:r>
            <a:r>
              <a:rPr lang="hr-HR" sz="1200" err="1">
                <a:ea typeface="+mn-lt"/>
                <a:cs typeface="+mn-lt"/>
              </a:rPr>
              <a:t>the</a:t>
            </a:r>
            <a:r>
              <a:rPr lang="hr-HR" sz="1200">
                <a:ea typeface="+mn-lt"/>
                <a:cs typeface="+mn-lt"/>
              </a:rPr>
              <a:t> period </a:t>
            </a:r>
            <a:r>
              <a:rPr lang="hr-HR" sz="1200" err="1">
                <a:ea typeface="+mn-lt"/>
                <a:cs typeface="+mn-lt"/>
              </a:rPr>
              <a:t>between</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two</a:t>
            </a:r>
            <a:r>
              <a:rPr lang="hr-HR" sz="1200">
                <a:ea typeface="+mn-lt"/>
                <a:cs typeface="+mn-lt"/>
              </a:rPr>
              <a:t> World </a:t>
            </a:r>
            <a:r>
              <a:rPr lang="hr-HR" sz="1200" err="1">
                <a:ea typeface="+mn-lt"/>
                <a:cs typeface="+mn-lt"/>
              </a:rPr>
              <a:t>Wars</a:t>
            </a:r>
            <a:r>
              <a:rPr lang="hr-HR" sz="1200">
                <a:ea typeface="+mn-lt"/>
                <a:cs typeface="+mn-lt"/>
              </a:rPr>
              <a:t>. </a:t>
            </a:r>
            <a:r>
              <a:rPr lang="hr-HR" sz="1200" err="1">
                <a:ea typeface="+mn-lt"/>
                <a:cs typeface="+mn-lt"/>
              </a:rPr>
              <a:t>The</a:t>
            </a:r>
            <a:r>
              <a:rPr lang="hr-HR" sz="1200">
                <a:ea typeface="+mn-lt"/>
                <a:cs typeface="+mn-lt"/>
              </a:rPr>
              <a:t> Party </a:t>
            </a:r>
            <a:r>
              <a:rPr lang="hr-HR" sz="1200" err="1">
                <a:ea typeface="+mn-lt"/>
                <a:cs typeface="+mn-lt"/>
              </a:rPr>
              <a:t>commissar</a:t>
            </a:r>
            <a:r>
              <a:rPr lang="hr-HR" sz="1200">
                <a:ea typeface="+mn-lt"/>
                <a:cs typeface="+mn-lt"/>
              </a:rPr>
              <a:t> </a:t>
            </a:r>
            <a:r>
              <a:rPr lang="hr-HR" sz="1200" err="1">
                <a:ea typeface="+mn-lt"/>
                <a:cs typeface="+mn-lt"/>
              </a:rPr>
              <a:t>sent</a:t>
            </a:r>
            <a:r>
              <a:rPr lang="hr-HR" sz="1200">
                <a:ea typeface="+mn-lt"/>
                <a:cs typeface="+mn-lt"/>
              </a:rPr>
              <a:t> to </a:t>
            </a:r>
            <a:r>
              <a:rPr lang="hr-HR" sz="1200" err="1">
                <a:ea typeface="+mn-lt"/>
                <a:cs typeface="+mn-lt"/>
              </a:rPr>
              <a:t>mediate</a:t>
            </a:r>
            <a:r>
              <a:rPr lang="hr-HR" sz="1200">
                <a:ea typeface="+mn-lt"/>
                <a:cs typeface="+mn-lt"/>
              </a:rPr>
              <a:t> </a:t>
            </a:r>
            <a:r>
              <a:rPr lang="hr-HR" sz="1200" err="1">
                <a:ea typeface="+mn-lt"/>
                <a:cs typeface="+mn-lt"/>
              </a:rPr>
              <a:t>between</a:t>
            </a:r>
            <a:r>
              <a:rPr lang="hr-HR" sz="1200">
                <a:ea typeface="+mn-lt"/>
                <a:cs typeface="+mn-lt"/>
              </a:rPr>
              <a:t> Krleža </a:t>
            </a:r>
            <a:r>
              <a:rPr lang="hr-HR" sz="1200" err="1">
                <a:ea typeface="+mn-lt"/>
                <a:cs typeface="+mn-lt"/>
              </a:rPr>
              <a:t>and</a:t>
            </a:r>
            <a:r>
              <a:rPr lang="hr-HR" sz="1200">
                <a:ea typeface="+mn-lt"/>
                <a:cs typeface="+mn-lt"/>
              </a:rPr>
              <a:t> </a:t>
            </a:r>
            <a:r>
              <a:rPr lang="hr-HR" sz="1200" err="1">
                <a:ea typeface="+mn-lt"/>
                <a:cs typeface="+mn-lt"/>
              </a:rPr>
              <a:t>other</a:t>
            </a:r>
            <a:r>
              <a:rPr lang="hr-HR" sz="1200">
                <a:ea typeface="+mn-lt"/>
                <a:cs typeface="+mn-lt"/>
              </a:rPr>
              <a:t> </a:t>
            </a:r>
            <a:r>
              <a:rPr lang="hr-HR" sz="1200" err="1">
                <a:ea typeface="+mn-lt"/>
                <a:cs typeface="+mn-lt"/>
              </a:rPr>
              <a:t>leftist</a:t>
            </a:r>
            <a:r>
              <a:rPr lang="hr-HR" sz="1200">
                <a:ea typeface="+mn-lt"/>
                <a:cs typeface="+mn-lt"/>
              </a:rPr>
              <a:t> </a:t>
            </a:r>
            <a:r>
              <a:rPr lang="hr-HR" sz="1200" err="1">
                <a:ea typeface="+mn-lt"/>
                <a:cs typeface="+mn-lt"/>
              </a:rPr>
              <a:t>and</a:t>
            </a:r>
            <a:r>
              <a:rPr lang="hr-HR" sz="1200">
                <a:ea typeface="+mn-lt"/>
                <a:cs typeface="+mn-lt"/>
              </a:rPr>
              <a:t> party </a:t>
            </a:r>
            <a:r>
              <a:rPr lang="hr-HR" sz="1200" err="1">
                <a:ea typeface="+mn-lt"/>
                <a:cs typeface="+mn-lt"/>
              </a:rPr>
              <a:t>journals</a:t>
            </a:r>
            <a:r>
              <a:rPr lang="hr-HR" sz="1200">
                <a:ea typeface="+mn-lt"/>
                <a:cs typeface="+mn-lt"/>
              </a:rPr>
              <a:t> </a:t>
            </a:r>
            <a:r>
              <a:rPr lang="hr-HR" sz="1200" err="1">
                <a:ea typeface="+mn-lt"/>
                <a:cs typeface="+mn-lt"/>
              </a:rPr>
              <a:t>was</a:t>
            </a:r>
            <a:r>
              <a:rPr lang="hr-HR" sz="1200">
                <a:ea typeface="+mn-lt"/>
                <a:cs typeface="+mn-lt"/>
              </a:rPr>
              <a:t> Josip Broz Tito.</a:t>
            </a:r>
            <a:endParaRPr lang="hr-HR" sz="1200"/>
          </a:p>
          <a:p>
            <a:pPr marL="269875" indent="-269875">
              <a:buNone/>
            </a:pPr>
            <a:r>
              <a:rPr lang="hr-HR" sz="1200" err="1">
                <a:ea typeface="+mn-lt"/>
                <a:cs typeface="+mn-lt"/>
              </a:rPr>
              <a:t>After</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establishment</a:t>
            </a:r>
            <a:r>
              <a:rPr lang="hr-HR" sz="1200">
                <a:ea typeface="+mn-lt"/>
                <a:cs typeface="+mn-lt"/>
              </a:rPr>
              <a:t> </a:t>
            </a:r>
            <a:r>
              <a:rPr lang="hr-HR" sz="1200" err="1">
                <a:ea typeface="+mn-lt"/>
                <a:cs typeface="+mn-lt"/>
              </a:rPr>
              <a:t>of</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Nazi</a:t>
            </a:r>
            <a:r>
              <a:rPr lang="hr-HR" sz="1200">
                <a:ea typeface="+mn-lt"/>
                <a:cs typeface="+mn-lt"/>
              </a:rPr>
              <a:t> </a:t>
            </a:r>
            <a:r>
              <a:rPr lang="hr-HR" sz="1200" err="1">
                <a:ea typeface="+mn-lt"/>
                <a:cs typeface="+mn-lt"/>
              </a:rPr>
              <a:t>puppet</a:t>
            </a:r>
            <a:r>
              <a:rPr lang="hr-HR" sz="1200">
                <a:ea typeface="+mn-lt"/>
                <a:cs typeface="+mn-lt"/>
              </a:rPr>
              <a:t> Independent State </a:t>
            </a:r>
            <a:r>
              <a:rPr lang="hr-HR" sz="1200" err="1">
                <a:ea typeface="+mn-lt"/>
                <a:cs typeface="+mn-lt"/>
              </a:rPr>
              <a:t>of</a:t>
            </a:r>
            <a:r>
              <a:rPr lang="hr-HR" sz="1200">
                <a:ea typeface="+mn-lt"/>
                <a:cs typeface="+mn-lt"/>
              </a:rPr>
              <a:t> Croatia </a:t>
            </a:r>
            <a:r>
              <a:rPr lang="hr-HR" sz="1200" err="1">
                <a:ea typeface="+mn-lt"/>
                <a:cs typeface="+mn-lt"/>
              </a:rPr>
              <a:t>under</a:t>
            </a:r>
            <a:r>
              <a:rPr lang="hr-HR" sz="1200">
                <a:ea typeface="+mn-lt"/>
                <a:cs typeface="+mn-lt"/>
              </a:rPr>
              <a:t> Ante </a:t>
            </a:r>
            <a:r>
              <a:rPr lang="hr-HR" sz="1200" err="1">
                <a:ea typeface="+mn-lt"/>
                <a:cs typeface="+mn-lt"/>
              </a:rPr>
              <a:t>Paveli</a:t>
            </a:r>
            <a:r>
              <a:rPr lang="hr-HR" sz="1200">
                <a:ea typeface="+mn-lt"/>
                <a:cs typeface="+mn-lt"/>
              </a:rPr>
              <a:t>, Krleža </a:t>
            </a:r>
            <a:r>
              <a:rPr lang="hr-HR" sz="1200" err="1">
                <a:ea typeface="+mn-lt"/>
                <a:cs typeface="+mn-lt"/>
              </a:rPr>
              <a:t>refused</a:t>
            </a:r>
            <a:r>
              <a:rPr lang="hr-HR" sz="1200">
                <a:ea typeface="+mn-lt"/>
                <a:cs typeface="+mn-lt"/>
              </a:rPr>
              <a:t> to </a:t>
            </a:r>
            <a:r>
              <a:rPr lang="hr-HR" sz="1200" err="1">
                <a:ea typeface="+mn-lt"/>
                <a:cs typeface="+mn-lt"/>
              </a:rPr>
              <a:t>join</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Partisans</a:t>
            </a:r>
            <a:r>
              <a:rPr lang="hr-HR" sz="1200">
                <a:ea typeface="+mn-lt"/>
                <a:cs typeface="+mn-lt"/>
              </a:rPr>
              <a:t> </a:t>
            </a:r>
            <a:r>
              <a:rPr lang="hr-HR" sz="1200" err="1">
                <a:ea typeface="+mn-lt"/>
                <a:cs typeface="+mn-lt"/>
              </a:rPr>
              <a:t>now</a:t>
            </a:r>
            <a:r>
              <a:rPr lang="hr-HR" sz="1200">
                <a:ea typeface="+mn-lt"/>
                <a:cs typeface="+mn-lt"/>
              </a:rPr>
              <a:t> </a:t>
            </a:r>
            <a:r>
              <a:rPr lang="hr-HR" sz="1200" err="1">
                <a:ea typeface="+mn-lt"/>
                <a:cs typeface="+mn-lt"/>
              </a:rPr>
              <a:t>headed</a:t>
            </a:r>
            <a:r>
              <a:rPr lang="hr-HR" sz="1200">
                <a:ea typeface="+mn-lt"/>
                <a:cs typeface="+mn-lt"/>
              </a:rPr>
              <a:t> </a:t>
            </a:r>
            <a:r>
              <a:rPr lang="hr-HR" sz="1200" err="1">
                <a:ea typeface="+mn-lt"/>
                <a:cs typeface="+mn-lt"/>
              </a:rPr>
              <a:t>by</a:t>
            </a:r>
            <a:r>
              <a:rPr lang="hr-HR" sz="1200">
                <a:ea typeface="+mn-lt"/>
                <a:cs typeface="+mn-lt"/>
              </a:rPr>
              <a:t> Tito. </a:t>
            </a:r>
            <a:r>
              <a:rPr lang="hr-HR" sz="1200" err="1">
                <a:ea typeface="+mn-lt"/>
                <a:cs typeface="+mn-lt"/>
              </a:rPr>
              <a:t>Following</a:t>
            </a:r>
            <a:r>
              <a:rPr lang="hr-HR" sz="1200">
                <a:ea typeface="+mn-lt"/>
                <a:cs typeface="+mn-lt"/>
              </a:rPr>
              <a:t> a </a:t>
            </a:r>
            <a:r>
              <a:rPr lang="hr-HR" sz="1200" err="1">
                <a:ea typeface="+mn-lt"/>
                <a:cs typeface="+mn-lt"/>
              </a:rPr>
              <a:t>brief</a:t>
            </a:r>
            <a:r>
              <a:rPr lang="hr-HR" sz="1200">
                <a:ea typeface="+mn-lt"/>
                <a:cs typeface="+mn-lt"/>
              </a:rPr>
              <a:t> period </a:t>
            </a:r>
            <a:r>
              <a:rPr lang="hr-HR" sz="1200" err="1">
                <a:ea typeface="+mn-lt"/>
                <a:cs typeface="+mn-lt"/>
              </a:rPr>
              <a:t>of</a:t>
            </a:r>
            <a:r>
              <a:rPr lang="hr-HR" sz="1200">
                <a:ea typeface="+mn-lt"/>
                <a:cs typeface="+mn-lt"/>
              </a:rPr>
              <a:t> </a:t>
            </a:r>
            <a:r>
              <a:rPr lang="hr-HR" sz="1200" err="1">
                <a:ea typeface="+mn-lt"/>
                <a:cs typeface="+mn-lt"/>
              </a:rPr>
              <a:t>social</a:t>
            </a:r>
            <a:r>
              <a:rPr lang="hr-HR" sz="1200">
                <a:ea typeface="+mn-lt"/>
                <a:cs typeface="+mn-lt"/>
              </a:rPr>
              <a:t> </a:t>
            </a:r>
            <a:r>
              <a:rPr lang="hr-HR" sz="1200" err="1">
                <a:ea typeface="+mn-lt"/>
                <a:cs typeface="+mn-lt"/>
              </a:rPr>
              <a:t>stigmatization</a:t>
            </a:r>
            <a:r>
              <a:rPr lang="hr-HR" sz="1200">
                <a:ea typeface="+mn-lt"/>
                <a:cs typeface="+mn-lt"/>
              </a:rPr>
              <a:t> </a:t>
            </a:r>
            <a:r>
              <a:rPr lang="hr-HR" sz="1200" err="1">
                <a:ea typeface="+mn-lt"/>
                <a:cs typeface="+mn-lt"/>
              </a:rPr>
              <a:t>after</a:t>
            </a:r>
            <a:r>
              <a:rPr lang="hr-HR" sz="1200">
                <a:ea typeface="+mn-lt"/>
                <a:cs typeface="+mn-lt"/>
              </a:rPr>
              <a:t> 1945 – </a:t>
            </a:r>
            <a:r>
              <a:rPr lang="hr-HR" sz="1200" err="1">
                <a:ea typeface="+mn-lt"/>
                <a:cs typeface="+mn-lt"/>
              </a:rPr>
              <a:t>during</a:t>
            </a:r>
            <a:r>
              <a:rPr lang="hr-HR" sz="1200">
                <a:ea typeface="+mn-lt"/>
                <a:cs typeface="+mn-lt"/>
              </a:rPr>
              <a:t> </a:t>
            </a:r>
            <a:r>
              <a:rPr lang="hr-HR" sz="1200" err="1">
                <a:ea typeface="+mn-lt"/>
                <a:cs typeface="+mn-lt"/>
              </a:rPr>
              <a:t>which</a:t>
            </a:r>
            <a:r>
              <a:rPr lang="hr-HR" sz="1200">
                <a:ea typeface="+mn-lt"/>
                <a:cs typeface="+mn-lt"/>
              </a:rPr>
              <a:t> he </a:t>
            </a:r>
            <a:r>
              <a:rPr lang="hr-HR" sz="1200" err="1">
                <a:ea typeface="+mn-lt"/>
                <a:cs typeface="+mn-lt"/>
              </a:rPr>
              <a:t>nevertheless</a:t>
            </a:r>
            <a:r>
              <a:rPr lang="hr-HR" sz="1200">
                <a:ea typeface="+mn-lt"/>
                <a:cs typeface="+mn-lt"/>
              </a:rPr>
              <a:t> </a:t>
            </a:r>
            <a:r>
              <a:rPr lang="hr-HR" sz="1200" err="1">
                <a:ea typeface="+mn-lt"/>
                <a:cs typeface="+mn-lt"/>
              </a:rPr>
              <a:t>became</a:t>
            </a:r>
            <a:r>
              <a:rPr lang="hr-HR" sz="1200">
                <a:ea typeface="+mn-lt"/>
                <a:cs typeface="+mn-lt"/>
              </a:rPr>
              <a:t> a </a:t>
            </a:r>
            <a:r>
              <a:rPr lang="hr-HR" sz="1200" err="1">
                <a:ea typeface="+mn-lt"/>
                <a:cs typeface="+mn-lt"/>
              </a:rPr>
              <a:t>very</a:t>
            </a:r>
            <a:r>
              <a:rPr lang="hr-HR" sz="1200">
                <a:ea typeface="+mn-lt"/>
                <a:cs typeface="+mn-lt"/>
              </a:rPr>
              <a:t> </a:t>
            </a:r>
            <a:r>
              <a:rPr lang="hr-HR" sz="1200" err="1">
                <a:ea typeface="+mn-lt"/>
                <a:cs typeface="+mn-lt"/>
              </a:rPr>
              <a:t>influential</a:t>
            </a:r>
            <a:r>
              <a:rPr lang="hr-HR" sz="1200">
                <a:ea typeface="+mn-lt"/>
                <a:cs typeface="+mn-lt"/>
              </a:rPr>
              <a:t> vice-</a:t>
            </a:r>
            <a:r>
              <a:rPr lang="hr-HR" sz="1200" err="1">
                <a:ea typeface="+mn-lt"/>
                <a:cs typeface="+mn-lt"/>
              </a:rPr>
              <a:t>president</a:t>
            </a:r>
            <a:r>
              <a:rPr lang="hr-HR" sz="1200">
                <a:ea typeface="+mn-lt"/>
                <a:cs typeface="+mn-lt"/>
              </a:rPr>
              <a:t> </a:t>
            </a:r>
            <a:r>
              <a:rPr lang="hr-HR" sz="1200" err="1">
                <a:ea typeface="+mn-lt"/>
                <a:cs typeface="+mn-lt"/>
              </a:rPr>
              <a:t>of</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Yugoslav</a:t>
            </a:r>
            <a:r>
              <a:rPr lang="hr-HR" sz="1200">
                <a:ea typeface="+mn-lt"/>
                <a:cs typeface="+mn-lt"/>
              </a:rPr>
              <a:t> </a:t>
            </a:r>
            <a:r>
              <a:rPr lang="hr-HR" sz="1200" err="1">
                <a:ea typeface="+mn-lt"/>
                <a:cs typeface="+mn-lt"/>
              </a:rPr>
              <a:t>Academy</a:t>
            </a:r>
            <a:r>
              <a:rPr lang="hr-HR" sz="1200">
                <a:ea typeface="+mn-lt"/>
                <a:cs typeface="+mn-lt"/>
              </a:rPr>
              <a:t> </a:t>
            </a:r>
            <a:r>
              <a:rPr lang="hr-HR" sz="1200" err="1">
                <a:ea typeface="+mn-lt"/>
                <a:cs typeface="+mn-lt"/>
              </a:rPr>
              <a:t>of</a:t>
            </a:r>
            <a:r>
              <a:rPr lang="hr-HR" sz="1200">
                <a:ea typeface="+mn-lt"/>
                <a:cs typeface="+mn-lt"/>
              </a:rPr>
              <a:t> Science </a:t>
            </a:r>
            <a:r>
              <a:rPr lang="hr-HR" sz="1200" err="1">
                <a:ea typeface="+mn-lt"/>
                <a:cs typeface="+mn-lt"/>
              </a:rPr>
              <a:t>and</a:t>
            </a:r>
            <a:r>
              <a:rPr lang="hr-HR" sz="1200">
                <a:ea typeface="+mn-lt"/>
                <a:cs typeface="+mn-lt"/>
              </a:rPr>
              <a:t> Arts </a:t>
            </a:r>
            <a:r>
              <a:rPr lang="hr-HR" sz="1200" err="1">
                <a:ea typeface="+mn-lt"/>
                <a:cs typeface="+mn-lt"/>
              </a:rPr>
              <a:t>in</a:t>
            </a:r>
            <a:r>
              <a:rPr lang="hr-HR" sz="1200">
                <a:ea typeface="+mn-lt"/>
                <a:cs typeface="+mn-lt"/>
              </a:rPr>
              <a:t> Zagreb. </a:t>
            </a:r>
            <a:r>
              <a:rPr lang="hr-HR" sz="1200" err="1">
                <a:ea typeface="+mn-lt"/>
                <a:cs typeface="+mn-lt"/>
              </a:rPr>
              <a:t>Supported</a:t>
            </a:r>
            <a:r>
              <a:rPr lang="hr-HR" sz="1200">
                <a:ea typeface="+mn-lt"/>
                <a:cs typeface="+mn-lt"/>
              </a:rPr>
              <a:t> </a:t>
            </a:r>
            <a:r>
              <a:rPr lang="hr-HR" sz="1200" err="1">
                <a:ea typeface="+mn-lt"/>
                <a:cs typeface="+mn-lt"/>
              </a:rPr>
              <a:t>by</a:t>
            </a:r>
            <a:r>
              <a:rPr lang="hr-HR" sz="1200">
                <a:ea typeface="+mn-lt"/>
                <a:cs typeface="+mn-lt"/>
              </a:rPr>
              <a:t> Tito, </a:t>
            </a:r>
            <a:r>
              <a:rPr lang="hr-HR" sz="1200" err="1">
                <a:ea typeface="+mn-lt"/>
                <a:cs typeface="+mn-lt"/>
              </a:rPr>
              <a:t>in</a:t>
            </a:r>
            <a:r>
              <a:rPr lang="hr-HR" sz="1200">
                <a:ea typeface="+mn-lt"/>
                <a:cs typeface="+mn-lt"/>
              </a:rPr>
              <a:t> 1950 Krleža </a:t>
            </a:r>
            <a:r>
              <a:rPr lang="hr-HR" sz="1200" err="1">
                <a:ea typeface="+mn-lt"/>
                <a:cs typeface="+mn-lt"/>
              </a:rPr>
              <a:t>founded</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Yugoslav</a:t>
            </a:r>
            <a:r>
              <a:rPr lang="hr-HR" sz="1200">
                <a:ea typeface="+mn-lt"/>
                <a:cs typeface="+mn-lt"/>
              </a:rPr>
              <a:t> Institute for </a:t>
            </a:r>
            <a:r>
              <a:rPr lang="hr-HR" sz="1200" err="1">
                <a:ea typeface="+mn-lt"/>
                <a:cs typeface="+mn-lt"/>
              </a:rPr>
              <a:t>Lexicography</a:t>
            </a:r>
            <a:r>
              <a:rPr lang="hr-HR" sz="1200">
                <a:ea typeface="+mn-lt"/>
                <a:cs typeface="+mn-lt"/>
              </a:rPr>
              <a:t>, holding </a:t>
            </a:r>
            <a:r>
              <a:rPr lang="hr-HR" sz="1200" err="1">
                <a:ea typeface="+mn-lt"/>
                <a:cs typeface="+mn-lt"/>
              </a:rPr>
              <a:t>the</a:t>
            </a:r>
            <a:r>
              <a:rPr lang="hr-HR" sz="1200">
                <a:ea typeface="+mn-lt"/>
                <a:cs typeface="+mn-lt"/>
              </a:rPr>
              <a:t> </a:t>
            </a:r>
            <a:r>
              <a:rPr lang="hr-HR" sz="1200" err="1">
                <a:ea typeface="+mn-lt"/>
                <a:cs typeface="+mn-lt"/>
              </a:rPr>
              <a:t>position</a:t>
            </a:r>
            <a:r>
              <a:rPr lang="hr-HR" sz="1200">
                <a:ea typeface="+mn-lt"/>
                <a:cs typeface="+mn-lt"/>
              </a:rPr>
              <a:t> as </a:t>
            </a:r>
            <a:r>
              <a:rPr lang="hr-HR" sz="1200" err="1">
                <a:ea typeface="+mn-lt"/>
                <a:cs typeface="+mn-lt"/>
              </a:rPr>
              <a:t>its</a:t>
            </a:r>
            <a:r>
              <a:rPr lang="hr-HR" sz="1200">
                <a:ea typeface="+mn-lt"/>
                <a:cs typeface="+mn-lt"/>
              </a:rPr>
              <a:t> </a:t>
            </a:r>
            <a:r>
              <a:rPr lang="hr-HR" sz="1200" err="1">
                <a:ea typeface="+mn-lt"/>
                <a:cs typeface="+mn-lt"/>
              </a:rPr>
              <a:t>head</a:t>
            </a:r>
            <a:r>
              <a:rPr lang="hr-HR" sz="1200">
                <a:ea typeface="+mn-lt"/>
                <a:cs typeface="+mn-lt"/>
              </a:rPr>
              <a:t> </a:t>
            </a:r>
            <a:r>
              <a:rPr lang="hr-HR" sz="1200" err="1">
                <a:ea typeface="+mn-lt"/>
                <a:cs typeface="+mn-lt"/>
              </a:rPr>
              <a:t>until</a:t>
            </a:r>
            <a:r>
              <a:rPr lang="hr-HR" sz="1200">
                <a:ea typeface="+mn-lt"/>
                <a:cs typeface="+mn-lt"/>
              </a:rPr>
              <a:t> </a:t>
            </a:r>
            <a:r>
              <a:rPr lang="hr-HR" sz="1200" err="1">
                <a:ea typeface="+mn-lt"/>
                <a:cs typeface="+mn-lt"/>
              </a:rPr>
              <a:t>his</a:t>
            </a:r>
            <a:r>
              <a:rPr lang="hr-HR" sz="1200">
                <a:ea typeface="+mn-lt"/>
                <a:cs typeface="+mn-lt"/>
              </a:rPr>
              <a:t> </a:t>
            </a:r>
            <a:r>
              <a:rPr lang="hr-HR" sz="1200" err="1">
                <a:ea typeface="+mn-lt"/>
                <a:cs typeface="+mn-lt"/>
              </a:rPr>
              <a:t>death</a:t>
            </a:r>
            <a:r>
              <a:rPr lang="hr-HR" sz="1200">
                <a:ea typeface="+mn-lt"/>
                <a:cs typeface="+mn-lt"/>
              </a:rPr>
              <a:t>. </a:t>
            </a:r>
            <a:r>
              <a:rPr lang="hr-HR" sz="1200" err="1">
                <a:ea typeface="+mn-lt"/>
                <a:cs typeface="+mn-lt"/>
              </a:rPr>
              <a:t>The</a:t>
            </a:r>
            <a:r>
              <a:rPr lang="hr-HR" sz="1200">
                <a:ea typeface="+mn-lt"/>
                <a:cs typeface="+mn-lt"/>
              </a:rPr>
              <a:t> institute </a:t>
            </a:r>
            <a:r>
              <a:rPr lang="hr-HR" sz="1200" err="1">
                <a:ea typeface="+mn-lt"/>
                <a:cs typeface="+mn-lt"/>
              </a:rPr>
              <a:t>would</a:t>
            </a:r>
            <a:r>
              <a:rPr lang="hr-HR" sz="1200">
                <a:ea typeface="+mn-lt"/>
                <a:cs typeface="+mn-lt"/>
              </a:rPr>
              <a:t> </a:t>
            </a:r>
            <a:r>
              <a:rPr lang="hr-HR" sz="1200" err="1">
                <a:ea typeface="+mn-lt"/>
                <a:cs typeface="+mn-lt"/>
              </a:rPr>
              <a:t>be</a:t>
            </a:r>
            <a:r>
              <a:rPr lang="hr-HR" sz="1200">
                <a:ea typeface="+mn-lt"/>
                <a:cs typeface="+mn-lt"/>
              </a:rPr>
              <a:t> </a:t>
            </a:r>
            <a:r>
              <a:rPr lang="hr-HR" sz="1200" err="1">
                <a:ea typeface="+mn-lt"/>
                <a:cs typeface="+mn-lt"/>
              </a:rPr>
              <a:t>posthumously</a:t>
            </a:r>
            <a:r>
              <a:rPr lang="hr-HR" sz="1200">
                <a:ea typeface="+mn-lt"/>
                <a:cs typeface="+mn-lt"/>
              </a:rPr>
              <a:t> </a:t>
            </a:r>
            <a:r>
              <a:rPr lang="hr-HR" sz="1200" err="1">
                <a:ea typeface="+mn-lt"/>
                <a:cs typeface="+mn-lt"/>
              </a:rPr>
              <a:t>named</a:t>
            </a:r>
            <a:r>
              <a:rPr lang="hr-HR" sz="1200">
                <a:ea typeface="+mn-lt"/>
                <a:cs typeface="+mn-lt"/>
              </a:rPr>
              <a:t> </a:t>
            </a:r>
            <a:r>
              <a:rPr lang="hr-HR" sz="1200" err="1">
                <a:ea typeface="+mn-lt"/>
                <a:cs typeface="+mn-lt"/>
              </a:rPr>
              <a:t>after</a:t>
            </a:r>
            <a:r>
              <a:rPr lang="hr-HR" sz="1200">
                <a:ea typeface="+mn-lt"/>
                <a:cs typeface="+mn-lt"/>
              </a:rPr>
              <a:t> </a:t>
            </a:r>
            <a:r>
              <a:rPr lang="hr-HR" sz="1200" err="1">
                <a:ea typeface="+mn-lt"/>
                <a:cs typeface="+mn-lt"/>
              </a:rPr>
              <a:t>him</a:t>
            </a:r>
            <a:r>
              <a:rPr lang="hr-HR" sz="1200">
                <a:ea typeface="+mn-lt"/>
                <a:cs typeface="+mn-lt"/>
              </a:rPr>
              <a:t>, </a:t>
            </a:r>
            <a:r>
              <a:rPr lang="hr-HR" sz="1200" err="1">
                <a:ea typeface="+mn-lt"/>
                <a:cs typeface="+mn-lt"/>
              </a:rPr>
              <a:t>and</a:t>
            </a:r>
            <a:r>
              <a:rPr lang="hr-HR" sz="1200">
                <a:ea typeface="+mn-lt"/>
                <a:cs typeface="+mn-lt"/>
              </a:rPr>
              <a:t> </a:t>
            </a:r>
            <a:r>
              <a:rPr lang="hr-HR" sz="1200" err="1">
                <a:ea typeface="+mn-lt"/>
                <a:cs typeface="+mn-lt"/>
              </a:rPr>
              <a:t>is</a:t>
            </a:r>
            <a:r>
              <a:rPr lang="hr-HR" sz="1200">
                <a:ea typeface="+mn-lt"/>
                <a:cs typeface="+mn-lt"/>
              </a:rPr>
              <a:t> </a:t>
            </a:r>
            <a:r>
              <a:rPr lang="hr-HR" sz="1200" err="1">
                <a:ea typeface="+mn-lt"/>
                <a:cs typeface="+mn-lt"/>
              </a:rPr>
              <a:t>now</a:t>
            </a:r>
            <a:r>
              <a:rPr lang="hr-HR" sz="1200">
                <a:ea typeface="+mn-lt"/>
                <a:cs typeface="+mn-lt"/>
              </a:rPr>
              <a:t> </a:t>
            </a:r>
            <a:r>
              <a:rPr lang="hr-HR" sz="1200" err="1">
                <a:ea typeface="+mn-lt"/>
                <a:cs typeface="+mn-lt"/>
              </a:rPr>
              <a:t>called</a:t>
            </a:r>
            <a:r>
              <a:rPr lang="hr-HR" sz="1200">
                <a:ea typeface="+mn-lt"/>
                <a:cs typeface="+mn-lt"/>
              </a:rPr>
              <a:t> </a:t>
            </a:r>
            <a:r>
              <a:rPr lang="hr-HR" sz="1200" err="1">
                <a:ea typeface="+mn-lt"/>
                <a:cs typeface="+mn-lt"/>
              </a:rPr>
              <a:t>the</a:t>
            </a:r>
            <a:r>
              <a:rPr lang="hr-HR" sz="1200">
                <a:ea typeface="+mn-lt"/>
                <a:cs typeface="+mn-lt"/>
              </a:rPr>
              <a:t> Miroslav Krleža Institute </a:t>
            </a:r>
            <a:r>
              <a:rPr lang="hr-HR" sz="1200" err="1">
                <a:ea typeface="+mn-lt"/>
                <a:cs typeface="+mn-lt"/>
              </a:rPr>
              <a:t>of</a:t>
            </a:r>
            <a:r>
              <a:rPr lang="hr-HR" sz="1200">
                <a:ea typeface="+mn-lt"/>
                <a:cs typeface="+mn-lt"/>
              </a:rPr>
              <a:t> </a:t>
            </a:r>
            <a:r>
              <a:rPr lang="hr-HR" sz="1200" err="1">
                <a:ea typeface="+mn-lt"/>
                <a:cs typeface="+mn-lt"/>
              </a:rPr>
              <a:t>Lexicography</a:t>
            </a:r>
            <a:r>
              <a:rPr lang="hr-HR" sz="1200">
                <a:ea typeface="+mn-lt"/>
                <a:cs typeface="+mn-lt"/>
              </a:rPr>
              <a:t>.</a:t>
            </a:r>
            <a:endParaRPr lang="hr-HR" sz="1200" baseline="30000"/>
          </a:p>
          <a:p>
            <a:pPr marL="269875" indent="-269875">
              <a:buNone/>
            </a:pPr>
            <a:r>
              <a:rPr lang="hr-HR" sz="1200" err="1">
                <a:ea typeface="+mn-lt"/>
                <a:cs typeface="+mn-lt"/>
              </a:rPr>
              <a:t>From</a:t>
            </a:r>
            <a:r>
              <a:rPr lang="hr-HR" sz="1200">
                <a:ea typeface="+mn-lt"/>
                <a:cs typeface="+mn-lt"/>
              </a:rPr>
              <a:t> 1950 on, Krleža led a </a:t>
            </a:r>
            <a:r>
              <a:rPr lang="hr-HR" sz="1200" err="1">
                <a:ea typeface="+mn-lt"/>
                <a:cs typeface="+mn-lt"/>
              </a:rPr>
              <a:t>life</a:t>
            </a:r>
            <a:r>
              <a:rPr lang="hr-HR" sz="1200">
                <a:ea typeface="+mn-lt"/>
                <a:cs typeface="+mn-lt"/>
              </a:rPr>
              <a:t> </a:t>
            </a:r>
            <a:r>
              <a:rPr lang="hr-HR" sz="1200" err="1">
                <a:ea typeface="+mn-lt"/>
                <a:cs typeface="+mn-lt"/>
              </a:rPr>
              <a:t>of</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high</a:t>
            </a:r>
            <a:r>
              <a:rPr lang="hr-HR" sz="1200">
                <a:ea typeface="+mn-lt"/>
                <a:cs typeface="+mn-lt"/>
              </a:rPr>
              <a:t>-profile </a:t>
            </a:r>
            <a:r>
              <a:rPr lang="hr-HR" sz="1200" err="1">
                <a:ea typeface="+mn-lt"/>
                <a:cs typeface="+mn-lt"/>
              </a:rPr>
              <a:t>writer</a:t>
            </a:r>
            <a:r>
              <a:rPr lang="hr-HR" sz="1200">
                <a:ea typeface="+mn-lt"/>
                <a:cs typeface="+mn-lt"/>
              </a:rPr>
              <a:t> </a:t>
            </a:r>
            <a:r>
              <a:rPr lang="hr-HR" sz="1200" err="1">
                <a:ea typeface="+mn-lt"/>
                <a:cs typeface="+mn-lt"/>
              </a:rPr>
              <a:t>and</a:t>
            </a:r>
            <a:r>
              <a:rPr lang="hr-HR" sz="1200">
                <a:ea typeface="+mn-lt"/>
                <a:cs typeface="+mn-lt"/>
              </a:rPr>
              <a:t> </a:t>
            </a:r>
            <a:r>
              <a:rPr lang="hr-HR" sz="1200" err="1">
                <a:ea typeface="+mn-lt"/>
                <a:cs typeface="+mn-lt"/>
              </a:rPr>
              <a:t>intellectual</a:t>
            </a:r>
            <a:r>
              <a:rPr lang="hr-HR" sz="1200">
                <a:ea typeface="+mn-lt"/>
                <a:cs typeface="+mn-lt"/>
              </a:rPr>
              <a:t>, </a:t>
            </a:r>
            <a:r>
              <a:rPr lang="hr-HR" sz="1200" err="1">
                <a:ea typeface="+mn-lt"/>
                <a:cs typeface="+mn-lt"/>
              </a:rPr>
              <a:t>often</a:t>
            </a:r>
            <a:r>
              <a:rPr lang="hr-HR" sz="1200">
                <a:ea typeface="+mn-lt"/>
                <a:cs typeface="+mn-lt"/>
              </a:rPr>
              <a:t> </a:t>
            </a:r>
            <a:r>
              <a:rPr lang="hr-HR" sz="1200" err="1">
                <a:ea typeface="+mn-lt"/>
                <a:cs typeface="+mn-lt"/>
              </a:rPr>
              <a:t>closely</a:t>
            </a:r>
            <a:r>
              <a:rPr lang="hr-HR" sz="1200">
                <a:ea typeface="+mn-lt"/>
                <a:cs typeface="+mn-lt"/>
              </a:rPr>
              <a:t> </a:t>
            </a:r>
            <a:r>
              <a:rPr lang="hr-HR" sz="1200" err="1">
                <a:ea typeface="+mn-lt"/>
                <a:cs typeface="+mn-lt"/>
              </a:rPr>
              <a:t>connected</a:t>
            </a:r>
            <a:r>
              <a:rPr lang="hr-HR" sz="1200">
                <a:ea typeface="+mn-lt"/>
                <a:cs typeface="+mn-lt"/>
              </a:rPr>
              <a:t> to Tito. He </a:t>
            </a:r>
            <a:r>
              <a:rPr lang="hr-HR" sz="1200" err="1">
                <a:ea typeface="+mn-lt"/>
                <a:cs typeface="+mn-lt"/>
              </a:rPr>
              <a:t>also</a:t>
            </a:r>
            <a:r>
              <a:rPr lang="hr-HR" sz="1200">
                <a:ea typeface="+mn-lt"/>
                <a:cs typeface="+mn-lt"/>
              </a:rPr>
              <a:t> </a:t>
            </a:r>
            <a:r>
              <a:rPr lang="hr-HR" sz="1200" err="1">
                <a:ea typeface="+mn-lt"/>
                <a:cs typeface="+mn-lt"/>
              </a:rPr>
              <a:t>briefly</a:t>
            </a:r>
            <a:r>
              <a:rPr lang="hr-HR" sz="1200">
                <a:ea typeface="+mn-lt"/>
                <a:cs typeface="+mn-lt"/>
              </a:rPr>
              <a:t> </a:t>
            </a:r>
            <a:r>
              <a:rPr lang="hr-HR" sz="1200" err="1">
                <a:ea typeface="+mn-lt"/>
                <a:cs typeface="+mn-lt"/>
              </a:rPr>
              <a:t>held</a:t>
            </a:r>
            <a:r>
              <a:rPr lang="hr-HR" sz="1200">
                <a:ea typeface="+mn-lt"/>
                <a:cs typeface="+mn-lt"/>
              </a:rPr>
              <a:t> </a:t>
            </a:r>
            <a:r>
              <a:rPr lang="hr-HR" sz="1200" err="1">
                <a:ea typeface="+mn-lt"/>
                <a:cs typeface="+mn-lt"/>
              </a:rPr>
              <a:t>the</a:t>
            </a:r>
            <a:r>
              <a:rPr lang="hr-HR" sz="1200">
                <a:ea typeface="+mn-lt"/>
                <a:cs typeface="+mn-lt"/>
              </a:rPr>
              <a:t> post </a:t>
            </a:r>
            <a:r>
              <a:rPr lang="hr-HR" sz="1200" err="1">
                <a:ea typeface="+mn-lt"/>
                <a:cs typeface="+mn-lt"/>
              </a:rPr>
              <a:t>of</a:t>
            </a:r>
            <a:r>
              <a:rPr lang="hr-HR" sz="1200">
                <a:ea typeface="+mn-lt"/>
                <a:cs typeface="+mn-lt"/>
              </a:rPr>
              <a:t> </a:t>
            </a:r>
            <a:r>
              <a:rPr lang="hr-HR" sz="1200" err="1">
                <a:ea typeface="+mn-lt"/>
                <a:cs typeface="+mn-lt"/>
              </a:rPr>
              <a:t>president</a:t>
            </a:r>
            <a:r>
              <a:rPr lang="hr-HR" sz="1200">
                <a:ea typeface="+mn-lt"/>
                <a:cs typeface="+mn-lt"/>
              </a:rPr>
              <a:t> </a:t>
            </a:r>
            <a:r>
              <a:rPr lang="hr-HR" sz="1200" err="1">
                <a:ea typeface="+mn-lt"/>
                <a:cs typeface="+mn-lt"/>
              </a:rPr>
              <a:t>of</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Yugoslav</a:t>
            </a:r>
            <a:r>
              <a:rPr lang="hr-HR" sz="1200">
                <a:ea typeface="+mn-lt"/>
                <a:cs typeface="+mn-lt"/>
              </a:rPr>
              <a:t> </a:t>
            </a:r>
            <a:r>
              <a:rPr lang="hr-HR" sz="1200" err="1">
                <a:ea typeface="+mn-lt"/>
                <a:cs typeface="+mn-lt"/>
              </a:rPr>
              <a:t>writers</a:t>
            </a:r>
            <a:r>
              <a:rPr lang="hr-HR" sz="1200">
                <a:ea typeface="+mn-lt"/>
                <a:cs typeface="+mn-lt"/>
              </a:rPr>
              <a:t>' </a:t>
            </a:r>
            <a:r>
              <a:rPr lang="hr-HR" sz="1200" err="1">
                <a:ea typeface="+mn-lt"/>
                <a:cs typeface="+mn-lt"/>
              </a:rPr>
              <a:t>union</a:t>
            </a:r>
            <a:r>
              <a:rPr lang="hr-HR" sz="1200">
                <a:ea typeface="+mn-lt"/>
                <a:cs typeface="+mn-lt"/>
              </a:rPr>
              <a:t> </a:t>
            </a:r>
            <a:r>
              <a:rPr lang="hr-HR" sz="1200" err="1">
                <a:ea typeface="+mn-lt"/>
                <a:cs typeface="+mn-lt"/>
              </a:rPr>
              <a:t>between</a:t>
            </a:r>
            <a:r>
              <a:rPr lang="hr-HR" sz="1200">
                <a:ea typeface="+mn-lt"/>
                <a:cs typeface="+mn-lt"/>
              </a:rPr>
              <a:t> 1958 </a:t>
            </a:r>
            <a:r>
              <a:rPr lang="hr-HR" sz="1200" err="1">
                <a:ea typeface="+mn-lt"/>
                <a:cs typeface="+mn-lt"/>
              </a:rPr>
              <a:t>and</a:t>
            </a:r>
            <a:r>
              <a:rPr lang="hr-HR" sz="1200">
                <a:ea typeface="+mn-lt"/>
                <a:cs typeface="+mn-lt"/>
              </a:rPr>
              <a:t> 1961. In 1962 he </a:t>
            </a:r>
            <a:r>
              <a:rPr lang="hr-HR" sz="1200" err="1">
                <a:ea typeface="+mn-lt"/>
                <a:cs typeface="+mn-lt"/>
              </a:rPr>
              <a:t>received</a:t>
            </a:r>
            <a:r>
              <a:rPr lang="hr-HR" sz="1200">
                <a:ea typeface="+mn-lt"/>
                <a:cs typeface="+mn-lt"/>
              </a:rPr>
              <a:t> </a:t>
            </a:r>
            <a:r>
              <a:rPr lang="hr-HR" sz="1200" err="1">
                <a:ea typeface="+mn-lt"/>
                <a:cs typeface="+mn-lt"/>
              </a:rPr>
              <a:t>the</a:t>
            </a:r>
            <a:r>
              <a:rPr lang="hr-HR" sz="1200">
                <a:ea typeface="+mn-lt"/>
                <a:cs typeface="+mn-lt"/>
              </a:rPr>
              <a:t> for </a:t>
            </a:r>
            <a:r>
              <a:rPr lang="hr-HR" sz="1200" err="1">
                <a:ea typeface="+mn-lt"/>
                <a:cs typeface="+mn-lt"/>
              </a:rPr>
              <a:t>the</a:t>
            </a:r>
            <a:r>
              <a:rPr lang="hr-HR" sz="1200">
                <a:ea typeface="+mn-lt"/>
                <a:cs typeface="+mn-lt"/>
              </a:rPr>
              <a:t> </a:t>
            </a:r>
            <a:r>
              <a:rPr lang="hr-HR" sz="1200" err="1">
                <a:ea typeface="+mn-lt"/>
                <a:cs typeface="+mn-lt"/>
              </a:rPr>
              <a:t>novel</a:t>
            </a:r>
            <a:r>
              <a:rPr lang="hr-HR" sz="1200">
                <a:ea typeface="+mn-lt"/>
                <a:cs typeface="+mn-lt"/>
              </a:rPr>
              <a:t> </a:t>
            </a:r>
            <a:r>
              <a:rPr lang="hr-HR" sz="1200" i="1">
                <a:ea typeface="+mn-lt"/>
                <a:cs typeface="+mn-lt"/>
              </a:rPr>
              <a:t>Zastave</a:t>
            </a:r>
            <a:r>
              <a:rPr lang="hr-HR" sz="1200">
                <a:ea typeface="+mn-lt"/>
                <a:cs typeface="+mn-lt"/>
              </a:rPr>
              <a:t>, </a:t>
            </a:r>
            <a:r>
              <a:rPr lang="hr-HR" sz="1200" err="1">
                <a:ea typeface="+mn-lt"/>
                <a:cs typeface="+mn-lt"/>
              </a:rPr>
              <a:t>and</a:t>
            </a:r>
            <a:r>
              <a:rPr lang="hr-HR" sz="1200">
                <a:ea typeface="+mn-lt"/>
                <a:cs typeface="+mn-lt"/>
              </a:rPr>
              <a:t> </a:t>
            </a:r>
            <a:r>
              <a:rPr lang="hr-HR" sz="1200" err="1">
                <a:ea typeface="+mn-lt"/>
                <a:cs typeface="+mn-lt"/>
              </a:rPr>
              <a:t>in</a:t>
            </a:r>
            <a:r>
              <a:rPr lang="hr-HR" sz="1200">
                <a:ea typeface="+mn-lt"/>
                <a:cs typeface="+mn-lt"/>
              </a:rPr>
              <a:t> 1968 </a:t>
            </a:r>
            <a:r>
              <a:rPr lang="hr-HR" sz="1200" err="1">
                <a:ea typeface="+mn-lt"/>
                <a:cs typeface="+mn-lt"/>
              </a:rPr>
              <a:t>the</a:t>
            </a:r>
            <a:r>
              <a:rPr lang="hr-HR" sz="1200">
                <a:ea typeface="+mn-lt"/>
                <a:cs typeface="+mn-lt"/>
              </a:rPr>
              <a:t> Herder </a:t>
            </a:r>
            <a:r>
              <a:rPr lang="hr-HR" sz="1200" err="1">
                <a:ea typeface="+mn-lt"/>
                <a:cs typeface="+mn-lt"/>
              </a:rPr>
              <a:t>Prize</a:t>
            </a:r>
            <a:r>
              <a:rPr lang="hr-HR" sz="1200">
                <a:ea typeface="+mn-lt"/>
                <a:cs typeface="+mn-lt"/>
              </a:rPr>
              <a:t>.</a:t>
            </a:r>
            <a:endParaRPr lang="hr-HR" sz="1200"/>
          </a:p>
          <a:p>
            <a:pPr marL="269875" indent="-269875">
              <a:buNone/>
            </a:pPr>
            <a:r>
              <a:rPr lang="hr-HR" sz="1200" err="1">
                <a:ea typeface="+mn-lt"/>
                <a:cs typeface="+mn-lt"/>
              </a:rPr>
              <a:t>Following</a:t>
            </a:r>
            <a:r>
              <a:rPr lang="hr-HR" sz="1200">
                <a:ea typeface="+mn-lt"/>
                <a:cs typeface="+mn-lt"/>
              </a:rPr>
              <a:t> </a:t>
            </a:r>
            <a:r>
              <a:rPr lang="hr-HR" sz="1200" err="1">
                <a:ea typeface="+mn-lt"/>
                <a:cs typeface="+mn-lt"/>
              </a:rPr>
              <a:t>the</a:t>
            </a:r>
            <a:r>
              <a:rPr lang="hr-HR" sz="1200">
                <a:ea typeface="+mn-lt"/>
                <a:cs typeface="+mn-lt"/>
              </a:rPr>
              <a:t> </a:t>
            </a:r>
            <a:r>
              <a:rPr lang="hr-HR" sz="1200" err="1">
                <a:ea typeface="+mn-lt"/>
                <a:cs typeface="+mn-lt"/>
              </a:rPr>
              <a:t>deaths</a:t>
            </a:r>
            <a:r>
              <a:rPr lang="hr-HR" sz="1200">
                <a:ea typeface="+mn-lt"/>
                <a:cs typeface="+mn-lt"/>
              </a:rPr>
              <a:t> </a:t>
            </a:r>
            <a:r>
              <a:rPr lang="hr-HR" sz="1200" err="1">
                <a:ea typeface="+mn-lt"/>
                <a:cs typeface="+mn-lt"/>
              </a:rPr>
              <a:t>of</a:t>
            </a:r>
            <a:r>
              <a:rPr lang="hr-HR" sz="1200">
                <a:ea typeface="+mn-lt"/>
                <a:cs typeface="+mn-lt"/>
              </a:rPr>
              <a:t> Tito </a:t>
            </a:r>
            <a:r>
              <a:rPr lang="hr-HR" sz="1200" err="1">
                <a:ea typeface="+mn-lt"/>
                <a:cs typeface="+mn-lt"/>
              </a:rPr>
              <a:t>in</a:t>
            </a:r>
            <a:r>
              <a:rPr lang="hr-HR" sz="1200">
                <a:ea typeface="+mn-lt"/>
                <a:cs typeface="+mn-lt"/>
              </a:rPr>
              <a:t> May 1980, </a:t>
            </a:r>
            <a:r>
              <a:rPr lang="hr-HR" sz="1200" err="1">
                <a:ea typeface="+mn-lt"/>
                <a:cs typeface="+mn-lt"/>
              </a:rPr>
              <a:t>and</a:t>
            </a:r>
            <a:r>
              <a:rPr lang="hr-HR" sz="1200">
                <a:ea typeface="+mn-lt"/>
                <a:cs typeface="+mn-lt"/>
              </a:rPr>
              <a:t> Bela Krleža </a:t>
            </a:r>
            <a:r>
              <a:rPr lang="hr-HR" sz="1200" err="1">
                <a:ea typeface="+mn-lt"/>
                <a:cs typeface="+mn-lt"/>
              </a:rPr>
              <a:t>in</a:t>
            </a:r>
            <a:r>
              <a:rPr lang="hr-HR" sz="1200">
                <a:ea typeface="+mn-lt"/>
                <a:cs typeface="+mn-lt"/>
              </a:rPr>
              <a:t> April 1981, Krleža </a:t>
            </a:r>
            <a:r>
              <a:rPr lang="hr-HR" sz="1200" err="1">
                <a:ea typeface="+mn-lt"/>
                <a:cs typeface="+mn-lt"/>
              </a:rPr>
              <a:t>spent</a:t>
            </a:r>
            <a:r>
              <a:rPr lang="hr-HR" sz="1200">
                <a:ea typeface="+mn-lt"/>
                <a:cs typeface="+mn-lt"/>
              </a:rPr>
              <a:t> most </a:t>
            </a:r>
            <a:r>
              <a:rPr lang="hr-HR" sz="1200" err="1">
                <a:ea typeface="+mn-lt"/>
                <a:cs typeface="+mn-lt"/>
              </a:rPr>
              <a:t>of</a:t>
            </a:r>
            <a:r>
              <a:rPr lang="hr-HR" sz="1200">
                <a:ea typeface="+mn-lt"/>
                <a:cs typeface="+mn-lt"/>
              </a:rPr>
              <a:t> </a:t>
            </a:r>
            <a:r>
              <a:rPr lang="hr-HR" sz="1200" err="1">
                <a:ea typeface="+mn-lt"/>
                <a:cs typeface="+mn-lt"/>
              </a:rPr>
              <a:t>his</a:t>
            </a:r>
            <a:r>
              <a:rPr lang="hr-HR" sz="1200">
                <a:ea typeface="+mn-lt"/>
                <a:cs typeface="+mn-lt"/>
              </a:rPr>
              <a:t> </a:t>
            </a:r>
            <a:r>
              <a:rPr lang="hr-HR" sz="1200" err="1">
                <a:ea typeface="+mn-lt"/>
                <a:cs typeface="+mn-lt"/>
              </a:rPr>
              <a:t>last</a:t>
            </a:r>
            <a:r>
              <a:rPr lang="hr-HR" sz="1200">
                <a:ea typeface="+mn-lt"/>
                <a:cs typeface="+mn-lt"/>
              </a:rPr>
              <a:t> </a:t>
            </a:r>
            <a:r>
              <a:rPr lang="hr-HR" sz="1200" err="1">
                <a:ea typeface="+mn-lt"/>
                <a:cs typeface="+mn-lt"/>
              </a:rPr>
              <a:t>years</a:t>
            </a:r>
            <a:r>
              <a:rPr lang="hr-HR" sz="1200">
                <a:ea typeface="+mn-lt"/>
                <a:cs typeface="+mn-lt"/>
              </a:rPr>
              <a:t> </a:t>
            </a:r>
            <a:r>
              <a:rPr lang="hr-HR" sz="1200" err="1">
                <a:ea typeface="+mn-lt"/>
                <a:cs typeface="+mn-lt"/>
              </a:rPr>
              <a:t>of</a:t>
            </a:r>
            <a:r>
              <a:rPr lang="hr-HR" sz="1200">
                <a:ea typeface="+mn-lt"/>
                <a:cs typeface="+mn-lt"/>
              </a:rPr>
              <a:t> </a:t>
            </a:r>
            <a:r>
              <a:rPr lang="hr-HR" sz="1200" err="1">
                <a:ea typeface="+mn-lt"/>
                <a:cs typeface="+mn-lt"/>
              </a:rPr>
              <a:t>his</a:t>
            </a:r>
            <a:r>
              <a:rPr lang="hr-HR" sz="1200">
                <a:ea typeface="+mn-lt"/>
                <a:cs typeface="+mn-lt"/>
              </a:rPr>
              <a:t> </a:t>
            </a:r>
            <a:r>
              <a:rPr lang="hr-HR" sz="1200" err="1">
                <a:ea typeface="+mn-lt"/>
                <a:cs typeface="+mn-lt"/>
              </a:rPr>
              <a:t>life</a:t>
            </a:r>
            <a:r>
              <a:rPr lang="hr-HR" sz="1200">
                <a:ea typeface="+mn-lt"/>
                <a:cs typeface="+mn-lt"/>
              </a:rPr>
              <a:t> </a:t>
            </a:r>
            <a:r>
              <a:rPr lang="hr-HR" sz="1200" err="1">
                <a:ea typeface="+mn-lt"/>
                <a:cs typeface="+mn-lt"/>
              </a:rPr>
              <a:t>in</a:t>
            </a:r>
            <a:r>
              <a:rPr lang="hr-HR" sz="1200">
                <a:ea typeface="+mn-lt"/>
                <a:cs typeface="+mn-lt"/>
              </a:rPr>
              <a:t> </a:t>
            </a:r>
            <a:r>
              <a:rPr lang="hr-HR" sz="1200" err="1">
                <a:ea typeface="+mn-lt"/>
                <a:cs typeface="+mn-lt"/>
              </a:rPr>
              <a:t>ill</a:t>
            </a:r>
            <a:r>
              <a:rPr lang="hr-HR" sz="1200">
                <a:ea typeface="+mn-lt"/>
                <a:cs typeface="+mn-lt"/>
              </a:rPr>
              <a:t> </a:t>
            </a:r>
            <a:r>
              <a:rPr lang="hr-HR" sz="1200" err="1">
                <a:ea typeface="+mn-lt"/>
                <a:cs typeface="+mn-lt"/>
              </a:rPr>
              <a:t>health</a:t>
            </a:r>
            <a:r>
              <a:rPr lang="hr-HR" sz="1200">
                <a:ea typeface="+mn-lt"/>
                <a:cs typeface="+mn-lt"/>
              </a:rPr>
              <a:t>. He </a:t>
            </a:r>
            <a:r>
              <a:rPr lang="hr-HR" sz="1200" err="1">
                <a:ea typeface="+mn-lt"/>
                <a:cs typeface="+mn-lt"/>
              </a:rPr>
              <a:t>was</a:t>
            </a:r>
            <a:r>
              <a:rPr lang="hr-HR" sz="1200">
                <a:ea typeface="+mn-lt"/>
                <a:cs typeface="+mn-lt"/>
              </a:rPr>
              <a:t> </a:t>
            </a:r>
            <a:r>
              <a:rPr lang="hr-HR" sz="1200" err="1">
                <a:ea typeface="+mn-lt"/>
                <a:cs typeface="+mn-lt"/>
              </a:rPr>
              <a:t>awarded</a:t>
            </a:r>
            <a:r>
              <a:rPr lang="hr-HR" sz="1200">
                <a:ea typeface="+mn-lt"/>
                <a:cs typeface="+mn-lt"/>
              </a:rPr>
              <a:t> </a:t>
            </a:r>
            <a:r>
              <a:rPr lang="hr-HR" sz="1200" err="1">
                <a:ea typeface="+mn-lt"/>
                <a:cs typeface="+mn-lt"/>
              </a:rPr>
              <a:t>the</a:t>
            </a:r>
            <a:r>
              <a:rPr lang="hr-HR" sz="1200">
                <a:ea typeface="+mn-lt"/>
                <a:cs typeface="+mn-lt"/>
              </a:rPr>
              <a:t> Laureate </a:t>
            </a:r>
            <a:r>
              <a:rPr lang="hr-HR" sz="1200" err="1">
                <a:ea typeface="+mn-lt"/>
                <a:cs typeface="+mn-lt"/>
              </a:rPr>
              <a:t>Of</a:t>
            </a:r>
            <a:r>
              <a:rPr lang="hr-HR" sz="1200">
                <a:ea typeface="+mn-lt"/>
                <a:cs typeface="+mn-lt"/>
              </a:rPr>
              <a:t> </a:t>
            </a:r>
            <a:r>
              <a:rPr lang="hr-HR" sz="1200" err="1">
                <a:ea typeface="+mn-lt"/>
                <a:cs typeface="+mn-lt"/>
              </a:rPr>
              <a:t>The</a:t>
            </a:r>
            <a:r>
              <a:rPr lang="hr-HR" sz="1200">
                <a:ea typeface="+mn-lt"/>
                <a:cs typeface="+mn-lt"/>
              </a:rPr>
              <a:t> International </a:t>
            </a:r>
            <a:r>
              <a:rPr lang="hr-HR" sz="1200" err="1">
                <a:ea typeface="+mn-lt"/>
                <a:cs typeface="+mn-lt"/>
              </a:rPr>
              <a:t>Botev</a:t>
            </a:r>
            <a:r>
              <a:rPr lang="hr-HR" sz="1200">
                <a:ea typeface="+mn-lt"/>
                <a:cs typeface="+mn-lt"/>
              </a:rPr>
              <a:t> </a:t>
            </a:r>
            <a:r>
              <a:rPr lang="hr-HR" sz="1200" err="1">
                <a:ea typeface="+mn-lt"/>
                <a:cs typeface="+mn-lt"/>
              </a:rPr>
              <a:t>Prize</a:t>
            </a:r>
            <a:r>
              <a:rPr lang="hr-HR" sz="1200">
                <a:ea typeface="+mn-lt"/>
                <a:cs typeface="+mn-lt"/>
              </a:rPr>
              <a:t> </a:t>
            </a:r>
            <a:r>
              <a:rPr lang="hr-HR" sz="1200" err="1">
                <a:ea typeface="+mn-lt"/>
                <a:cs typeface="+mn-lt"/>
              </a:rPr>
              <a:t>in</a:t>
            </a:r>
            <a:r>
              <a:rPr lang="hr-HR" sz="1200">
                <a:ea typeface="+mn-lt"/>
                <a:cs typeface="+mn-lt"/>
              </a:rPr>
              <a:t> 1981. He </a:t>
            </a:r>
            <a:r>
              <a:rPr lang="hr-HR" sz="1200" err="1">
                <a:ea typeface="+mn-lt"/>
                <a:cs typeface="+mn-lt"/>
              </a:rPr>
              <a:t>died</a:t>
            </a:r>
            <a:r>
              <a:rPr lang="hr-HR" sz="1200">
                <a:ea typeface="+mn-lt"/>
                <a:cs typeface="+mn-lt"/>
              </a:rPr>
              <a:t> </a:t>
            </a:r>
            <a:r>
              <a:rPr lang="hr-HR" sz="1200" err="1">
                <a:ea typeface="+mn-lt"/>
                <a:cs typeface="+mn-lt"/>
              </a:rPr>
              <a:t>in</a:t>
            </a:r>
            <a:r>
              <a:rPr lang="hr-HR" sz="1200">
                <a:ea typeface="+mn-lt"/>
                <a:cs typeface="+mn-lt"/>
              </a:rPr>
              <a:t> </a:t>
            </a:r>
            <a:r>
              <a:rPr lang="hr-HR" sz="1200" err="1">
                <a:ea typeface="+mn-lt"/>
                <a:cs typeface="+mn-lt"/>
              </a:rPr>
              <a:t>his</a:t>
            </a:r>
            <a:r>
              <a:rPr lang="hr-HR" sz="1200">
                <a:ea typeface="+mn-lt"/>
                <a:cs typeface="+mn-lt"/>
              </a:rPr>
              <a:t> </a:t>
            </a:r>
            <a:r>
              <a:rPr lang="hr-HR" sz="1200" err="1">
                <a:ea typeface="+mn-lt"/>
                <a:cs typeface="+mn-lt"/>
              </a:rPr>
              <a:t>villa</a:t>
            </a:r>
            <a:r>
              <a:rPr lang="hr-HR" sz="1200">
                <a:ea typeface="+mn-lt"/>
                <a:cs typeface="+mn-lt"/>
              </a:rPr>
              <a:t> Gvozd </a:t>
            </a:r>
            <a:r>
              <a:rPr lang="hr-HR" sz="1200" err="1">
                <a:ea typeface="+mn-lt"/>
                <a:cs typeface="+mn-lt"/>
              </a:rPr>
              <a:t>in</a:t>
            </a:r>
            <a:r>
              <a:rPr lang="hr-HR" sz="1200">
                <a:ea typeface="+mn-lt"/>
                <a:cs typeface="+mn-lt"/>
              </a:rPr>
              <a:t> Zagreb, on 29 </a:t>
            </a:r>
            <a:r>
              <a:rPr lang="hr-HR" sz="1200" err="1">
                <a:ea typeface="+mn-lt"/>
                <a:cs typeface="+mn-lt"/>
              </a:rPr>
              <a:t>December</a:t>
            </a:r>
            <a:r>
              <a:rPr lang="hr-HR" sz="1200">
                <a:ea typeface="+mn-lt"/>
                <a:cs typeface="+mn-lt"/>
              </a:rPr>
              <a:t> 1981 </a:t>
            </a:r>
            <a:r>
              <a:rPr lang="hr-HR" sz="1200" err="1">
                <a:ea typeface="+mn-lt"/>
                <a:cs typeface="+mn-lt"/>
              </a:rPr>
              <a:t>and</a:t>
            </a:r>
            <a:r>
              <a:rPr lang="hr-HR" sz="1200">
                <a:ea typeface="+mn-lt"/>
                <a:cs typeface="+mn-lt"/>
              </a:rPr>
              <a:t> </a:t>
            </a:r>
            <a:r>
              <a:rPr lang="hr-HR" sz="1200" err="1">
                <a:ea typeface="+mn-lt"/>
                <a:cs typeface="+mn-lt"/>
              </a:rPr>
              <a:t>was</a:t>
            </a:r>
            <a:r>
              <a:rPr lang="hr-HR" sz="1200">
                <a:ea typeface="+mn-lt"/>
                <a:cs typeface="+mn-lt"/>
              </a:rPr>
              <a:t> </a:t>
            </a:r>
            <a:r>
              <a:rPr lang="hr-HR" sz="1200" err="1">
                <a:ea typeface="+mn-lt"/>
                <a:cs typeface="+mn-lt"/>
              </a:rPr>
              <a:t>given</a:t>
            </a:r>
            <a:r>
              <a:rPr lang="hr-HR" sz="1200">
                <a:ea typeface="+mn-lt"/>
                <a:cs typeface="+mn-lt"/>
              </a:rPr>
              <a:t> a </a:t>
            </a:r>
            <a:r>
              <a:rPr lang="hr-HR" sz="1200" err="1">
                <a:ea typeface="+mn-lt"/>
                <a:cs typeface="+mn-lt"/>
              </a:rPr>
              <a:t>state</a:t>
            </a:r>
            <a:r>
              <a:rPr lang="hr-HR" sz="1200">
                <a:ea typeface="+mn-lt"/>
                <a:cs typeface="+mn-lt"/>
              </a:rPr>
              <a:t> </a:t>
            </a:r>
            <a:r>
              <a:rPr lang="hr-HR" sz="1200" err="1">
                <a:ea typeface="+mn-lt"/>
                <a:cs typeface="+mn-lt"/>
              </a:rPr>
              <a:t>funeral</a:t>
            </a:r>
            <a:r>
              <a:rPr lang="hr-HR" sz="1200">
                <a:ea typeface="+mn-lt"/>
                <a:cs typeface="+mn-lt"/>
              </a:rPr>
              <a:t> </a:t>
            </a:r>
            <a:r>
              <a:rPr lang="hr-HR" sz="1200" err="1">
                <a:ea typeface="+mn-lt"/>
                <a:cs typeface="+mn-lt"/>
              </a:rPr>
              <a:t>in</a:t>
            </a:r>
            <a:r>
              <a:rPr lang="hr-HR" sz="1200">
                <a:ea typeface="+mn-lt"/>
                <a:cs typeface="+mn-lt"/>
              </a:rPr>
              <a:t> Zagreb on 4 </a:t>
            </a:r>
            <a:r>
              <a:rPr lang="hr-HR" sz="1200" err="1">
                <a:ea typeface="+mn-lt"/>
                <a:cs typeface="+mn-lt"/>
              </a:rPr>
              <a:t>January</a:t>
            </a:r>
            <a:r>
              <a:rPr lang="hr-HR" sz="1200">
                <a:ea typeface="+mn-lt"/>
                <a:cs typeface="+mn-lt"/>
              </a:rPr>
              <a:t> 1982.</a:t>
            </a:r>
            <a:endParaRPr lang="hr-HR" sz="1200" baseline="30000"/>
          </a:p>
          <a:p>
            <a:pPr marL="0" indent="0">
              <a:buNone/>
            </a:pPr>
            <a:endParaRPr lang="hr-HR"/>
          </a:p>
        </p:txBody>
      </p:sp>
    </p:spTree>
    <p:extLst>
      <p:ext uri="{BB962C8B-B14F-4D97-AF65-F5344CB8AC3E}">
        <p14:creationId xmlns:p14="http://schemas.microsoft.com/office/powerpoint/2010/main" val="68841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75A354-E484-4E1F-9E3C-95D8C332EF06}"/>
              </a:ext>
            </a:extLst>
          </p:cNvPr>
          <p:cNvSpPr>
            <a:spLocks noGrp="1"/>
          </p:cNvSpPr>
          <p:nvPr>
            <p:ph type="title"/>
          </p:nvPr>
        </p:nvSpPr>
        <p:spPr/>
        <p:txBody>
          <a:bodyPr vert="horz" lIns="91440" tIns="45720" rIns="91440" bIns="45720" rtlCol="0" anchor="t">
            <a:noAutofit/>
          </a:bodyPr>
          <a:lstStyle/>
          <a:p>
            <a:r>
              <a:rPr lang="hr-HR" sz="3200" b="1" i="1" err="1"/>
              <a:t>Work</a:t>
            </a:r>
            <a:r>
              <a:rPr lang="hr-HR" sz="2400"/>
              <a:t>- </a:t>
            </a:r>
            <a:r>
              <a:rPr lang="hr-HR" sz="2400" err="1"/>
              <a:t>Krleža's</a:t>
            </a:r>
            <a:r>
              <a:rPr lang="hr-HR" sz="2400">
                <a:ea typeface="+mj-lt"/>
                <a:cs typeface="+mj-lt"/>
              </a:rPr>
              <a:t> </a:t>
            </a:r>
            <a:r>
              <a:rPr lang="hr-HR" sz="2400" err="1">
                <a:ea typeface="+mj-lt"/>
                <a:cs typeface="+mj-lt"/>
              </a:rPr>
              <a:t>formative</a:t>
            </a:r>
            <a:r>
              <a:rPr lang="hr-HR" sz="2400">
                <a:ea typeface="+mj-lt"/>
                <a:cs typeface="+mj-lt"/>
              </a:rPr>
              <a:t> </a:t>
            </a:r>
            <a:r>
              <a:rPr lang="hr-HR" sz="2400" err="1">
                <a:ea typeface="+mj-lt"/>
                <a:cs typeface="+mj-lt"/>
              </a:rPr>
              <a:t>influences</a:t>
            </a:r>
            <a:r>
              <a:rPr lang="hr-HR" sz="2400">
                <a:ea typeface="+mj-lt"/>
                <a:cs typeface="+mj-lt"/>
              </a:rPr>
              <a:t> </a:t>
            </a:r>
            <a:r>
              <a:rPr lang="hr-HR" sz="2400" err="1">
                <a:ea typeface="+mj-lt"/>
                <a:cs typeface="+mj-lt"/>
              </a:rPr>
              <a:t>include</a:t>
            </a:r>
            <a:r>
              <a:rPr lang="hr-HR" sz="2400">
                <a:ea typeface="+mj-lt"/>
                <a:cs typeface="+mj-lt"/>
              </a:rPr>
              <a:t> </a:t>
            </a:r>
            <a:r>
              <a:rPr lang="hr-HR" sz="2400" err="1">
                <a:ea typeface="+mj-lt"/>
                <a:cs typeface="+mj-lt"/>
              </a:rPr>
              <a:t>Scandinavian</a:t>
            </a:r>
            <a:r>
              <a:rPr lang="hr-HR" sz="2400">
                <a:ea typeface="+mj-lt"/>
                <a:cs typeface="+mj-lt"/>
              </a:rPr>
              <a:t> drama, </a:t>
            </a:r>
            <a:r>
              <a:rPr lang="hr-HR" sz="2400" err="1">
                <a:ea typeface="+mj-lt"/>
                <a:cs typeface="+mj-lt"/>
              </a:rPr>
              <a:t>French</a:t>
            </a:r>
            <a:r>
              <a:rPr lang="hr-HR" sz="2400">
                <a:ea typeface="+mj-lt"/>
                <a:cs typeface="+mj-lt"/>
              </a:rPr>
              <a:t> </a:t>
            </a:r>
            <a:r>
              <a:rPr lang="hr-HR" sz="2400" err="1">
                <a:ea typeface="+mj-lt"/>
                <a:cs typeface="+mj-lt"/>
              </a:rPr>
              <a:t>symbolism</a:t>
            </a:r>
            <a:r>
              <a:rPr lang="hr-HR" sz="2400">
                <a:ea typeface="+mj-lt"/>
                <a:cs typeface="+mj-lt"/>
              </a:rPr>
              <a:t> </a:t>
            </a:r>
            <a:r>
              <a:rPr lang="hr-HR" sz="2400" err="1">
                <a:ea typeface="+mj-lt"/>
                <a:cs typeface="+mj-lt"/>
              </a:rPr>
              <a:t>and</a:t>
            </a:r>
            <a:r>
              <a:rPr lang="hr-HR" sz="2400">
                <a:ea typeface="+mj-lt"/>
                <a:cs typeface="+mj-lt"/>
              </a:rPr>
              <a:t> </a:t>
            </a:r>
            <a:r>
              <a:rPr lang="hr-HR" sz="2400" err="1">
                <a:ea typeface="+mj-lt"/>
                <a:cs typeface="+mj-lt"/>
              </a:rPr>
              <a:t>Austrian</a:t>
            </a:r>
            <a:r>
              <a:rPr lang="hr-HR" sz="2400">
                <a:ea typeface="+mj-lt"/>
                <a:cs typeface="+mj-lt"/>
              </a:rPr>
              <a:t> </a:t>
            </a:r>
            <a:r>
              <a:rPr lang="hr-HR" sz="2400" err="1">
                <a:ea typeface="+mj-lt"/>
                <a:cs typeface="+mj-lt"/>
              </a:rPr>
              <a:t>and</a:t>
            </a:r>
            <a:r>
              <a:rPr lang="hr-HR" sz="2400">
                <a:ea typeface="+mj-lt"/>
                <a:cs typeface="+mj-lt"/>
              </a:rPr>
              <a:t> German </a:t>
            </a:r>
            <a:r>
              <a:rPr lang="hr-HR" sz="2400" err="1">
                <a:ea typeface="+mj-lt"/>
                <a:cs typeface="+mj-lt"/>
              </a:rPr>
              <a:t>expressionism</a:t>
            </a:r>
            <a:r>
              <a:rPr lang="hr-HR" sz="2400">
                <a:ea typeface="+mj-lt"/>
                <a:cs typeface="+mj-lt"/>
              </a:rPr>
              <a:t> </a:t>
            </a:r>
            <a:r>
              <a:rPr lang="hr-HR" sz="2400" err="1">
                <a:ea typeface="+mj-lt"/>
                <a:cs typeface="+mj-lt"/>
              </a:rPr>
              <a:t>and</a:t>
            </a:r>
            <a:r>
              <a:rPr lang="hr-HR" sz="2400">
                <a:ea typeface="+mj-lt"/>
                <a:cs typeface="+mj-lt"/>
              </a:rPr>
              <a:t> </a:t>
            </a:r>
            <a:r>
              <a:rPr lang="hr-HR" sz="2400" err="1">
                <a:ea typeface="+mj-lt"/>
                <a:cs typeface="+mj-lt"/>
              </a:rPr>
              <a:t>modernism</a:t>
            </a:r>
            <a:r>
              <a:rPr lang="hr-HR" sz="2400">
                <a:ea typeface="+mj-lt"/>
                <a:cs typeface="+mj-lt"/>
              </a:rPr>
              <a:t>, </a:t>
            </a:r>
            <a:r>
              <a:rPr lang="hr-HR" sz="2400" err="1">
                <a:ea typeface="+mj-lt"/>
                <a:cs typeface="+mj-lt"/>
              </a:rPr>
              <a:t>with</a:t>
            </a:r>
            <a:r>
              <a:rPr lang="hr-HR" sz="2400">
                <a:ea typeface="+mj-lt"/>
                <a:cs typeface="+mj-lt"/>
              </a:rPr>
              <a:t> </a:t>
            </a:r>
            <a:r>
              <a:rPr lang="hr-HR" sz="2400" err="1">
                <a:ea typeface="+mj-lt"/>
                <a:cs typeface="+mj-lt"/>
              </a:rPr>
              <a:t>key</a:t>
            </a:r>
            <a:r>
              <a:rPr lang="hr-HR" sz="2400">
                <a:ea typeface="+mj-lt"/>
                <a:cs typeface="+mj-lt"/>
              </a:rPr>
              <a:t> </a:t>
            </a:r>
            <a:r>
              <a:rPr lang="hr-HR" sz="2400" err="1">
                <a:ea typeface="+mj-lt"/>
                <a:cs typeface="+mj-lt"/>
              </a:rPr>
              <a:t>authors</a:t>
            </a:r>
            <a:r>
              <a:rPr lang="hr-HR" sz="2400">
                <a:ea typeface="+mj-lt"/>
                <a:cs typeface="+mj-lt"/>
              </a:rPr>
              <a:t> </a:t>
            </a:r>
            <a:r>
              <a:rPr lang="hr-HR" sz="2400" err="1">
                <a:ea typeface="+mj-lt"/>
                <a:cs typeface="+mj-lt"/>
              </a:rPr>
              <a:t>like</a:t>
            </a:r>
            <a:r>
              <a:rPr lang="hr-HR" sz="2400">
                <a:ea typeface="+mj-lt"/>
                <a:cs typeface="+mj-lt"/>
              </a:rPr>
              <a:t> Ibsen, </a:t>
            </a:r>
            <a:r>
              <a:rPr lang="hr-HR" sz="2400" err="1">
                <a:ea typeface="+mj-lt"/>
                <a:cs typeface="+mj-lt"/>
              </a:rPr>
              <a:t>Strindberg</a:t>
            </a:r>
            <a:r>
              <a:rPr lang="hr-HR" sz="2400">
                <a:ea typeface="+mj-lt"/>
                <a:cs typeface="+mj-lt"/>
              </a:rPr>
              <a:t>, Nietzsche, Karl Kraus, Rilke, </a:t>
            </a:r>
            <a:r>
              <a:rPr lang="hr-HR" sz="2400" err="1">
                <a:ea typeface="+mj-lt"/>
                <a:cs typeface="+mj-lt"/>
              </a:rPr>
              <a:t>and</a:t>
            </a:r>
            <a:r>
              <a:rPr lang="hr-HR" sz="2400">
                <a:ea typeface="+mj-lt"/>
                <a:cs typeface="+mj-lt"/>
              </a:rPr>
              <a:t> Proust.</a:t>
            </a:r>
            <a:endParaRPr lang="hr-HR" sz="2400" baseline="30000"/>
          </a:p>
          <a:p>
            <a:r>
              <a:rPr lang="hr-HR" sz="2400" err="1">
                <a:ea typeface="+mj-lt"/>
                <a:cs typeface="+mj-lt"/>
              </a:rPr>
              <a:t>Krleža's</a:t>
            </a:r>
            <a:r>
              <a:rPr lang="hr-HR" sz="2400">
                <a:ea typeface="+mj-lt"/>
                <a:cs typeface="+mj-lt"/>
              </a:rPr>
              <a:t> opus </a:t>
            </a:r>
            <a:r>
              <a:rPr lang="hr-HR" sz="2400" err="1">
                <a:ea typeface="+mj-lt"/>
                <a:cs typeface="+mj-lt"/>
              </a:rPr>
              <a:t>can</a:t>
            </a:r>
            <a:r>
              <a:rPr lang="hr-HR" sz="2400">
                <a:ea typeface="+mj-lt"/>
                <a:cs typeface="+mj-lt"/>
              </a:rPr>
              <a:t> </a:t>
            </a:r>
            <a:r>
              <a:rPr lang="hr-HR" sz="2400" err="1">
                <a:ea typeface="+mj-lt"/>
                <a:cs typeface="+mj-lt"/>
              </a:rPr>
              <a:t>be</a:t>
            </a:r>
            <a:r>
              <a:rPr lang="hr-HR" sz="2400">
                <a:ea typeface="+mj-lt"/>
                <a:cs typeface="+mj-lt"/>
              </a:rPr>
              <a:t> </a:t>
            </a:r>
            <a:r>
              <a:rPr lang="hr-HR" sz="2400" err="1">
                <a:ea typeface="+mj-lt"/>
                <a:cs typeface="+mj-lt"/>
              </a:rPr>
              <a:t>divided</a:t>
            </a:r>
            <a:r>
              <a:rPr lang="hr-HR" sz="2400">
                <a:ea typeface="+mj-lt"/>
                <a:cs typeface="+mj-lt"/>
              </a:rPr>
              <a:t> </a:t>
            </a:r>
            <a:r>
              <a:rPr lang="hr-HR" sz="2400" err="1">
                <a:ea typeface="+mj-lt"/>
                <a:cs typeface="+mj-lt"/>
              </a:rPr>
              <a:t>into</a:t>
            </a:r>
            <a:r>
              <a:rPr lang="hr-HR" sz="2400">
                <a:ea typeface="+mj-lt"/>
                <a:cs typeface="+mj-lt"/>
              </a:rPr>
              <a:t> </a:t>
            </a:r>
            <a:r>
              <a:rPr lang="hr-HR" sz="2400" err="1">
                <a:ea typeface="+mj-lt"/>
                <a:cs typeface="+mj-lt"/>
              </a:rPr>
              <a:t>the</a:t>
            </a:r>
            <a:r>
              <a:rPr lang="hr-HR" sz="2400">
                <a:ea typeface="+mj-lt"/>
                <a:cs typeface="+mj-lt"/>
              </a:rPr>
              <a:t> </a:t>
            </a:r>
            <a:r>
              <a:rPr lang="hr-HR" sz="2400" err="1">
                <a:ea typeface="+mj-lt"/>
                <a:cs typeface="+mj-lt"/>
              </a:rPr>
              <a:t>following</a:t>
            </a:r>
            <a:r>
              <a:rPr lang="hr-HR" sz="2400">
                <a:ea typeface="+mj-lt"/>
                <a:cs typeface="+mj-lt"/>
              </a:rPr>
              <a:t> </a:t>
            </a:r>
            <a:r>
              <a:rPr lang="hr-HR" sz="2400" err="1">
                <a:ea typeface="+mj-lt"/>
                <a:cs typeface="+mj-lt"/>
              </a:rPr>
              <a:t>categories</a:t>
            </a:r>
            <a:r>
              <a:rPr lang="hr-HR" sz="2400">
                <a:ea typeface="+mj-lt"/>
                <a:cs typeface="+mj-lt"/>
              </a:rPr>
              <a:t>.</a:t>
            </a:r>
            <a:endParaRPr lang="hr-HR" sz="2400" err="1"/>
          </a:p>
          <a:p>
            <a:endParaRPr lang="hr-HR"/>
          </a:p>
        </p:txBody>
      </p:sp>
      <p:sp>
        <p:nvSpPr>
          <p:cNvPr id="3" name="Rezervirano mjesto sadržaja 2">
            <a:extLst>
              <a:ext uri="{FF2B5EF4-FFF2-40B4-BE49-F238E27FC236}">
                <a16:creationId xmlns:a16="http://schemas.microsoft.com/office/drawing/2014/main" id="{38912F2F-B8AF-47B4-8CDC-0CE3E700CA9E}"/>
              </a:ext>
            </a:extLst>
          </p:cNvPr>
          <p:cNvSpPr>
            <a:spLocks noGrp="1"/>
          </p:cNvSpPr>
          <p:nvPr>
            <p:ph idx="1"/>
          </p:nvPr>
        </p:nvSpPr>
        <p:spPr/>
        <p:txBody>
          <a:bodyPr vert="horz" lIns="91440" tIns="45720" rIns="91440" bIns="45720" rtlCol="0" anchor="t">
            <a:normAutofit/>
          </a:bodyPr>
          <a:lstStyle/>
          <a:p>
            <a:pPr marL="269875" indent="-269875"/>
            <a:r>
              <a:rPr lang="hr-HR" err="1"/>
              <a:t>Poetry</a:t>
            </a:r>
            <a:r>
              <a:rPr lang="hr-HR"/>
              <a:t>: </a:t>
            </a:r>
            <a:r>
              <a:rPr lang="hr-HR">
                <a:ea typeface="+mn-lt"/>
                <a:cs typeface="+mn-lt"/>
              </a:rPr>
              <a:t> "</a:t>
            </a:r>
            <a:r>
              <a:rPr lang="hr-HR" i="1">
                <a:ea typeface="+mn-lt"/>
                <a:cs typeface="+mn-lt"/>
              </a:rPr>
              <a:t>Balade Petrice Kerempuha", </a:t>
            </a:r>
            <a:r>
              <a:rPr lang="hr-HR">
                <a:ea typeface="+mn-lt"/>
                <a:cs typeface="+mn-lt"/>
              </a:rPr>
              <a:t> "</a:t>
            </a:r>
            <a:r>
              <a:rPr lang="hr-HR" err="1">
                <a:ea typeface="+mn-lt"/>
                <a:cs typeface="+mn-lt"/>
              </a:rPr>
              <a:t>Till</a:t>
            </a:r>
            <a:r>
              <a:rPr lang="hr-HR">
                <a:ea typeface="+mn-lt"/>
                <a:cs typeface="+mn-lt"/>
              </a:rPr>
              <a:t> </a:t>
            </a:r>
            <a:r>
              <a:rPr lang="hr-HR" err="1">
                <a:ea typeface="+mn-lt"/>
                <a:cs typeface="+mn-lt"/>
              </a:rPr>
              <a:t>Eulenspiegel</a:t>
            </a:r>
            <a:r>
              <a:rPr lang="hr-HR">
                <a:ea typeface="+mn-lt"/>
                <a:cs typeface="+mn-lt"/>
              </a:rPr>
              <a:t>".</a:t>
            </a:r>
            <a:endParaRPr lang="hr-HR" err="1"/>
          </a:p>
          <a:p>
            <a:pPr marL="269875" indent="-269875"/>
            <a:r>
              <a:rPr lang="hr-HR" err="1"/>
              <a:t>Novels</a:t>
            </a:r>
            <a:r>
              <a:rPr lang="hr-HR"/>
              <a:t>: "</a:t>
            </a:r>
            <a:r>
              <a:rPr lang="hr-HR" i="1">
                <a:ea typeface="+mn-lt"/>
                <a:cs typeface="+mn-lt"/>
              </a:rPr>
              <a:t>Povratak Filipa Latinovicza", </a:t>
            </a:r>
            <a:r>
              <a:rPr lang="hr-HR">
                <a:ea typeface="+mn-lt"/>
                <a:cs typeface="+mn-lt"/>
              </a:rPr>
              <a:t> "</a:t>
            </a:r>
            <a:r>
              <a:rPr lang="hr-HR" i="1">
                <a:ea typeface="+mn-lt"/>
                <a:cs typeface="+mn-lt"/>
              </a:rPr>
              <a:t>Banket u Blitvi", </a:t>
            </a:r>
            <a:r>
              <a:rPr lang="hr-HR">
                <a:ea typeface="+mn-lt"/>
                <a:cs typeface="+mn-lt"/>
              </a:rPr>
              <a:t> "</a:t>
            </a:r>
            <a:r>
              <a:rPr lang="hr-HR" i="1" err="1">
                <a:ea typeface="+mn-lt"/>
                <a:cs typeface="+mn-lt"/>
              </a:rPr>
              <a:t>War</a:t>
            </a:r>
            <a:r>
              <a:rPr lang="hr-HR" i="1">
                <a:ea typeface="+mn-lt"/>
                <a:cs typeface="+mn-lt"/>
              </a:rPr>
              <a:t> </a:t>
            </a:r>
            <a:r>
              <a:rPr lang="hr-HR" i="1" err="1">
                <a:ea typeface="+mn-lt"/>
                <a:cs typeface="+mn-lt"/>
              </a:rPr>
              <a:t>and</a:t>
            </a:r>
            <a:r>
              <a:rPr lang="hr-HR" i="1">
                <a:ea typeface="+mn-lt"/>
                <a:cs typeface="+mn-lt"/>
              </a:rPr>
              <a:t> </a:t>
            </a:r>
            <a:r>
              <a:rPr lang="hr-HR" i="1" err="1">
                <a:ea typeface="+mn-lt"/>
                <a:cs typeface="+mn-lt"/>
              </a:rPr>
              <a:t>Peace</a:t>
            </a:r>
            <a:r>
              <a:rPr lang="hr-HR" i="1">
                <a:ea typeface="+mn-lt"/>
                <a:cs typeface="+mn-lt"/>
              </a:rPr>
              <a:t>".</a:t>
            </a:r>
          </a:p>
          <a:p>
            <a:pPr marL="269875" indent="-269875"/>
            <a:r>
              <a:rPr lang="hr-HR"/>
              <a:t>Short </a:t>
            </a:r>
            <a:r>
              <a:rPr lang="hr-HR" err="1"/>
              <a:t>stories</a:t>
            </a:r>
            <a:r>
              <a:rPr lang="hr-HR"/>
              <a:t> </a:t>
            </a:r>
            <a:r>
              <a:rPr lang="hr-HR" err="1"/>
              <a:t>and</a:t>
            </a:r>
            <a:r>
              <a:rPr lang="hr-HR"/>
              <a:t> </a:t>
            </a:r>
            <a:r>
              <a:rPr lang="hr-HR" err="1"/>
              <a:t>novellas</a:t>
            </a:r>
            <a:r>
              <a:rPr lang="hr-HR"/>
              <a:t>: "</a:t>
            </a:r>
            <a:r>
              <a:rPr lang="hr-HR" i="1">
                <a:ea typeface="+mn-lt"/>
                <a:cs typeface="+mn-lt"/>
              </a:rPr>
              <a:t>Hrvatski bog Mars".</a:t>
            </a:r>
            <a:endParaRPr lang="hr-HR"/>
          </a:p>
          <a:p>
            <a:pPr marL="269875" indent="-269875"/>
            <a:r>
              <a:rPr lang="hr-HR" err="1"/>
              <a:t>Plays</a:t>
            </a:r>
            <a:r>
              <a:rPr lang="hr-HR"/>
              <a:t>: "</a:t>
            </a:r>
            <a:r>
              <a:rPr lang="hr-HR">
                <a:ea typeface="+mn-lt"/>
                <a:cs typeface="+mn-lt"/>
              </a:rPr>
              <a:t> </a:t>
            </a:r>
            <a:r>
              <a:rPr lang="hr-HR" i="1">
                <a:ea typeface="+mn-lt"/>
                <a:cs typeface="+mn-lt"/>
              </a:rPr>
              <a:t>Gospoda Glembajevi".</a:t>
            </a:r>
            <a:endParaRPr lang="hr-HR"/>
          </a:p>
          <a:p>
            <a:pPr marL="269875" indent="-269875"/>
            <a:r>
              <a:rPr lang="hr-HR" err="1"/>
              <a:t>Diaries</a:t>
            </a:r>
            <a:r>
              <a:rPr lang="hr-HR"/>
              <a:t> </a:t>
            </a:r>
            <a:r>
              <a:rPr lang="hr-HR" err="1"/>
              <a:t>and</a:t>
            </a:r>
            <a:r>
              <a:rPr lang="hr-HR"/>
              <a:t> </a:t>
            </a:r>
            <a:r>
              <a:rPr lang="hr-HR" err="1"/>
              <a:t>memoirs</a:t>
            </a:r>
            <a:r>
              <a:rPr lang="hr-HR"/>
              <a:t>: "</a:t>
            </a:r>
            <a:r>
              <a:rPr lang="hr-HR">
                <a:ea typeface="+mn-lt"/>
                <a:cs typeface="+mn-lt"/>
              </a:rPr>
              <a:t>Notes </a:t>
            </a:r>
            <a:r>
              <a:rPr lang="hr-HR" err="1">
                <a:ea typeface="+mn-lt"/>
                <a:cs typeface="+mn-lt"/>
              </a:rPr>
              <a:t>from</a:t>
            </a:r>
            <a:r>
              <a:rPr lang="hr-HR">
                <a:ea typeface="+mn-lt"/>
                <a:cs typeface="+mn-lt"/>
              </a:rPr>
              <a:t> </a:t>
            </a:r>
            <a:r>
              <a:rPr lang="hr-HR" err="1">
                <a:ea typeface="+mn-lt"/>
                <a:cs typeface="+mn-lt"/>
              </a:rPr>
              <a:t>Tržič</a:t>
            </a:r>
            <a:r>
              <a:rPr lang="hr-HR">
                <a:ea typeface="+mn-lt"/>
                <a:cs typeface="+mn-lt"/>
              </a:rPr>
              <a:t>".</a:t>
            </a:r>
            <a:endParaRPr lang="hr-HR"/>
          </a:p>
          <a:p>
            <a:pPr marL="269875" indent="-269875"/>
            <a:endParaRPr lang="hr-HR"/>
          </a:p>
        </p:txBody>
      </p:sp>
    </p:spTree>
    <p:extLst>
      <p:ext uri="{BB962C8B-B14F-4D97-AF65-F5344CB8AC3E}">
        <p14:creationId xmlns:p14="http://schemas.microsoft.com/office/powerpoint/2010/main" val="321730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3" name="Rectangle 12">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Oval 13">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Oval 14">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6" name="Group 15">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21">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7" name="Group 16">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8" name="Rectangle 17">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4" name="Rectangle 23">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useBgFill="1">
        <p:nvSpPr>
          <p:cNvPr id="26" name="Rectangle 25">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F51D7693-B421-4236-AEB5-217E62126D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9" name="Rectangle 28">
              <a:extLst>
                <a:ext uri="{FF2B5EF4-FFF2-40B4-BE49-F238E27FC236}">
                  <a16:creationId xmlns:a16="http://schemas.microsoft.com/office/drawing/2014/main" id="{B950A03D-DA9F-429B-9910-BE2B2CE0EB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3A49BEF-CE76-40CE-B6B2-F5361440D9D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4AA0740-F2A8-43B7-A6B9-E6EF6693C0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DD35DA0-4C4D-421B-BD2D-DA94479854D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7" name="Rectangle 36">
                <a:extLst>
                  <a:ext uri="{FF2B5EF4-FFF2-40B4-BE49-F238E27FC236}">
                    <a16:creationId xmlns:a16="http://schemas.microsoft.com/office/drawing/2014/main" id="{2BCEB27A-F849-402B-A0C9-3529C5DF9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6EDF219-8CB8-46D7-947D-15F361A63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B963E2A2-CDC1-4A4C-B7B1-0906714C223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5" name="Rectangle 34">
                <a:extLst>
                  <a:ext uri="{FF2B5EF4-FFF2-40B4-BE49-F238E27FC236}">
                    <a16:creationId xmlns:a16="http://schemas.microsoft.com/office/drawing/2014/main" id="{2F940CBB-38CA-458C-A826-40D9FB378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E3373E7-FBC9-480D-8865-87920273E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92F4303-F8BB-43B9-87C8-333535A436F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E1297267-64FC-46DE-88B8-E76DC4691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Naslov 1">
            <a:extLst>
              <a:ext uri="{FF2B5EF4-FFF2-40B4-BE49-F238E27FC236}">
                <a16:creationId xmlns:a16="http://schemas.microsoft.com/office/drawing/2014/main" id="{9C8F722D-F784-4615-A2BC-B1D058179A91}"/>
              </a:ext>
            </a:extLst>
          </p:cNvPr>
          <p:cNvSpPr>
            <a:spLocks noGrp="1"/>
          </p:cNvSpPr>
          <p:nvPr>
            <p:ph type="title"/>
          </p:nvPr>
        </p:nvSpPr>
        <p:spPr>
          <a:xfrm>
            <a:off x="540000" y="540000"/>
            <a:ext cx="4500561" cy="4259814"/>
          </a:xfrm>
        </p:spPr>
        <p:txBody>
          <a:bodyPr vert="horz" lIns="91440" tIns="45720" rIns="91440" bIns="45720" rtlCol="0" anchor="b">
            <a:normAutofit/>
          </a:bodyPr>
          <a:lstStyle/>
          <a:p>
            <a:endParaRPr lang="en-US" sz="8800"/>
          </a:p>
        </p:txBody>
      </p:sp>
      <p:pic>
        <p:nvPicPr>
          <p:cNvPr id="5" name="Picture 5" descr="A picture containing text, person, outdoor, crowd&#10;&#10;Description automatically generated">
            <a:extLst>
              <a:ext uri="{FF2B5EF4-FFF2-40B4-BE49-F238E27FC236}">
                <a16:creationId xmlns:a16="http://schemas.microsoft.com/office/drawing/2014/main" id="{3EFB61D5-C737-46E9-806E-FB8376345EDE}"/>
              </a:ext>
            </a:extLst>
          </p:cNvPr>
          <p:cNvPicPr>
            <a:picLocks noChangeAspect="1"/>
          </p:cNvPicPr>
          <p:nvPr/>
        </p:nvPicPr>
        <p:blipFill rotWithShape="1">
          <a:blip r:embed="rId2"/>
          <a:srcRect l="9099" r="8686" b="3"/>
          <a:stretch/>
        </p:blipFill>
        <p:spPr>
          <a:xfrm>
            <a:off x="-2213" y="10"/>
            <a:ext cx="3715568" cy="3957194"/>
          </a:xfrm>
          <a:prstGeom prst="rect">
            <a:avLst/>
          </a:prstGeom>
        </p:spPr>
      </p:pic>
      <p:pic>
        <p:nvPicPr>
          <p:cNvPr id="7" name="Picture 7" descr="A picture containing wall, suit&#10;&#10;Description automatically generated">
            <a:extLst>
              <a:ext uri="{FF2B5EF4-FFF2-40B4-BE49-F238E27FC236}">
                <a16:creationId xmlns:a16="http://schemas.microsoft.com/office/drawing/2014/main" id="{A916B95D-0FBD-4B2D-A4C7-9F25EB87702E}"/>
              </a:ext>
            </a:extLst>
          </p:cNvPr>
          <p:cNvPicPr>
            <a:picLocks noChangeAspect="1"/>
          </p:cNvPicPr>
          <p:nvPr/>
        </p:nvPicPr>
        <p:blipFill rotWithShape="1">
          <a:blip r:embed="rId3"/>
          <a:srcRect t="17364" r="2" b="2"/>
          <a:stretch/>
        </p:blipFill>
        <p:spPr>
          <a:xfrm>
            <a:off x="5134023" y="216487"/>
            <a:ext cx="3222000" cy="3428990"/>
          </a:xfrm>
          <a:prstGeom prst="rect">
            <a:avLst/>
          </a:prstGeom>
        </p:spPr>
      </p:pic>
      <p:pic>
        <p:nvPicPr>
          <p:cNvPr id="4" name="Picture 4" descr="A picture containing text, mammal&#10;&#10;Description automatically generated">
            <a:extLst>
              <a:ext uri="{FF2B5EF4-FFF2-40B4-BE49-F238E27FC236}">
                <a16:creationId xmlns:a16="http://schemas.microsoft.com/office/drawing/2014/main" id="{8977FA75-D913-4C37-AC53-C5B011D09EAD}"/>
              </a:ext>
            </a:extLst>
          </p:cNvPr>
          <p:cNvPicPr>
            <a:picLocks noGrp="1" noChangeAspect="1"/>
          </p:cNvPicPr>
          <p:nvPr>
            <p:ph idx="1"/>
          </p:nvPr>
        </p:nvPicPr>
        <p:blipFill rotWithShape="1">
          <a:blip r:embed="rId4"/>
          <a:srcRect l="31662" r="7965"/>
          <a:stretch/>
        </p:blipFill>
        <p:spPr>
          <a:xfrm>
            <a:off x="2033250" y="3297314"/>
            <a:ext cx="3222000" cy="3430800"/>
          </a:xfrm>
          <a:prstGeom prst="rect">
            <a:avLst/>
          </a:prstGeom>
        </p:spPr>
      </p:pic>
      <p:pic>
        <p:nvPicPr>
          <p:cNvPr id="6" name="Picture 6" descr="A picture containing text, person, posing, old&#10;&#10;Description automatically generated">
            <a:extLst>
              <a:ext uri="{FF2B5EF4-FFF2-40B4-BE49-F238E27FC236}">
                <a16:creationId xmlns:a16="http://schemas.microsoft.com/office/drawing/2014/main" id="{60033C75-5B28-4AAE-A8E0-115505FA3487}"/>
              </a:ext>
            </a:extLst>
          </p:cNvPr>
          <p:cNvPicPr>
            <a:picLocks noChangeAspect="1"/>
          </p:cNvPicPr>
          <p:nvPr/>
        </p:nvPicPr>
        <p:blipFill rotWithShape="1">
          <a:blip r:embed="rId5"/>
          <a:srcRect b="26253"/>
          <a:stretch/>
        </p:blipFill>
        <p:spPr>
          <a:xfrm>
            <a:off x="7627841" y="3002905"/>
            <a:ext cx="3222000" cy="3430800"/>
          </a:xfrm>
          <a:prstGeom prst="rect">
            <a:avLst/>
          </a:prstGeom>
        </p:spPr>
      </p:pic>
    </p:spTree>
    <p:extLst>
      <p:ext uri="{BB962C8B-B14F-4D97-AF65-F5344CB8AC3E}">
        <p14:creationId xmlns:p14="http://schemas.microsoft.com/office/powerpoint/2010/main" val="31407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D4FE74-D18A-42A6-8798-DD2B0A8F5BC9}"/>
              </a:ext>
            </a:extLst>
          </p:cNvPr>
          <p:cNvSpPr>
            <a:spLocks noGrp="1"/>
          </p:cNvSpPr>
          <p:nvPr>
            <p:ph type="title"/>
          </p:nvPr>
        </p:nvSpPr>
        <p:spPr/>
        <p:txBody>
          <a:bodyPr/>
          <a:lstStyle/>
          <a:p>
            <a:r>
              <a:rPr lang="pl-PL"/>
              <a:t>Miroslav </a:t>
            </a:r>
            <a:r>
              <a:rPr lang="pl-PL" err="1"/>
              <a:t>Krle</a:t>
            </a:r>
            <a:r>
              <a:rPr lang="pl-PL" err="1">
                <a:ea typeface="+mj-lt"/>
                <a:cs typeface="+mj-lt"/>
              </a:rPr>
              <a:t>ža</a:t>
            </a:r>
            <a:r>
              <a:rPr lang="pl-PL">
                <a:ea typeface="+mj-lt"/>
                <a:cs typeface="+mj-lt"/>
              </a:rPr>
              <a:t> monument</a:t>
            </a:r>
            <a:endParaRPr lang="pl-PL" err="1"/>
          </a:p>
        </p:txBody>
      </p:sp>
      <p:sp>
        <p:nvSpPr>
          <p:cNvPr id="3" name="Symbol zastępczy zawartości 2">
            <a:extLst>
              <a:ext uri="{FF2B5EF4-FFF2-40B4-BE49-F238E27FC236}">
                <a16:creationId xmlns:a16="http://schemas.microsoft.com/office/drawing/2014/main" id="{5BD20C94-48AF-4C40-8420-00D37291CB57}"/>
              </a:ext>
            </a:extLst>
          </p:cNvPr>
          <p:cNvSpPr>
            <a:spLocks noGrp="1"/>
          </p:cNvSpPr>
          <p:nvPr>
            <p:ph idx="1"/>
          </p:nvPr>
        </p:nvSpPr>
        <p:spPr>
          <a:xfrm>
            <a:off x="540000" y="2528887"/>
            <a:ext cx="4234477" cy="3779837"/>
          </a:xfrm>
        </p:spPr>
        <p:txBody>
          <a:bodyPr vert="horz" lIns="91440" tIns="45720" rIns="91440" bIns="45720" rtlCol="0" anchor="t">
            <a:normAutofit/>
          </a:bodyPr>
          <a:lstStyle/>
          <a:p>
            <a:pPr marL="0" indent="0">
              <a:buNone/>
            </a:pPr>
            <a:r>
              <a:rPr lang="pl-PL"/>
              <a:t> </a:t>
            </a:r>
            <a:r>
              <a:rPr lang="pl-PL" err="1"/>
              <a:t>You</a:t>
            </a:r>
            <a:r>
              <a:rPr lang="pl-PL"/>
              <a:t> </a:t>
            </a:r>
            <a:r>
              <a:rPr lang="pl-PL" err="1"/>
              <a:t>can</a:t>
            </a:r>
            <a:r>
              <a:rPr lang="pl-PL"/>
              <a:t> </a:t>
            </a:r>
            <a:r>
              <a:rPr lang="pl-PL" err="1"/>
              <a:t>see</a:t>
            </a:r>
            <a:r>
              <a:rPr lang="pl-PL"/>
              <a:t> the </a:t>
            </a:r>
            <a:r>
              <a:rPr lang="pl-PL" err="1"/>
              <a:t>Krleža's</a:t>
            </a:r>
            <a:r>
              <a:rPr lang="pl-PL">
                <a:ea typeface="+mn-lt"/>
                <a:cs typeface="+mn-lt"/>
              </a:rPr>
              <a:t> monument in </a:t>
            </a:r>
            <a:r>
              <a:rPr lang="pl-PL" err="1">
                <a:ea typeface="+mn-lt"/>
                <a:cs typeface="+mn-lt"/>
              </a:rPr>
              <a:t>Zagreb</a:t>
            </a:r>
            <a:r>
              <a:rPr lang="pl-PL">
                <a:ea typeface="+mn-lt"/>
                <a:cs typeface="+mn-lt"/>
              </a:rPr>
              <a:t> </a:t>
            </a:r>
            <a:r>
              <a:rPr lang="pl-PL" err="1">
                <a:ea typeface="+mn-lt"/>
                <a:cs typeface="+mn-lt"/>
              </a:rPr>
              <a:t>near</a:t>
            </a:r>
            <a:r>
              <a:rPr lang="pl-PL">
                <a:ea typeface="+mn-lt"/>
                <a:cs typeface="+mn-lt"/>
              </a:rPr>
              <a:t> </a:t>
            </a:r>
            <a:r>
              <a:rPr lang="pl-PL" err="1">
                <a:ea typeface="+mn-lt"/>
                <a:cs typeface="+mn-lt"/>
              </a:rPr>
              <a:t>Dubravkin</a:t>
            </a:r>
            <a:r>
              <a:rPr lang="pl-PL">
                <a:ea typeface="+mn-lt"/>
                <a:cs typeface="+mn-lt"/>
              </a:rPr>
              <a:t> </a:t>
            </a:r>
            <a:r>
              <a:rPr lang="pl-PL" err="1">
                <a:ea typeface="+mn-lt"/>
                <a:cs typeface="+mn-lt"/>
              </a:rPr>
              <a:t>put</a:t>
            </a:r>
            <a:r>
              <a:rPr lang="pl-PL">
                <a:ea typeface="+mn-lt"/>
                <a:cs typeface="+mn-lt"/>
              </a:rPr>
              <a:t>.</a:t>
            </a:r>
            <a:endParaRPr lang="pl-PL" err="1"/>
          </a:p>
        </p:txBody>
      </p:sp>
      <p:pic>
        <p:nvPicPr>
          <p:cNvPr id="4" name="Obraz 4" descr="Obraz zawierający trawa, zewnętrzne, ssak, małpy człekokształtne&#10;&#10;Opis wygenerowany automatycznie">
            <a:extLst>
              <a:ext uri="{FF2B5EF4-FFF2-40B4-BE49-F238E27FC236}">
                <a16:creationId xmlns:a16="http://schemas.microsoft.com/office/drawing/2014/main" id="{4B280CD6-2468-4F6B-8B07-8103EC0386DE}"/>
              </a:ext>
            </a:extLst>
          </p:cNvPr>
          <p:cNvPicPr>
            <a:picLocks noChangeAspect="1"/>
          </p:cNvPicPr>
          <p:nvPr/>
        </p:nvPicPr>
        <p:blipFill>
          <a:blip r:embed="rId2"/>
          <a:stretch>
            <a:fillRect/>
          </a:stretch>
        </p:blipFill>
        <p:spPr>
          <a:xfrm>
            <a:off x="8235661" y="1917123"/>
            <a:ext cx="2665268" cy="4114800"/>
          </a:xfrm>
          <a:prstGeom prst="rect">
            <a:avLst/>
          </a:prstGeom>
        </p:spPr>
      </p:pic>
      <p:pic>
        <p:nvPicPr>
          <p:cNvPr id="5" name="Slika 5" descr="Slika na kojoj se prikazuje tekst, elektronički, izlog, znak&#10;&#10;Opis je automatski generiran">
            <a:extLst>
              <a:ext uri="{FF2B5EF4-FFF2-40B4-BE49-F238E27FC236}">
                <a16:creationId xmlns:a16="http://schemas.microsoft.com/office/drawing/2014/main" id="{29BBDF7C-B08C-4A12-8869-BE9E3F273E10}"/>
              </a:ext>
            </a:extLst>
          </p:cNvPr>
          <p:cNvPicPr>
            <a:picLocks noChangeAspect="1"/>
          </p:cNvPicPr>
          <p:nvPr/>
        </p:nvPicPr>
        <p:blipFill>
          <a:blip r:embed="rId3"/>
          <a:stretch>
            <a:fillRect/>
          </a:stretch>
        </p:blipFill>
        <p:spPr>
          <a:xfrm>
            <a:off x="691376" y="3428768"/>
            <a:ext cx="6376638" cy="3113513"/>
          </a:xfrm>
          <a:prstGeom prst="rect">
            <a:avLst/>
          </a:prstGeom>
        </p:spPr>
      </p:pic>
    </p:spTree>
    <p:extLst>
      <p:ext uri="{BB962C8B-B14F-4D97-AF65-F5344CB8AC3E}">
        <p14:creationId xmlns:p14="http://schemas.microsoft.com/office/powerpoint/2010/main" val="202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52625A-59C7-4E3C-9AD7-737D519895A5}"/>
              </a:ext>
            </a:extLst>
          </p:cNvPr>
          <p:cNvSpPr>
            <a:spLocks noGrp="1"/>
          </p:cNvSpPr>
          <p:nvPr>
            <p:ph type="title"/>
          </p:nvPr>
        </p:nvSpPr>
        <p:spPr/>
        <p:txBody>
          <a:bodyPr/>
          <a:lstStyle/>
          <a:p>
            <a:r>
              <a:rPr lang="hr-HR"/>
              <a:t>Link for 3d model on </a:t>
            </a:r>
            <a:r>
              <a:rPr lang="hr-HR" err="1"/>
              <a:t>youtube</a:t>
            </a:r>
          </a:p>
        </p:txBody>
      </p:sp>
      <p:sp>
        <p:nvSpPr>
          <p:cNvPr id="3" name="Rezervirano mjesto sadržaja 2">
            <a:extLst>
              <a:ext uri="{FF2B5EF4-FFF2-40B4-BE49-F238E27FC236}">
                <a16:creationId xmlns:a16="http://schemas.microsoft.com/office/drawing/2014/main" id="{8A653D84-7F0A-4C4F-A636-E8E2F9BE1979}"/>
              </a:ext>
            </a:extLst>
          </p:cNvPr>
          <p:cNvSpPr>
            <a:spLocks noGrp="1"/>
          </p:cNvSpPr>
          <p:nvPr>
            <p:ph idx="1"/>
          </p:nvPr>
        </p:nvSpPr>
        <p:spPr/>
        <p:txBody>
          <a:bodyPr vert="horz" lIns="91440" tIns="45720" rIns="91440" bIns="45720" rtlCol="0" anchor="t">
            <a:normAutofit/>
          </a:bodyPr>
          <a:lstStyle/>
          <a:p>
            <a:pPr marL="269875" indent="-269875"/>
            <a:r>
              <a:rPr lang="hr-HR">
                <a:ea typeface="+mn-lt"/>
                <a:cs typeface="+mn-lt"/>
              </a:rPr>
              <a:t>https://www.youtube.com/watch?v=93EH2g0i3No</a:t>
            </a:r>
            <a:endParaRPr lang="hr-HR"/>
          </a:p>
        </p:txBody>
      </p:sp>
    </p:spTree>
    <p:extLst>
      <p:ext uri="{BB962C8B-B14F-4D97-AF65-F5344CB8AC3E}">
        <p14:creationId xmlns:p14="http://schemas.microsoft.com/office/powerpoint/2010/main" val="845216753"/>
      </p:ext>
    </p:extLst>
  </p:cSld>
  <p:clrMapOvr>
    <a:masterClrMapping/>
  </p:clrMapOvr>
</p:sld>
</file>

<file path=ppt/theme/theme1.xml><?xml version="1.0" encoding="utf-8"?>
<a:theme xmlns:a="http://schemas.openxmlformats.org/drawingml/2006/main" name="GlowVTI">
  <a:themeElements>
    <a:clrScheme name="AnalogousFromDarkSeedLeftStep">
      <a:dk1>
        <a:srgbClr val="000000"/>
      </a:dk1>
      <a:lt1>
        <a:srgbClr val="FFFFFF"/>
      </a:lt1>
      <a:dk2>
        <a:srgbClr val="1C2431"/>
      </a:dk2>
      <a:lt2>
        <a:srgbClr val="F2F3F0"/>
      </a:lt2>
      <a:accent1>
        <a:srgbClr val="824DC3"/>
      </a:accent1>
      <a:accent2>
        <a:srgbClr val="4743B5"/>
      </a:accent2>
      <a:accent3>
        <a:srgbClr val="4D7AC3"/>
      </a:accent3>
      <a:accent4>
        <a:srgbClr val="3B99B1"/>
      </a:accent4>
      <a:accent5>
        <a:srgbClr val="4BC0A7"/>
      </a:accent5>
      <a:accent6>
        <a:srgbClr val="3BB167"/>
      </a:accent6>
      <a:hlink>
        <a:srgbClr val="339A96"/>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Panoramiczny</PresentationFormat>
  <Slides>7</Slides>
  <Notes>0</Notes>
  <HiddenSlides>0</HiddenSlide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GlowVTI</vt:lpstr>
      <vt:lpstr>Miroslav Krleža</vt:lpstr>
      <vt:lpstr>Miroslav Krleža- ( born 7 July 1893 – died 29 December 1981)was a Yugoslav and Croatian writer and a prominent figure in cultural life of both Yugoslav states, the Kingdom and the socijalist republic. He has often been proclaimed the greatest Croatian writer of the 20th century and beyond.</vt:lpstr>
      <vt:lpstr>Biography</vt:lpstr>
      <vt:lpstr>Work- Krleža's formative influences include Scandinavian drama, French symbolism and Austrian and German expressionism and modernism, with key authors like Ibsen, Strindberg, Nietzsche, Karl Kraus, Rilke, and Proust. Krleža's opus can be divided into the following categories. </vt:lpstr>
      <vt:lpstr>Prezentacja programu PowerPoint</vt:lpstr>
      <vt:lpstr>Miroslav Krleža monument</vt:lpstr>
      <vt:lpstr>Link for 3d model on youtube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2021-05-13T10:34:06Z</dcterms:created>
  <dcterms:modified xsi:type="dcterms:W3CDTF">2021-05-13T15:20:24Z</dcterms:modified>
</cp:coreProperties>
</file>