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6" r:id="rId3"/>
    <p:sldId id="267" r:id="rId4"/>
    <p:sldId id="269" r:id="rId5"/>
    <p:sldId id="260" r:id="rId6"/>
    <p:sldId id="261" r:id="rId7"/>
    <p:sldId id="258" r:id="rId8"/>
    <p:sldId id="259" r:id="rId9"/>
    <p:sldId id="279" r:id="rId10"/>
    <p:sldId id="264" r:id="rId11"/>
    <p:sldId id="265" r:id="rId12"/>
    <p:sldId id="276" r:id="rId13"/>
    <p:sldId id="262" r:id="rId14"/>
    <p:sldId id="270" r:id="rId15"/>
    <p:sldId id="271" r:id="rId16"/>
    <p:sldId id="273" r:id="rId17"/>
    <p:sldId id="274" r:id="rId18"/>
    <p:sldId id="275" r:id="rId19"/>
    <p:sldId id="277" r:id="rId20"/>
    <p:sldId id="278" r:id="rId21"/>
    <p:sldId id="280" r:id="rId22"/>
    <p:sldId id="281" r:id="rId23"/>
    <p:sldId id="282" r:id="rId24"/>
    <p:sldId id="283" r:id="rId25"/>
    <p:sldId id="284" r:id="rId26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Predefinida" id="{1ACF6C39-8EF8-4138-8BD7-8594E756BC9F}">
          <p14:sldIdLst>
            <p14:sldId id="257"/>
            <p14:sldId id="266"/>
            <p14:sldId id="267"/>
            <p14:sldId id="269"/>
            <p14:sldId id="260"/>
            <p14:sldId id="261"/>
            <p14:sldId id="258"/>
            <p14:sldId id="259"/>
            <p14:sldId id="279"/>
            <p14:sldId id="264"/>
            <p14:sldId id="265"/>
            <p14:sldId id="276"/>
            <p14:sldId id="262"/>
            <p14:sldId id="270"/>
            <p14:sldId id="271"/>
            <p14:sldId id="273"/>
            <p14:sldId id="274"/>
            <p14:sldId id="275"/>
            <p14:sldId id="277"/>
            <p14:sldId id="278"/>
            <p14:sldId id="280"/>
            <p14:sldId id="281"/>
            <p14:sldId id="282"/>
            <p14:sldId id="283"/>
            <p14:sldId id="284"/>
          </p14:sldIdLst>
        </p14:section>
        <p14:section name="Secção Sem Título" id="{7F4F0ADB-3961-43C3-9DC7-89B24C90B5A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2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ovisco" initials="T" lastIdx="1" clrIdx="0">
    <p:extLst>
      <p:ext uri="{19B8F6BF-5375-455C-9EA6-DF929625EA0E}">
        <p15:presenceInfo xmlns:p15="http://schemas.microsoft.com/office/powerpoint/2012/main" userId="Trovisc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8A15"/>
    <a:srgbClr val="FF9933"/>
    <a:srgbClr val="FFFF99"/>
    <a:srgbClr val="00CC66"/>
    <a:srgbClr val="990033"/>
    <a:srgbClr val="006600"/>
    <a:srgbClr val="CC0000"/>
    <a:srgbClr val="00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7" d="100"/>
          <a:sy n="67" d="100"/>
        </p:scale>
        <p:origin x="528" y="60"/>
      </p:cViewPr>
      <p:guideLst>
        <p:guide orient="horz" pos="2115"/>
        <p:guide pos="22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61F95-3ADA-4DE6-97B4-E2130951B6C1}" type="datetimeFigureOut">
              <a:rPr lang="pt-PT" smtClean="0"/>
              <a:t>18-04-2016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33648-0436-42D3-A63A-9308536A87F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1533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Só</a:t>
            </a:r>
            <a:r>
              <a:rPr lang="pt-PT" baseline="0" dirty="0" smtClean="0"/>
              <a:t> existe cor se existir luz  - a luz branca a luz do sol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2749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19343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9036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2776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O festival </a:t>
            </a:r>
            <a:r>
              <a:rPr lang="pt-PT" dirty="0" err="1" smtClean="0"/>
              <a:t>Holi</a:t>
            </a:r>
            <a:r>
              <a:rPr lang="pt-PT" dirty="0" smtClean="0"/>
              <a:t> acontece na Índia durante as celebrações do início da Primavera, sendo um dos maiores festivais do Norte da Índia. Neste festival hindu a Primavera é recebida com música, cores e muita alegria, como forma de simbolizar a vitória do Bem (Primavera) contra o Mal (Inverno). Durante a celebração do </a:t>
            </a:r>
            <a:r>
              <a:rPr lang="pt-PT" dirty="0" err="1" smtClean="0"/>
              <a:t>Holi</a:t>
            </a:r>
            <a:r>
              <a:rPr lang="pt-PT" dirty="0" smtClean="0"/>
              <a:t>, os participantes pintam-se e lançam pós coloridos ao ar, chamados </a:t>
            </a:r>
            <a:r>
              <a:rPr lang="pt-PT" dirty="0" err="1" smtClean="0"/>
              <a:t>Gulal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6069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64928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4678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1224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9302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9285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2955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Só</a:t>
            </a:r>
            <a:r>
              <a:rPr lang="pt-PT" baseline="0" dirty="0" smtClean="0"/>
              <a:t> existe cor se existir luz  - a luz branca a luz do sol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15474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7787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5576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65469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79680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7595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0792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Só</a:t>
            </a:r>
            <a:r>
              <a:rPr lang="pt-PT" baseline="0" dirty="0" smtClean="0"/>
              <a:t> existe cor se existir luz  - a luz branca a luz do sol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0953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Só</a:t>
            </a:r>
            <a:r>
              <a:rPr lang="pt-PT" baseline="0" dirty="0" smtClean="0"/>
              <a:t> existe cor se existir luz  - a luz branca a luz do sol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6018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 cor : frutos , flores , objetos, rituais</a:t>
            </a:r>
            <a:r>
              <a:rPr lang="pt-PT" baseline="0" dirty="0" smtClean="0"/>
              <a:t> de acasalamento </a:t>
            </a:r>
            <a:r>
              <a:rPr lang="pt-PT" dirty="0" smtClean="0"/>
              <a:t> (Aranha-pavão) …camuflagem</a:t>
            </a:r>
            <a:r>
              <a:rPr lang="pt-PT" baseline="0" dirty="0" smtClean="0"/>
              <a:t> -e</a:t>
            </a:r>
            <a:r>
              <a:rPr lang="pt-PT" dirty="0" smtClean="0"/>
              <a:t>stratégia da natureza para assegurar a sobrevivência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362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Exemplo da importância da cor na comunicação/informação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707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Quando</a:t>
            </a:r>
            <a:r>
              <a:rPr lang="pt-PT" baseline="0" dirty="0" smtClean="0"/>
              <a:t> é que é possível ver as cores que compõem a luz branca? – quando as condições da atmosfera e a inclinação dos raios solares se conjugam e se dá a refração da luz = a divisão da luz – o mesmo fenómeno é possível observar em laboratório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9460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3844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– o mesmo fenómeno é possível observar em laboratório de física/química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33648-0436-42D3-A63A-9308536A87F3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593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5CDC3-6F36-488E-80E0-F8AFB4EE7262}" type="datetimeFigureOut">
              <a:rPr lang="pt-PT" smtClean="0"/>
              <a:t>18-04-2016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0C69-0865-4088-A90B-77C8CAD395F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77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5CDC3-6F36-488E-80E0-F8AFB4EE7262}" type="datetimeFigureOut">
              <a:rPr lang="pt-PT" smtClean="0"/>
              <a:t>18-04-2016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0C69-0865-4088-A90B-77C8CAD395F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9143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5CDC3-6F36-488E-80E0-F8AFB4EE7262}" type="datetimeFigureOut">
              <a:rPr lang="pt-PT" smtClean="0"/>
              <a:t>18-04-2016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0C69-0865-4088-A90B-77C8CAD395F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003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5CDC3-6F36-488E-80E0-F8AFB4EE7262}" type="datetimeFigureOut">
              <a:rPr lang="pt-PT" smtClean="0"/>
              <a:t>18-04-2016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0C69-0865-4088-A90B-77C8CAD395F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8348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5CDC3-6F36-488E-80E0-F8AFB4EE7262}" type="datetimeFigureOut">
              <a:rPr lang="pt-PT" smtClean="0"/>
              <a:t>18-04-2016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0C69-0865-4088-A90B-77C8CAD395F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988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5CDC3-6F36-488E-80E0-F8AFB4EE7262}" type="datetimeFigureOut">
              <a:rPr lang="pt-PT" smtClean="0"/>
              <a:t>18-04-2016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0C69-0865-4088-A90B-77C8CAD395F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489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5CDC3-6F36-488E-80E0-F8AFB4EE7262}" type="datetimeFigureOut">
              <a:rPr lang="pt-PT" smtClean="0"/>
              <a:t>18-04-2016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0C69-0865-4088-A90B-77C8CAD395F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0586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5CDC3-6F36-488E-80E0-F8AFB4EE7262}" type="datetimeFigureOut">
              <a:rPr lang="pt-PT" smtClean="0"/>
              <a:t>18-04-2016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0C69-0865-4088-A90B-77C8CAD395F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280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5CDC3-6F36-488E-80E0-F8AFB4EE7262}" type="datetimeFigureOut">
              <a:rPr lang="pt-PT" smtClean="0"/>
              <a:t>18-04-2016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0C69-0865-4088-A90B-77C8CAD395F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0807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5CDC3-6F36-488E-80E0-F8AFB4EE7262}" type="datetimeFigureOut">
              <a:rPr lang="pt-PT" smtClean="0"/>
              <a:t>18-04-2016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0C69-0865-4088-A90B-77C8CAD395F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209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5CDC3-6F36-488E-80E0-F8AFB4EE7262}" type="datetimeFigureOut">
              <a:rPr lang="pt-PT" smtClean="0"/>
              <a:t>18-04-2016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0C69-0865-4088-A90B-77C8CAD395F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713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5CDC3-6F36-488E-80E0-F8AFB4EE7262}" type="datetimeFigureOut">
              <a:rPr lang="pt-PT" smtClean="0"/>
              <a:t>18-04-2016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B0C69-0865-4088-A90B-77C8CAD395F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605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9.xml"/><Relationship Id="rId7" Type="http://schemas.openxmlformats.org/officeDocument/2006/relationships/slide" Target="slide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11" Type="http://schemas.openxmlformats.org/officeDocument/2006/relationships/slide" Target="slide23.xml"/><Relationship Id="rId5" Type="http://schemas.openxmlformats.org/officeDocument/2006/relationships/slide" Target="slide20.xml"/><Relationship Id="rId10" Type="http://schemas.openxmlformats.org/officeDocument/2006/relationships/slide" Target="slide25.xml"/><Relationship Id="rId4" Type="http://schemas.openxmlformats.org/officeDocument/2006/relationships/image" Target="../media/image23.png"/><Relationship Id="rId9" Type="http://schemas.openxmlformats.org/officeDocument/2006/relationships/slide" Target="slide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5" Type="http://schemas.openxmlformats.org/officeDocument/2006/relationships/slide" Target="slide18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slide" Target="slide2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1.png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" Target="slide17.xml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31.png"/><Relationship Id="rId9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emf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051720" y="1079218"/>
            <a:ext cx="141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>
                <a:solidFill>
                  <a:schemeClr val="bg1">
                    <a:lumMod val="65000"/>
                  </a:schemeClr>
                </a:solidFill>
              </a:rPr>
              <a:t>a  cor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32" y="1772816"/>
            <a:ext cx="4824536" cy="508518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275856" y="1406098"/>
            <a:ext cx="384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chemeClr val="bg1">
                    <a:lumMod val="75000"/>
                  </a:schemeClr>
                </a:solidFill>
              </a:rPr>
              <a:t>AGRUPAMENTO DE ESCOLAS EMÍDIO GARCIA - BRAGANÇA</a:t>
            </a:r>
            <a:endParaRPr lang="pt-PT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refração da lu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064" y="598585"/>
            <a:ext cx="3897326" cy="209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390902" y="1561402"/>
            <a:ext cx="1533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65000"/>
                  </a:schemeClr>
                </a:solidFill>
              </a:rPr>
              <a:t>Foco de luz branca</a:t>
            </a:r>
          </a:p>
          <a:p>
            <a:r>
              <a:rPr lang="pt-PT" sz="1400" dirty="0" smtClean="0">
                <a:solidFill>
                  <a:schemeClr val="bg1">
                    <a:lumMod val="65000"/>
                  </a:schemeClr>
                </a:solidFill>
              </a:rPr>
              <a:t> Raio de luz solar</a:t>
            </a:r>
          </a:p>
        </p:txBody>
      </p:sp>
      <p:cxnSp>
        <p:nvCxnSpPr>
          <p:cNvPr id="11" name="Conexão reta unidirecional 10"/>
          <p:cNvCxnSpPr/>
          <p:nvPr/>
        </p:nvCxnSpPr>
        <p:spPr>
          <a:xfrm>
            <a:off x="3017027" y="1794147"/>
            <a:ext cx="27639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2493391" y="3830464"/>
            <a:ext cx="360040" cy="3858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 14"/>
          <p:cNvSpPr/>
          <p:nvPr/>
        </p:nvSpPr>
        <p:spPr>
          <a:xfrm>
            <a:off x="1794240" y="3830465"/>
            <a:ext cx="360040" cy="385881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/>
          <p:cNvSpPr/>
          <p:nvPr/>
        </p:nvSpPr>
        <p:spPr>
          <a:xfrm>
            <a:off x="6402752" y="3837058"/>
            <a:ext cx="360040" cy="38588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/>
          <p:cNvSpPr/>
          <p:nvPr/>
        </p:nvSpPr>
        <p:spPr>
          <a:xfrm>
            <a:off x="6402752" y="4793304"/>
            <a:ext cx="360040" cy="3858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tângulo 17"/>
          <p:cNvSpPr/>
          <p:nvPr/>
        </p:nvSpPr>
        <p:spPr>
          <a:xfrm>
            <a:off x="1104712" y="3830467"/>
            <a:ext cx="360040" cy="3858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tângulo 18"/>
          <p:cNvSpPr/>
          <p:nvPr/>
        </p:nvSpPr>
        <p:spPr>
          <a:xfrm>
            <a:off x="7102209" y="4793304"/>
            <a:ext cx="360040" cy="4158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tângulo 19"/>
          <p:cNvSpPr/>
          <p:nvPr/>
        </p:nvSpPr>
        <p:spPr>
          <a:xfrm>
            <a:off x="3551229" y="3888837"/>
            <a:ext cx="360040" cy="385881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tângulo 20"/>
          <p:cNvSpPr/>
          <p:nvPr/>
        </p:nvSpPr>
        <p:spPr>
          <a:xfrm>
            <a:off x="7102209" y="3830465"/>
            <a:ext cx="360040" cy="385881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21"/>
          <p:cNvSpPr/>
          <p:nvPr/>
        </p:nvSpPr>
        <p:spPr>
          <a:xfrm>
            <a:off x="5724128" y="3830466"/>
            <a:ext cx="360040" cy="3858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71" y="98670"/>
            <a:ext cx="1140051" cy="49991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21993" y="3047439"/>
            <a:ext cx="260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85000"/>
                  </a:schemeClr>
                </a:solidFill>
              </a:rPr>
              <a:t>Cores primárias na </a:t>
            </a:r>
            <a:r>
              <a:rPr lang="pt-PT" b="1" i="1" dirty="0" smtClean="0">
                <a:solidFill>
                  <a:schemeClr val="bg1">
                    <a:lumMod val="85000"/>
                  </a:schemeClr>
                </a:solidFill>
              </a:rPr>
              <a:t>cor luz</a:t>
            </a:r>
            <a:endParaRPr lang="pt-PT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5220072" y="3096603"/>
            <a:ext cx="3237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85000"/>
                  </a:schemeClr>
                </a:solidFill>
              </a:rPr>
              <a:t>Cores primárias na </a:t>
            </a:r>
            <a:r>
              <a:rPr lang="pt-PT" b="1" i="1" dirty="0" smtClean="0">
                <a:solidFill>
                  <a:schemeClr val="bg1">
                    <a:lumMod val="85000"/>
                  </a:schemeClr>
                </a:solidFill>
              </a:rPr>
              <a:t>cor pigmento</a:t>
            </a:r>
            <a:endParaRPr lang="pt-PT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5724128" y="4793305"/>
            <a:ext cx="360040" cy="385881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xão reta 7"/>
          <p:cNvCxnSpPr/>
          <p:nvPr/>
        </p:nvCxnSpPr>
        <p:spPr>
          <a:xfrm flipH="1">
            <a:off x="3373897" y="3689893"/>
            <a:ext cx="714703" cy="75384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11"/>
          <p:cNvCxnSpPr/>
          <p:nvPr/>
        </p:nvCxnSpPr>
        <p:spPr>
          <a:xfrm>
            <a:off x="3423036" y="3712554"/>
            <a:ext cx="648072" cy="76027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/>
          <p:cNvSpPr/>
          <p:nvPr/>
        </p:nvSpPr>
        <p:spPr>
          <a:xfrm>
            <a:off x="7572443" y="1647129"/>
            <a:ext cx="1248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>
                <a:solidFill>
                  <a:schemeClr val="bg1">
                    <a:lumMod val="85000"/>
                  </a:schemeClr>
                </a:solidFill>
              </a:rPr>
              <a:t>“</a:t>
            </a:r>
            <a:r>
              <a:rPr lang="pt-PT" sz="1200" smtClean="0">
                <a:solidFill>
                  <a:schemeClr val="bg1">
                    <a:lumMod val="85000"/>
                  </a:schemeClr>
                </a:solidFill>
              </a:rPr>
              <a:t>espectro” </a:t>
            </a:r>
            <a:endParaRPr lang="pt-PT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1794240" y="4797153"/>
            <a:ext cx="360040" cy="38588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Retângulo 26"/>
          <p:cNvSpPr/>
          <p:nvPr/>
        </p:nvSpPr>
        <p:spPr>
          <a:xfrm>
            <a:off x="2483768" y="4797152"/>
            <a:ext cx="360040" cy="385881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 27"/>
          <p:cNvSpPr/>
          <p:nvPr/>
        </p:nvSpPr>
        <p:spPr>
          <a:xfrm>
            <a:off x="1104712" y="4797153"/>
            <a:ext cx="360040" cy="3858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CaixaDeTexto 28"/>
          <p:cNvSpPr txBox="1"/>
          <p:nvPr/>
        </p:nvSpPr>
        <p:spPr>
          <a:xfrm>
            <a:off x="819170" y="5490768"/>
            <a:ext cx="283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85000"/>
                  </a:schemeClr>
                </a:solidFill>
              </a:rPr>
              <a:t>Cores secundárias na </a:t>
            </a:r>
            <a:r>
              <a:rPr lang="pt-PT" b="1" i="1" dirty="0" smtClean="0">
                <a:solidFill>
                  <a:schemeClr val="bg1">
                    <a:lumMod val="85000"/>
                  </a:schemeClr>
                </a:solidFill>
              </a:rPr>
              <a:t>cor luz</a:t>
            </a:r>
            <a:endParaRPr lang="pt-PT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5220071" y="5490768"/>
            <a:ext cx="3237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85000"/>
                  </a:schemeClr>
                </a:solidFill>
              </a:rPr>
              <a:t>Cores primárias na </a:t>
            </a:r>
            <a:r>
              <a:rPr lang="pt-PT" b="1" i="1" dirty="0" smtClean="0">
                <a:solidFill>
                  <a:schemeClr val="bg1">
                    <a:lumMod val="85000"/>
                  </a:schemeClr>
                </a:solidFill>
              </a:rPr>
              <a:t>cor pigmento</a:t>
            </a:r>
            <a:endParaRPr lang="pt-PT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19170" y="6136454"/>
            <a:ext cx="1258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solidFill>
                  <a:schemeClr val="bg1">
                    <a:lumMod val="75000"/>
                  </a:schemeClr>
                </a:solidFill>
              </a:rPr>
              <a:t>Síntese Aditiva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5220071" y="6171682"/>
            <a:ext cx="1482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solidFill>
                  <a:schemeClr val="bg1">
                    <a:lumMod val="75000"/>
                  </a:schemeClr>
                </a:solidFill>
              </a:rPr>
              <a:t>Síntese </a:t>
            </a:r>
            <a:r>
              <a:rPr lang="pt-PT" sz="1400" dirty="0" smtClean="0">
                <a:solidFill>
                  <a:schemeClr val="bg1">
                    <a:lumMod val="75000"/>
                  </a:schemeClr>
                </a:solidFill>
              </a:rPr>
              <a:t>subtrativa</a:t>
            </a:r>
            <a:endParaRPr lang="pt-PT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6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4680921" y="1408868"/>
            <a:ext cx="360040" cy="38588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/>
          <p:cNvSpPr/>
          <p:nvPr/>
        </p:nvSpPr>
        <p:spPr>
          <a:xfrm>
            <a:off x="5508625" y="3729800"/>
            <a:ext cx="360040" cy="3858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tângulo 18"/>
          <p:cNvSpPr/>
          <p:nvPr/>
        </p:nvSpPr>
        <p:spPr>
          <a:xfrm>
            <a:off x="5519415" y="4381351"/>
            <a:ext cx="360040" cy="4158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tângulo 20"/>
          <p:cNvSpPr/>
          <p:nvPr/>
        </p:nvSpPr>
        <p:spPr>
          <a:xfrm>
            <a:off x="5436096" y="1412404"/>
            <a:ext cx="360040" cy="385881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21"/>
          <p:cNvSpPr/>
          <p:nvPr/>
        </p:nvSpPr>
        <p:spPr>
          <a:xfrm>
            <a:off x="3923928" y="1408868"/>
            <a:ext cx="360040" cy="3858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CaixaDeTexto 22"/>
          <p:cNvSpPr txBox="1"/>
          <p:nvPr/>
        </p:nvSpPr>
        <p:spPr>
          <a:xfrm>
            <a:off x="3849725" y="827790"/>
            <a:ext cx="345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85000"/>
                  </a:schemeClr>
                </a:solidFill>
              </a:rPr>
              <a:t>Cores primárias na “</a:t>
            </a:r>
            <a:r>
              <a:rPr lang="pt-PT" b="1" i="1" dirty="0" smtClean="0">
                <a:solidFill>
                  <a:schemeClr val="bg1">
                    <a:lumMod val="85000"/>
                  </a:schemeClr>
                </a:solidFill>
              </a:rPr>
              <a:t>cor pigmento”</a:t>
            </a:r>
            <a:endParaRPr lang="pt-PT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5508625" y="3107544"/>
            <a:ext cx="360040" cy="385881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755650" y="5764840"/>
            <a:ext cx="7854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600" dirty="0">
                <a:solidFill>
                  <a:schemeClr val="bg1">
                    <a:lumMod val="85000"/>
                  </a:schemeClr>
                </a:solidFill>
              </a:rPr>
              <a:t>P</a:t>
            </a:r>
            <a:r>
              <a:rPr lang="pt-PT" sz="1600" dirty="0" smtClean="0">
                <a:solidFill>
                  <a:schemeClr val="bg1">
                    <a:lumMod val="85000"/>
                  </a:schemeClr>
                </a:solidFill>
              </a:rPr>
              <a:t>igmentos </a:t>
            </a:r>
            <a:r>
              <a:rPr lang="pt-PT" sz="1600" dirty="0">
                <a:solidFill>
                  <a:schemeClr val="bg1">
                    <a:lumMod val="85000"/>
                  </a:schemeClr>
                </a:solidFill>
              </a:rPr>
              <a:t>são concentrados </a:t>
            </a:r>
            <a:r>
              <a:rPr lang="pt-PT" sz="16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t-PT" sz="1600" dirty="0">
                <a:solidFill>
                  <a:schemeClr val="bg1">
                    <a:lumMod val="85000"/>
                  </a:schemeClr>
                </a:solidFill>
              </a:rPr>
              <a:t>usados para imitar o fenômeno da cor-luz. </a:t>
            </a:r>
            <a:endParaRPr lang="pt-PT" sz="16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pt-PT" sz="1600" dirty="0" smtClean="0">
                <a:solidFill>
                  <a:schemeClr val="bg1">
                    <a:lumMod val="85000"/>
                  </a:schemeClr>
                </a:solidFill>
              </a:rPr>
              <a:t>O </a:t>
            </a:r>
            <a:r>
              <a:rPr lang="pt-PT" sz="1600" dirty="0">
                <a:solidFill>
                  <a:schemeClr val="bg1">
                    <a:lumMod val="85000"/>
                  </a:schemeClr>
                </a:solidFill>
              </a:rPr>
              <a:t>pigmento surge extraído da natureza, em materiais de origem vegetal, animal ou mineral.</a:t>
            </a:r>
          </a:p>
          <a:p>
            <a:endParaRPr lang="pt-PT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5377070" y="2370650"/>
            <a:ext cx="1543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sz="1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pt-PT" sz="1400" dirty="0" smtClean="0">
                <a:solidFill>
                  <a:schemeClr val="bg1">
                    <a:lumMod val="65000"/>
                  </a:schemeClr>
                </a:solidFill>
              </a:rPr>
              <a:t> Cores secundárias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55650" y="260648"/>
            <a:ext cx="180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Cor pigmento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4678394" y="3096620"/>
            <a:ext cx="360040" cy="38588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 27"/>
          <p:cNvSpPr/>
          <p:nvPr/>
        </p:nvSpPr>
        <p:spPr>
          <a:xfrm>
            <a:off x="3923928" y="3096620"/>
            <a:ext cx="360040" cy="3858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Retângulo 28"/>
          <p:cNvSpPr/>
          <p:nvPr/>
        </p:nvSpPr>
        <p:spPr>
          <a:xfrm>
            <a:off x="3938784" y="3722949"/>
            <a:ext cx="360040" cy="38588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tângulo 29"/>
          <p:cNvSpPr/>
          <p:nvPr/>
        </p:nvSpPr>
        <p:spPr>
          <a:xfrm>
            <a:off x="4673670" y="3722948"/>
            <a:ext cx="360040" cy="385881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Retângulo 30"/>
          <p:cNvSpPr/>
          <p:nvPr/>
        </p:nvSpPr>
        <p:spPr>
          <a:xfrm>
            <a:off x="3944017" y="4381352"/>
            <a:ext cx="360040" cy="385881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tângulo 31"/>
          <p:cNvSpPr/>
          <p:nvPr/>
        </p:nvSpPr>
        <p:spPr>
          <a:xfrm>
            <a:off x="4678394" y="4381351"/>
            <a:ext cx="360040" cy="3858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tângulo 6"/>
          <p:cNvSpPr/>
          <p:nvPr/>
        </p:nvSpPr>
        <p:spPr>
          <a:xfrm>
            <a:off x="3849725" y="2589007"/>
            <a:ext cx="1365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solidFill>
                  <a:schemeClr val="bg1">
                    <a:lumMod val="85000"/>
                  </a:schemeClr>
                </a:solidFill>
              </a:rPr>
              <a:t>Cores primárias </a:t>
            </a:r>
            <a:endParaRPr lang="pt-PT" sz="1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358424" y="313010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+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4368050" y="375390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+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4363388" y="43776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+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5136014" y="31360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=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5116218" y="373122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=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5096422" y="432643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=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837127" y="1820110"/>
            <a:ext cx="52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chemeClr val="tx2"/>
                </a:solidFill>
              </a:rPr>
              <a:t>ciano</a:t>
            </a:r>
            <a:endParaRPr lang="pt-PT" sz="1200" dirty="0">
              <a:solidFill>
                <a:schemeClr val="tx2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4483273" y="1815559"/>
            <a:ext cx="75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rgbClr val="FFFF00"/>
                </a:solidFill>
              </a:rPr>
              <a:t>amarelo</a:t>
            </a:r>
          </a:p>
          <a:p>
            <a:r>
              <a:rPr lang="pt-PT" sz="1200" dirty="0" smtClean="0">
                <a:solidFill>
                  <a:srgbClr val="FFFF00"/>
                </a:solidFill>
              </a:rPr>
              <a:t> primário</a:t>
            </a:r>
            <a:endParaRPr lang="pt-PT" sz="1200" dirty="0">
              <a:solidFill>
                <a:srgbClr val="FFFF00"/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5286055" y="1844858"/>
            <a:ext cx="731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rgbClr val="C00000"/>
                </a:solidFill>
              </a:rPr>
              <a:t>magenta</a:t>
            </a:r>
            <a:endParaRPr lang="pt-PT" sz="1200" dirty="0">
              <a:solidFill>
                <a:srgbClr val="C00000"/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5953216" y="3161984"/>
            <a:ext cx="536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rgbClr val="006600"/>
                </a:solidFill>
              </a:rPr>
              <a:t>verde</a:t>
            </a:r>
            <a:endParaRPr lang="pt-PT" sz="1200" dirty="0">
              <a:solidFill>
                <a:srgbClr val="006600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5960990" y="3777388"/>
            <a:ext cx="607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rgbClr val="FF8A15"/>
                </a:solidFill>
              </a:rPr>
              <a:t>laranja</a:t>
            </a:r>
            <a:endParaRPr lang="pt-PT" sz="1200" dirty="0">
              <a:solidFill>
                <a:srgbClr val="FF8A15"/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5963747" y="4442415"/>
            <a:ext cx="605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rgbClr val="7030A0"/>
                </a:solidFill>
              </a:rPr>
              <a:t>violeta</a:t>
            </a:r>
            <a:endParaRPr lang="pt-PT" sz="1200" dirty="0">
              <a:solidFill>
                <a:srgbClr val="7030A0"/>
              </a:solidFill>
            </a:endParaRPr>
          </a:p>
        </p:txBody>
      </p:sp>
      <p:pic>
        <p:nvPicPr>
          <p:cNvPr id="3" name="Imagem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299" y="2672139"/>
            <a:ext cx="219475" cy="219475"/>
          </a:xfrm>
          <a:prstGeom prst="rect">
            <a:avLst/>
          </a:prstGeom>
        </p:spPr>
      </p:pic>
      <p:pic>
        <p:nvPicPr>
          <p:cNvPr id="4" name="Imagem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313" y="2672139"/>
            <a:ext cx="219475" cy="219475"/>
          </a:xfrm>
          <a:prstGeom prst="rect">
            <a:avLst/>
          </a:prstGeom>
        </p:spPr>
      </p:pic>
      <p:sp>
        <p:nvSpPr>
          <p:cNvPr id="8" name="Oval 7">
            <a:hlinkClick r:id="rId6" action="ppaction://hlinksldjump"/>
          </p:cNvPr>
          <p:cNvSpPr/>
          <p:nvPr/>
        </p:nvSpPr>
        <p:spPr>
          <a:xfrm>
            <a:off x="4321126" y="1931120"/>
            <a:ext cx="72008" cy="7945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3" name="Oval 42">
            <a:hlinkClick r:id="rId7" action="ppaction://hlinksldjump"/>
          </p:cNvPr>
          <p:cNvSpPr/>
          <p:nvPr/>
        </p:nvSpPr>
        <p:spPr>
          <a:xfrm>
            <a:off x="5147299" y="1931120"/>
            <a:ext cx="72008" cy="7945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4" name="Oval 43">
            <a:hlinkClick r:id="rId8" action="ppaction://hlinksldjump"/>
          </p:cNvPr>
          <p:cNvSpPr/>
          <p:nvPr/>
        </p:nvSpPr>
        <p:spPr>
          <a:xfrm>
            <a:off x="6002197" y="1945407"/>
            <a:ext cx="72008" cy="7945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6" name="Oval 45">
            <a:hlinkClick r:id="rId9" action="ppaction://hlinksldjump"/>
          </p:cNvPr>
          <p:cNvSpPr/>
          <p:nvPr/>
        </p:nvSpPr>
        <p:spPr>
          <a:xfrm>
            <a:off x="6597497" y="3891247"/>
            <a:ext cx="72008" cy="7945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7" name="Oval 46">
            <a:hlinkClick r:id="rId10" action="ppaction://hlinksldjump"/>
          </p:cNvPr>
          <p:cNvSpPr/>
          <p:nvPr/>
        </p:nvSpPr>
        <p:spPr>
          <a:xfrm>
            <a:off x="6591384" y="4574291"/>
            <a:ext cx="72008" cy="7945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8" name="Oval 47">
            <a:hlinkClick r:id="rId11" action="ppaction://hlinksldjump"/>
          </p:cNvPr>
          <p:cNvSpPr/>
          <p:nvPr/>
        </p:nvSpPr>
        <p:spPr>
          <a:xfrm>
            <a:off x="6559648" y="3284984"/>
            <a:ext cx="72008" cy="7945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431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4680921" y="1052737"/>
            <a:ext cx="360040" cy="38588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/>
          <p:cNvSpPr/>
          <p:nvPr/>
        </p:nvSpPr>
        <p:spPr>
          <a:xfrm>
            <a:off x="2054436" y="3419568"/>
            <a:ext cx="360040" cy="3858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tângulo 18"/>
          <p:cNvSpPr/>
          <p:nvPr/>
        </p:nvSpPr>
        <p:spPr>
          <a:xfrm>
            <a:off x="2065226" y="4071119"/>
            <a:ext cx="360040" cy="4158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tângulo 20"/>
          <p:cNvSpPr/>
          <p:nvPr/>
        </p:nvSpPr>
        <p:spPr>
          <a:xfrm>
            <a:off x="5370449" y="1052736"/>
            <a:ext cx="360040" cy="385881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21"/>
          <p:cNvSpPr/>
          <p:nvPr/>
        </p:nvSpPr>
        <p:spPr>
          <a:xfrm>
            <a:off x="3923928" y="1052737"/>
            <a:ext cx="360040" cy="3858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CaixaDeTexto 22"/>
          <p:cNvSpPr txBox="1"/>
          <p:nvPr/>
        </p:nvSpPr>
        <p:spPr>
          <a:xfrm>
            <a:off x="3782896" y="330346"/>
            <a:ext cx="345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>
                    <a:lumMod val="85000"/>
                  </a:schemeClr>
                </a:solidFill>
              </a:rPr>
              <a:t>Cores primárias na “</a:t>
            </a:r>
            <a:r>
              <a:rPr lang="pt-PT" b="1" i="1" dirty="0" smtClean="0">
                <a:solidFill>
                  <a:schemeClr val="bg1">
                    <a:lumMod val="85000"/>
                  </a:schemeClr>
                </a:solidFill>
              </a:rPr>
              <a:t>cor pigmento”</a:t>
            </a:r>
            <a:endParaRPr lang="pt-PT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2054436" y="2797312"/>
            <a:ext cx="360040" cy="385881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CaixaDeTexto 25"/>
          <p:cNvSpPr txBox="1"/>
          <p:nvPr/>
        </p:nvSpPr>
        <p:spPr>
          <a:xfrm>
            <a:off x="1882716" y="2058408"/>
            <a:ext cx="1543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sz="14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pt-PT" sz="1400" dirty="0" smtClean="0">
                <a:solidFill>
                  <a:schemeClr val="bg1">
                    <a:lumMod val="65000"/>
                  </a:schemeClr>
                </a:solidFill>
              </a:rPr>
              <a:t> Cores s</a:t>
            </a:r>
            <a:r>
              <a:rPr lang="pt-PT" sz="1400" dirty="0" smtClean="0">
                <a:solidFill>
                  <a:schemeClr val="bg1">
                    <a:lumMod val="75000"/>
                  </a:schemeClr>
                </a:solidFill>
              </a:rPr>
              <a:t>e</a:t>
            </a:r>
            <a:r>
              <a:rPr lang="pt-PT" sz="1400" dirty="0" smtClean="0">
                <a:solidFill>
                  <a:schemeClr val="bg1">
                    <a:lumMod val="65000"/>
                  </a:schemeClr>
                </a:solidFill>
              </a:rPr>
              <a:t>cundárias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24142" y="276325"/>
            <a:ext cx="180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Cor pigmento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1224205" y="2786388"/>
            <a:ext cx="360040" cy="38588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 27"/>
          <p:cNvSpPr/>
          <p:nvPr/>
        </p:nvSpPr>
        <p:spPr>
          <a:xfrm>
            <a:off x="469739" y="2786388"/>
            <a:ext cx="360040" cy="3858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9" name="Retângulo 28"/>
          <p:cNvSpPr/>
          <p:nvPr/>
        </p:nvSpPr>
        <p:spPr>
          <a:xfrm>
            <a:off x="484595" y="3412717"/>
            <a:ext cx="360040" cy="38588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Retângulo 29"/>
          <p:cNvSpPr/>
          <p:nvPr/>
        </p:nvSpPr>
        <p:spPr>
          <a:xfrm>
            <a:off x="1219481" y="3412716"/>
            <a:ext cx="360040" cy="385881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1" name="Retângulo 30"/>
          <p:cNvSpPr/>
          <p:nvPr/>
        </p:nvSpPr>
        <p:spPr>
          <a:xfrm>
            <a:off x="489828" y="4071120"/>
            <a:ext cx="360040" cy="385881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Retângulo 31"/>
          <p:cNvSpPr/>
          <p:nvPr/>
        </p:nvSpPr>
        <p:spPr>
          <a:xfrm>
            <a:off x="1224205" y="4071119"/>
            <a:ext cx="360040" cy="3858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tângulo 6"/>
          <p:cNvSpPr/>
          <p:nvPr/>
        </p:nvSpPr>
        <p:spPr>
          <a:xfrm>
            <a:off x="395536" y="2278775"/>
            <a:ext cx="13653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solidFill>
                  <a:schemeClr val="bg1">
                    <a:lumMod val="75000"/>
                  </a:schemeClr>
                </a:solidFill>
              </a:rPr>
              <a:t>Cores primárias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04235" y="281987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+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913861" y="344366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+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4" name="CaixaDeTexto 33"/>
          <p:cNvSpPr txBox="1"/>
          <p:nvPr/>
        </p:nvSpPr>
        <p:spPr>
          <a:xfrm>
            <a:off x="909199" y="40674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+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1681825" y="282577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=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1662029" y="342099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=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1642233" y="401620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=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837127" y="1463979"/>
            <a:ext cx="52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chemeClr val="tx2"/>
                </a:solidFill>
              </a:rPr>
              <a:t>ciano</a:t>
            </a:r>
            <a:endParaRPr lang="pt-PT" sz="1200" dirty="0">
              <a:solidFill>
                <a:schemeClr val="tx2"/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4511849" y="1459428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rgbClr val="FFFF00"/>
                </a:solidFill>
              </a:rPr>
              <a:t>Amarelo</a:t>
            </a:r>
          </a:p>
          <a:p>
            <a:r>
              <a:rPr lang="pt-PT" sz="1200" dirty="0" smtClean="0">
                <a:solidFill>
                  <a:srgbClr val="FFFF00"/>
                </a:solidFill>
              </a:rPr>
              <a:t>primário</a:t>
            </a:r>
            <a:endParaRPr lang="pt-PT" sz="1200" dirty="0">
              <a:solidFill>
                <a:srgbClr val="FFFF00"/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5234018" y="1474838"/>
            <a:ext cx="731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rgbClr val="C00000"/>
                </a:solidFill>
              </a:rPr>
              <a:t>magenta</a:t>
            </a:r>
            <a:endParaRPr lang="pt-PT" sz="1200" dirty="0">
              <a:solidFill>
                <a:srgbClr val="C00000"/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2499027" y="2851752"/>
            <a:ext cx="536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rgbClr val="006600"/>
                </a:solidFill>
              </a:rPr>
              <a:t>verde</a:t>
            </a:r>
            <a:endParaRPr lang="pt-PT" sz="1200" dirty="0">
              <a:solidFill>
                <a:srgbClr val="006600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2506801" y="3467156"/>
            <a:ext cx="607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rgbClr val="FF8A15"/>
                </a:solidFill>
              </a:rPr>
              <a:t>laranja</a:t>
            </a:r>
            <a:endParaRPr lang="pt-PT" sz="1200" dirty="0">
              <a:solidFill>
                <a:srgbClr val="FF8A15"/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2509558" y="4132183"/>
            <a:ext cx="605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rgbClr val="7030A0"/>
                </a:solidFill>
              </a:rPr>
              <a:t>violeta</a:t>
            </a:r>
            <a:endParaRPr lang="pt-PT" sz="1200" dirty="0">
              <a:solidFill>
                <a:srgbClr val="7030A0"/>
              </a:solidFill>
            </a:endParaRPr>
          </a:p>
        </p:txBody>
      </p:sp>
      <p:sp>
        <p:nvSpPr>
          <p:cNvPr id="43" name="Retângulo 42"/>
          <p:cNvSpPr/>
          <p:nvPr/>
        </p:nvSpPr>
        <p:spPr>
          <a:xfrm>
            <a:off x="6842684" y="2240807"/>
            <a:ext cx="1864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solidFill>
                  <a:schemeClr val="bg1">
                    <a:lumMod val="75000"/>
                  </a:schemeClr>
                </a:solidFill>
              </a:rPr>
              <a:t>Cores </a:t>
            </a:r>
            <a:r>
              <a:rPr lang="pt-PT" sz="1400" dirty="0" smtClean="0">
                <a:solidFill>
                  <a:schemeClr val="bg1">
                    <a:lumMod val="75000"/>
                  </a:schemeClr>
                </a:solidFill>
              </a:rPr>
              <a:t>complementares</a:t>
            </a:r>
            <a:endParaRPr lang="pt-PT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684" y="2744670"/>
            <a:ext cx="359695" cy="384081"/>
          </a:xfrm>
          <a:prstGeom prst="rect">
            <a:avLst/>
          </a:prstGeom>
        </p:spPr>
      </p:pic>
      <p:sp>
        <p:nvSpPr>
          <p:cNvPr id="44" name="Retângulo 43"/>
          <p:cNvSpPr/>
          <p:nvPr/>
        </p:nvSpPr>
        <p:spPr>
          <a:xfrm>
            <a:off x="6856515" y="3443669"/>
            <a:ext cx="360040" cy="38588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5" name="Retângulo 44"/>
          <p:cNvSpPr/>
          <p:nvPr/>
        </p:nvSpPr>
        <p:spPr>
          <a:xfrm>
            <a:off x="6863568" y="4066242"/>
            <a:ext cx="360040" cy="41580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6" name="Retângulo 45"/>
          <p:cNvSpPr/>
          <p:nvPr/>
        </p:nvSpPr>
        <p:spPr>
          <a:xfrm>
            <a:off x="7461502" y="2744670"/>
            <a:ext cx="360040" cy="385881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7" name="Retângulo 46"/>
          <p:cNvSpPr/>
          <p:nvPr/>
        </p:nvSpPr>
        <p:spPr>
          <a:xfrm>
            <a:off x="7461502" y="3427120"/>
            <a:ext cx="360040" cy="3858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Retângulo 47"/>
          <p:cNvSpPr/>
          <p:nvPr/>
        </p:nvSpPr>
        <p:spPr>
          <a:xfrm>
            <a:off x="7470676" y="4094093"/>
            <a:ext cx="360040" cy="38588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tângulo 3">
            <a:hlinkClick r:id="rId4" action="ppaction://hlinksldjump"/>
          </p:cNvPr>
          <p:cNvSpPr/>
          <p:nvPr/>
        </p:nvSpPr>
        <p:spPr>
          <a:xfrm>
            <a:off x="8255476" y="2810814"/>
            <a:ext cx="216024" cy="2181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9" name="Retângulo 48">
            <a:hlinkClick r:id="rId5" action="ppaction://hlinksldjump"/>
          </p:cNvPr>
          <p:cNvSpPr/>
          <p:nvPr/>
        </p:nvSpPr>
        <p:spPr>
          <a:xfrm>
            <a:off x="8252204" y="3536926"/>
            <a:ext cx="216024" cy="2181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0" name="Retângulo 49">
            <a:hlinkClick r:id="rId6" action="ppaction://hlinksldjump"/>
          </p:cNvPr>
          <p:cNvSpPr/>
          <p:nvPr/>
        </p:nvSpPr>
        <p:spPr>
          <a:xfrm>
            <a:off x="8275272" y="4204017"/>
            <a:ext cx="216024" cy="2181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026" y="5599736"/>
            <a:ext cx="741356" cy="99409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377665" y="6105653"/>
            <a:ext cx="6794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chemeClr val="bg1"/>
                </a:solidFill>
              </a:rPr>
              <a:t>Johannes </a:t>
            </a:r>
            <a:r>
              <a:rPr lang="pt-PT" sz="1200" dirty="0" err="1">
                <a:solidFill>
                  <a:schemeClr val="bg1"/>
                </a:solidFill>
              </a:rPr>
              <a:t>Itten</a:t>
            </a:r>
            <a:r>
              <a:rPr lang="pt-PT" sz="1200" dirty="0">
                <a:solidFill>
                  <a:schemeClr val="bg1"/>
                </a:solidFill>
              </a:rPr>
              <a:t> foi um pintor, professor e escritor suíço associado à escola Bauhaus. </a:t>
            </a:r>
            <a:r>
              <a:rPr lang="pt-PT" sz="1200" dirty="0" smtClean="0">
                <a:solidFill>
                  <a:schemeClr val="bg1"/>
                </a:solidFill>
              </a:rPr>
              <a:t>Nas </a:t>
            </a:r>
            <a:r>
              <a:rPr lang="pt-PT" sz="1200" dirty="0">
                <a:solidFill>
                  <a:schemeClr val="bg1"/>
                </a:solidFill>
              </a:rPr>
              <a:t>suas pesquisas desenvolveu o </a:t>
            </a:r>
            <a:r>
              <a:rPr lang="pt-PT" sz="1200" dirty="0" smtClean="0">
                <a:solidFill>
                  <a:schemeClr val="bg1"/>
                </a:solidFill>
              </a:rPr>
              <a:t>círculo cromático, </a:t>
            </a:r>
            <a:r>
              <a:rPr lang="pt-PT" sz="1200" dirty="0">
                <a:solidFill>
                  <a:schemeClr val="bg1"/>
                </a:solidFill>
              </a:rPr>
              <a:t>que ainda hoje permite descobrir combinações harmoniosas entre cores.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815372" y="4854477"/>
            <a:ext cx="14359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solidFill>
                  <a:srgbClr val="FFC000"/>
                </a:solidFill>
              </a:rPr>
              <a:t>círculo cromático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0183" y="2199554"/>
            <a:ext cx="2611160" cy="2659781"/>
          </a:xfrm>
          <a:prstGeom prst="rect">
            <a:avLst/>
          </a:prstGeom>
        </p:spPr>
      </p:pic>
      <p:cxnSp>
        <p:nvCxnSpPr>
          <p:cNvPr id="13" name="Conexão reta 12"/>
          <p:cNvCxnSpPr/>
          <p:nvPr/>
        </p:nvCxnSpPr>
        <p:spPr>
          <a:xfrm>
            <a:off x="4595193" y="2199554"/>
            <a:ext cx="689528" cy="265492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5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23528" y="277018"/>
            <a:ext cx="1003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pt-PT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cor</a:t>
            </a:r>
          </a:p>
        </p:txBody>
      </p:sp>
      <p:pic>
        <p:nvPicPr>
          <p:cNvPr id="1026" name="Picture 2" descr="http://ideafixa.com/wp-content/uploads/2012/11/Hol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70" y="2365027"/>
            <a:ext cx="4527044" cy="301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154956" y="5544612"/>
            <a:ext cx="15447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85000"/>
                  </a:schemeClr>
                </a:solidFill>
              </a:rPr>
              <a:t>Festival </a:t>
            </a:r>
            <a:r>
              <a:rPr lang="pt-PT" sz="1400" dirty="0" err="1" smtClean="0">
                <a:solidFill>
                  <a:schemeClr val="bg1">
                    <a:lumMod val="85000"/>
                  </a:schemeClr>
                </a:solidFill>
              </a:rPr>
              <a:t>Holi</a:t>
            </a:r>
            <a:r>
              <a:rPr lang="pt-PT" sz="1400" dirty="0" smtClean="0">
                <a:solidFill>
                  <a:schemeClr val="bg1">
                    <a:lumMod val="85000"/>
                  </a:schemeClr>
                </a:solidFill>
              </a:rPr>
              <a:t> Índia  </a:t>
            </a:r>
            <a:endParaRPr lang="pt-PT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099044" y="1463450"/>
            <a:ext cx="15054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dirty="0" err="1" smtClean="0">
                <a:solidFill>
                  <a:schemeClr val="bg1">
                    <a:lumMod val="85000"/>
                  </a:schemeClr>
                </a:solidFill>
              </a:rPr>
              <a:t>Happy</a:t>
            </a:r>
            <a:r>
              <a:rPr lang="pt-PT" sz="12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t-PT" sz="1200" dirty="0" err="1" smtClean="0">
                <a:solidFill>
                  <a:schemeClr val="bg1">
                    <a:lumMod val="85000"/>
                  </a:schemeClr>
                </a:solidFill>
              </a:rPr>
              <a:t>Holi</a:t>
            </a:r>
            <a:r>
              <a:rPr lang="pt-PT" sz="1200" dirty="0" smtClean="0">
                <a:solidFill>
                  <a:schemeClr val="bg1">
                    <a:lumMod val="85000"/>
                  </a:schemeClr>
                </a:solidFill>
              </a:rPr>
              <a:t> Bragança </a:t>
            </a:r>
            <a:endParaRPr lang="pt-PT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414" y="1859593"/>
            <a:ext cx="2706776" cy="180451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495" y="1696013"/>
            <a:ext cx="4938188" cy="49991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816" y="3827691"/>
            <a:ext cx="2675374" cy="1987869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7181503" y="5840640"/>
            <a:ext cx="14230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dirty="0" err="1" smtClean="0">
                <a:solidFill>
                  <a:schemeClr val="bg1">
                    <a:lumMod val="85000"/>
                  </a:schemeClr>
                </a:solidFill>
              </a:rPr>
              <a:t>Happy</a:t>
            </a:r>
            <a:r>
              <a:rPr lang="pt-PT" sz="12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t-PT" sz="1200" dirty="0" err="1" smtClean="0">
                <a:solidFill>
                  <a:schemeClr val="bg1">
                    <a:lumMod val="85000"/>
                  </a:schemeClr>
                </a:solidFill>
              </a:rPr>
              <a:t>Holi</a:t>
            </a:r>
            <a:r>
              <a:rPr lang="pt-PT" sz="12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t-PT" sz="1200" dirty="0">
                <a:solidFill>
                  <a:schemeClr val="bg1">
                    <a:lumMod val="85000"/>
                  </a:schemeClr>
                </a:solidFill>
              </a:rPr>
              <a:t>F</a:t>
            </a:r>
            <a:r>
              <a:rPr lang="pt-PT" sz="1200" dirty="0" smtClean="0">
                <a:solidFill>
                  <a:schemeClr val="bg1">
                    <a:lumMod val="85000"/>
                  </a:schemeClr>
                </a:solidFill>
              </a:rPr>
              <a:t>unchal </a:t>
            </a:r>
            <a:endParaRPr lang="pt-PT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084073" y="630932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fim</a:t>
            </a:r>
            <a:endParaRPr lang="pt-P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219" y="620688"/>
            <a:ext cx="219475" cy="21337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620688"/>
            <a:ext cx="4994176" cy="59509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20688"/>
            <a:ext cx="1962150" cy="153352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434694" y="2154213"/>
            <a:ext cx="22006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 err="1">
                <a:solidFill>
                  <a:schemeClr val="accent6"/>
                </a:solidFill>
              </a:rPr>
              <a:t>Marc</a:t>
            </a:r>
            <a:r>
              <a:rPr lang="pt-PT" sz="1400" dirty="0">
                <a:solidFill>
                  <a:schemeClr val="accent6"/>
                </a:solidFill>
              </a:rPr>
              <a:t> </a:t>
            </a:r>
            <a:r>
              <a:rPr lang="pt-PT" sz="1400" dirty="0" err="1" smtClean="0">
                <a:solidFill>
                  <a:schemeClr val="accent6"/>
                </a:solidFill>
              </a:rPr>
              <a:t>Chagall</a:t>
            </a:r>
            <a:r>
              <a:rPr lang="pt-PT" sz="1400" dirty="0" smtClean="0">
                <a:solidFill>
                  <a:schemeClr val="accent6"/>
                </a:solidFill>
              </a:rPr>
              <a:t>   1887 -1985 </a:t>
            </a:r>
            <a:r>
              <a:rPr lang="pt-P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pt-PT" sz="1400" dirty="0" smtClean="0">
                <a:solidFill>
                  <a:schemeClr val="accent6"/>
                </a:solidFill>
              </a:rPr>
              <a:t>       </a:t>
            </a:r>
            <a:endParaRPr lang="pt-PT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43" y="699731"/>
            <a:ext cx="8099031" cy="50124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19044" y="6165304"/>
            <a:ext cx="3676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pt-PT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Foto de Linda Ramos - Núcleo de fotografia de Vermoim </a:t>
            </a:r>
            <a:endParaRPr lang="pt-PT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9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043608" y="5805264"/>
            <a:ext cx="3588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Amarelo - é símbolo </a:t>
            </a:r>
            <a:r>
              <a:rPr lang="pt-PT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sol e </a:t>
            </a:r>
            <a:r>
              <a:rPr lang="pt-PT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 divino …</a:t>
            </a:r>
          </a:p>
          <a:p>
            <a:r>
              <a:rPr lang="pt-PT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Foto de José Lopes - Núcleo de fotografia de Vermoim </a:t>
            </a:r>
            <a:endParaRPr lang="pt-PT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m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7377193" cy="471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857499"/>
            <a:ext cx="4404717" cy="535306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75656" y="5982088"/>
            <a:ext cx="1897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rgbClr val="FFCC66"/>
                </a:solidFill>
              </a:rPr>
              <a:t>Menina</a:t>
            </a:r>
            <a:r>
              <a:rPr lang="en-US" sz="1200" dirty="0" smtClean="0">
                <a:solidFill>
                  <a:srgbClr val="FFCC66"/>
                </a:solidFill>
              </a:rPr>
              <a:t> </a:t>
            </a:r>
            <a:r>
              <a:rPr lang="en-US" sz="1200" dirty="0" err="1">
                <a:solidFill>
                  <a:srgbClr val="FFCC66"/>
                </a:solidFill>
              </a:rPr>
              <a:t>em</a:t>
            </a:r>
            <a:r>
              <a:rPr lang="en-US" sz="1200" dirty="0">
                <a:solidFill>
                  <a:srgbClr val="FFCC66"/>
                </a:solidFill>
              </a:rPr>
              <a:t> </a:t>
            </a:r>
            <a:r>
              <a:rPr lang="en-US" sz="1200" dirty="0" err="1" smtClean="0">
                <a:solidFill>
                  <a:srgbClr val="FFCC66"/>
                </a:solidFill>
              </a:rPr>
              <a:t>descanso</a:t>
            </a:r>
            <a:r>
              <a:rPr lang="en-US" sz="1200" dirty="0">
                <a:solidFill>
                  <a:srgbClr val="FFCC66"/>
                </a:solidFill>
              </a:rPr>
              <a:t>, 1936</a:t>
            </a:r>
            <a:endParaRPr lang="pt-PT" sz="1200" dirty="0">
              <a:solidFill>
                <a:srgbClr val="FFCC66"/>
              </a:solidFill>
            </a:endParaRPr>
          </a:p>
        </p:txBody>
      </p:sp>
      <p:pic>
        <p:nvPicPr>
          <p:cNvPr id="6" name="Imagem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702" y="857499"/>
            <a:ext cx="219475" cy="2133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345" y="857499"/>
            <a:ext cx="1468063" cy="201622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550692" y="2994641"/>
            <a:ext cx="1881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rgbClr val="FFCC66"/>
                </a:solidFill>
              </a:rPr>
              <a:t>Pablo </a:t>
            </a:r>
            <a:r>
              <a:rPr lang="pt-PT" sz="1200" dirty="0" smtClean="0">
                <a:solidFill>
                  <a:srgbClr val="FFCC66"/>
                </a:solidFill>
              </a:rPr>
              <a:t>Picasso 1881 - 1973</a:t>
            </a:r>
            <a:endParaRPr lang="pt-PT" sz="1200" dirty="0">
              <a:solidFill>
                <a:srgbClr val="FFCC66"/>
              </a:solidFill>
            </a:endParaRPr>
          </a:p>
          <a:p>
            <a:endParaRPr lang="pt-PT" sz="1200" dirty="0">
              <a:solidFill>
                <a:srgbClr val="FFCC66"/>
              </a:solidFill>
            </a:endParaRPr>
          </a:p>
        </p:txBody>
      </p:sp>
      <p:sp>
        <p:nvSpPr>
          <p:cNvPr id="9" name="Retângulo 8">
            <a:hlinkClick r:id="rId7" action="ppaction://hlinksldjump"/>
          </p:cNvPr>
          <p:cNvSpPr/>
          <p:nvPr/>
        </p:nvSpPr>
        <p:spPr>
          <a:xfrm>
            <a:off x="1084939" y="6259087"/>
            <a:ext cx="23124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Período </a:t>
            </a:r>
            <a:r>
              <a:rPr lang="pt-PT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azul </a:t>
            </a:r>
            <a:r>
              <a:rPr lang="pt-PT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 o período </a:t>
            </a:r>
            <a:r>
              <a:rPr lang="pt-PT" sz="1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rosa</a:t>
            </a:r>
            <a:endParaRPr lang="pt-PT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8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979378"/>
            <a:ext cx="4176464" cy="501175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67544" y="5761851"/>
            <a:ext cx="3816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>
                <a:solidFill>
                  <a:schemeClr val="accent6"/>
                </a:solidFill>
              </a:rPr>
              <a:t>E</a:t>
            </a:r>
            <a:r>
              <a:rPr lang="pt-PT" sz="1400" dirty="0" smtClean="0">
                <a:solidFill>
                  <a:schemeClr val="accent6"/>
                </a:solidFill>
              </a:rPr>
              <a:t>splanada </a:t>
            </a:r>
            <a:r>
              <a:rPr lang="pt-PT" sz="1400" dirty="0">
                <a:solidFill>
                  <a:schemeClr val="accent6"/>
                </a:solidFill>
              </a:rPr>
              <a:t>do Café na Praça do </a:t>
            </a:r>
            <a:r>
              <a:rPr lang="pt-PT" sz="1400" dirty="0" smtClean="0">
                <a:solidFill>
                  <a:schemeClr val="accent6"/>
                </a:solidFill>
              </a:rPr>
              <a:t>Fórum, Arles  </a:t>
            </a:r>
            <a:r>
              <a:rPr lang="pt-PT" sz="1400" dirty="0">
                <a:solidFill>
                  <a:schemeClr val="accent6"/>
                </a:solidFill>
              </a:rPr>
              <a:t>1888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334604" y="3388420"/>
            <a:ext cx="14842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solidFill>
                  <a:schemeClr val="accent6"/>
                </a:solidFill>
              </a:rPr>
              <a:t>Vincent </a:t>
            </a:r>
            <a:r>
              <a:rPr lang="pt-PT" sz="1400" dirty="0" smtClean="0">
                <a:solidFill>
                  <a:schemeClr val="accent6"/>
                </a:solidFill>
              </a:rPr>
              <a:t>Van </a:t>
            </a:r>
            <a:r>
              <a:rPr lang="pt-PT" sz="1400" dirty="0">
                <a:solidFill>
                  <a:schemeClr val="accent6"/>
                </a:solidFill>
              </a:rPr>
              <a:t>Gogh</a:t>
            </a:r>
          </a:p>
        </p:txBody>
      </p:sp>
      <p:pic>
        <p:nvPicPr>
          <p:cNvPr id="12" name="Imagem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231" y="979378"/>
            <a:ext cx="219475" cy="21337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04" y="979378"/>
            <a:ext cx="1719611" cy="237818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334604" y="3588554"/>
            <a:ext cx="10919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FF8A15"/>
                </a:solidFill>
              </a:rPr>
              <a:t>1853 </a:t>
            </a:r>
            <a:r>
              <a:rPr lang="fr-FR" sz="1200" dirty="0" smtClean="0">
                <a:solidFill>
                  <a:srgbClr val="FF8A15"/>
                </a:solidFill>
              </a:rPr>
              <a:t>– 1890</a:t>
            </a: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</a:t>
            </a:r>
            <a:endParaRPr lang="pt-PT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9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81" y="1085603"/>
            <a:ext cx="219475" cy="21337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1085603"/>
            <a:ext cx="4704522" cy="352839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1085603"/>
            <a:ext cx="1364928" cy="1688371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3204416" y="4941168"/>
            <a:ext cx="49680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>
                <a:solidFill>
                  <a:srgbClr val="0070C0"/>
                </a:solidFill>
              </a:rPr>
              <a:t>Neoplasticismo foi o movimento artístico de vanguarda </a:t>
            </a:r>
            <a:r>
              <a:rPr lang="pt-PT" sz="1400" dirty="0" smtClean="0">
                <a:solidFill>
                  <a:srgbClr val="0070C0"/>
                </a:solidFill>
              </a:rPr>
              <a:t>criado </a:t>
            </a:r>
            <a:r>
              <a:rPr lang="pt-PT" sz="1400" dirty="0">
                <a:solidFill>
                  <a:srgbClr val="0070C0"/>
                </a:solidFill>
              </a:rPr>
              <a:t>por </a:t>
            </a:r>
            <a:r>
              <a:rPr lang="pt-PT" sz="1400" dirty="0" smtClean="0">
                <a:solidFill>
                  <a:srgbClr val="0070C0"/>
                </a:solidFill>
              </a:rPr>
              <a:t>Mondrian</a:t>
            </a:r>
            <a:r>
              <a:rPr lang="pt-PT" sz="1400" dirty="0">
                <a:solidFill>
                  <a:srgbClr val="0070C0"/>
                </a:solidFill>
              </a:rPr>
              <a:t>, relacionado à arte </a:t>
            </a:r>
            <a:r>
              <a:rPr lang="pt-PT" sz="1400" dirty="0" smtClean="0">
                <a:solidFill>
                  <a:srgbClr val="0070C0"/>
                </a:solidFill>
              </a:rPr>
              <a:t>abstrata. Redução da pintura às formas mais puras.</a:t>
            </a:r>
            <a:endParaRPr lang="pt-PT" sz="1400" dirty="0">
              <a:solidFill>
                <a:srgbClr val="0070C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406024" y="2926676"/>
            <a:ext cx="16482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100" dirty="0" err="1">
                <a:solidFill>
                  <a:srgbClr val="0070C0"/>
                </a:solidFill>
              </a:rPr>
              <a:t>Pieter</a:t>
            </a:r>
            <a:r>
              <a:rPr lang="pt-PT" sz="1100" dirty="0">
                <a:solidFill>
                  <a:srgbClr val="0070C0"/>
                </a:solidFill>
              </a:rPr>
              <a:t> </a:t>
            </a:r>
            <a:r>
              <a:rPr lang="pt-PT" sz="1100" dirty="0" err="1">
                <a:solidFill>
                  <a:srgbClr val="0070C0"/>
                </a:solidFill>
              </a:rPr>
              <a:t>Cornelis</a:t>
            </a:r>
            <a:r>
              <a:rPr lang="pt-PT" sz="1100" dirty="0">
                <a:solidFill>
                  <a:srgbClr val="0070C0"/>
                </a:solidFill>
              </a:rPr>
              <a:t> </a:t>
            </a:r>
            <a:r>
              <a:rPr lang="pt-PT" sz="1100" dirty="0" smtClean="0">
                <a:solidFill>
                  <a:srgbClr val="0070C0"/>
                </a:solidFill>
              </a:rPr>
              <a:t>Mondrian </a:t>
            </a:r>
          </a:p>
          <a:p>
            <a:r>
              <a:rPr lang="pt-PT" sz="1100" dirty="0" smtClean="0">
                <a:solidFill>
                  <a:srgbClr val="0070C0"/>
                </a:solidFill>
              </a:rPr>
              <a:t>1872 – 1944</a:t>
            </a:r>
            <a:r>
              <a:rPr lang="pt-P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</a:t>
            </a:r>
            <a:endParaRPr lang="pt-P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08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465844" y="332656"/>
            <a:ext cx="141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 cor</a:t>
            </a:r>
          </a:p>
        </p:txBody>
      </p:sp>
      <p:sp>
        <p:nvSpPr>
          <p:cNvPr id="2" name="Retângulo 1"/>
          <p:cNvSpPr/>
          <p:nvPr/>
        </p:nvSpPr>
        <p:spPr>
          <a:xfrm>
            <a:off x="3307854" y="16240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dirty="0">
                <a:solidFill>
                  <a:schemeClr val="bg1">
                    <a:lumMod val="85000"/>
                  </a:schemeClr>
                </a:solidFill>
              </a:rPr>
              <a:t>A</a:t>
            </a:r>
            <a:r>
              <a:rPr lang="pt-PT" dirty="0">
                <a:solidFill>
                  <a:srgbClr val="FF9933"/>
                </a:solidFill>
              </a:rPr>
              <a:t> cor </a:t>
            </a:r>
            <a:r>
              <a:rPr lang="pt-PT" dirty="0">
                <a:solidFill>
                  <a:schemeClr val="bg1">
                    <a:lumMod val="85000"/>
                  </a:schemeClr>
                </a:solidFill>
              </a:rPr>
              <a:t>é </a:t>
            </a:r>
            <a:r>
              <a:rPr lang="pt-PT" sz="1400" dirty="0">
                <a:solidFill>
                  <a:schemeClr val="bg1">
                    <a:lumMod val="85000"/>
                  </a:schemeClr>
                </a:solidFill>
              </a:rPr>
              <a:t>um</a:t>
            </a:r>
            <a:r>
              <a:rPr lang="pt-PT" dirty="0">
                <a:solidFill>
                  <a:schemeClr val="bg1">
                    <a:lumMod val="85000"/>
                  </a:schemeClr>
                </a:solidFill>
              </a:rPr>
              <a:t> dos elementos da linguagem visual  </a:t>
            </a:r>
            <a:r>
              <a:rPr lang="pt-PT" dirty="0" smtClean="0">
                <a:solidFill>
                  <a:schemeClr val="bg1">
                    <a:lumMod val="85000"/>
                  </a:schemeClr>
                </a:solidFill>
              </a:rPr>
              <a:t>forma</a:t>
            </a:r>
            <a:r>
              <a:rPr lang="pt-PT" dirty="0">
                <a:solidFill>
                  <a:schemeClr val="bg1">
                    <a:lumMod val="85000"/>
                  </a:schemeClr>
                </a:solidFill>
              </a:rPr>
              <a:t>, estrutura,</a:t>
            </a:r>
            <a:r>
              <a:rPr lang="pt-PT" dirty="0">
                <a:solidFill>
                  <a:srgbClr val="FF9933"/>
                </a:solidFill>
              </a:rPr>
              <a:t> cor </a:t>
            </a:r>
            <a:r>
              <a:rPr lang="pt-PT" dirty="0">
                <a:solidFill>
                  <a:schemeClr val="bg1">
                    <a:lumMod val="85000"/>
                  </a:schemeClr>
                </a:solidFill>
              </a:rPr>
              <a:t>e </a:t>
            </a:r>
            <a:r>
              <a:rPr lang="pt-PT" dirty="0" smtClean="0">
                <a:solidFill>
                  <a:schemeClr val="bg1">
                    <a:lumMod val="85000"/>
                  </a:schemeClr>
                </a:solidFill>
              </a:rPr>
              <a:t>textura </a:t>
            </a:r>
            <a:endParaRPr lang="pt-PT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01438" y="3503445"/>
            <a:ext cx="1206677" cy="1540946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690" y="3464991"/>
            <a:ext cx="1363638" cy="157312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37" y="3503445"/>
            <a:ext cx="1824865" cy="151981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Retângulo 3"/>
          <p:cNvSpPr/>
          <p:nvPr/>
        </p:nvSpPr>
        <p:spPr>
          <a:xfrm>
            <a:off x="4788024" y="3464992"/>
            <a:ext cx="1296144" cy="1558266"/>
          </a:xfrm>
          <a:prstGeom prst="rect">
            <a:avLst/>
          </a:prstGeom>
          <a:solidFill>
            <a:srgbClr val="FF8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Forma livre 4"/>
          <p:cNvSpPr/>
          <p:nvPr/>
        </p:nvSpPr>
        <p:spPr>
          <a:xfrm>
            <a:off x="3100388" y="4043363"/>
            <a:ext cx="285788" cy="772015"/>
          </a:xfrm>
          <a:custGeom>
            <a:avLst/>
            <a:gdLst>
              <a:gd name="connsiteX0" fmla="*/ 0 w 285788"/>
              <a:gd name="connsiteY0" fmla="*/ 0 h 772015"/>
              <a:gd name="connsiteX1" fmla="*/ 42862 w 285788"/>
              <a:gd name="connsiteY1" fmla="*/ 71437 h 772015"/>
              <a:gd name="connsiteX2" fmla="*/ 57150 w 285788"/>
              <a:gd name="connsiteY2" fmla="*/ 114300 h 772015"/>
              <a:gd name="connsiteX3" fmla="*/ 100012 w 285788"/>
              <a:gd name="connsiteY3" fmla="*/ 128587 h 772015"/>
              <a:gd name="connsiteX4" fmla="*/ 114300 w 285788"/>
              <a:gd name="connsiteY4" fmla="*/ 171450 h 772015"/>
              <a:gd name="connsiteX5" fmla="*/ 85725 w 285788"/>
              <a:gd name="connsiteY5" fmla="*/ 300037 h 772015"/>
              <a:gd name="connsiteX6" fmla="*/ 57150 w 285788"/>
              <a:gd name="connsiteY6" fmla="*/ 342900 h 772015"/>
              <a:gd name="connsiteX7" fmla="*/ 28575 w 285788"/>
              <a:gd name="connsiteY7" fmla="*/ 428625 h 772015"/>
              <a:gd name="connsiteX8" fmla="*/ 42862 w 285788"/>
              <a:gd name="connsiteY8" fmla="*/ 471487 h 772015"/>
              <a:gd name="connsiteX9" fmla="*/ 71437 w 285788"/>
              <a:gd name="connsiteY9" fmla="*/ 514350 h 772015"/>
              <a:gd name="connsiteX10" fmla="*/ 57150 w 285788"/>
              <a:gd name="connsiteY10" fmla="*/ 557212 h 772015"/>
              <a:gd name="connsiteX11" fmla="*/ 71437 w 285788"/>
              <a:gd name="connsiteY11" fmla="*/ 628650 h 772015"/>
              <a:gd name="connsiteX12" fmla="*/ 200025 w 285788"/>
              <a:gd name="connsiteY12" fmla="*/ 700087 h 772015"/>
              <a:gd name="connsiteX13" fmla="*/ 271462 w 285788"/>
              <a:gd name="connsiteY13" fmla="*/ 771525 h 772015"/>
              <a:gd name="connsiteX14" fmla="*/ 285750 w 285788"/>
              <a:gd name="connsiteY14" fmla="*/ 742950 h 77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5788" h="772015">
                <a:moveTo>
                  <a:pt x="0" y="0"/>
                </a:moveTo>
                <a:cubicBezTo>
                  <a:pt x="14287" y="23812"/>
                  <a:pt x="30443" y="46599"/>
                  <a:pt x="42862" y="71437"/>
                </a:cubicBezTo>
                <a:cubicBezTo>
                  <a:pt x="49597" y="84908"/>
                  <a:pt x="46501" y="103651"/>
                  <a:pt x="57150" y="114300"/>
                </a:cubicBezTo>
                <a:cubicBezTo>
                  <a:pt x="67799" y="124949"/>
                  <a:pt x="85725" y="123825"/>
                  <a:pt x="100012" y="128587"/>
                </a:cubicBezTo>
                <a:cubicBezTo>
                  <a:pt x="104775" y="142875"/>
                  <a:pt x="114300" y="156389"/>
                  <a:pt x="114300" y="171450"/>
                </a:cubicBezTo>
                <a:cubicBezTo>
                  <a:pt x="114300" y="193397"/>
                  <a:pt x="100458" y="270571"/>
                  <a:pt x="85725" y="300037"/>
                </a:cubicBezTo>
                <a:cubicBezTo>
                  <a:pt x="78046" y="315396"/>
                  <a:pt x="64124" y="327208"/>
                  <a:pt x="57150" y="342900"/>
                </a:cubicBezTo>
                <a:cubicBezTo>
                  <a:pt x="44917" y="370425"/>
                  <a:pt x="28575" y="428625"/>
                  <a:pt x="28575" y="428625"/>
                </a:cubicBezTo>
                <a:cubicBezTo>
                  <a:pt x="33337" y="442912"/>
                  <a:pt x="36127" y="458017"/>
                  <a:pt x="42862" y="471487"/>
                </a:cubicBezTo>
                <a:cubicBezTo>
                  <a:pt x="50541" y="486846"/>
                  <a:pt x="68614" y="497412"/>
                  <a:pt x="71437" y="514350"/>
                </a:cubicBezTo>
                <a:cubicBezTo>
                  <a:pt x="73913" y="529205"/>
                  <a:pt x="61912" y="542925"/>
                  <a:pt x="57150" y="557212"/>
                </a:cubicBezTo>
                <a:cubicBezTo>
                  <a:pt x="61912" y="581025"/>
                  <a:pt x="56528" y="609481"/>
                  <a:pt x="71437" y="628650"/>
                </a:cubicBezTo>
                <a:cubicBezTo>
                  <a:pt x="105827" y="672866"/>
                  <a:pt x="152589" y="684276"/>
                  <a:pt x="200025" y="700087"/>
                </a:cubicBezTo>
                <a:cubicBezTo>
                  <a:pt x="208189" y="712333"/>
                  <a:pt x="244248" y="778329"/>
                  <a:pt x="271462" y="771525"/>
                </a:cubicBezTo>
                <a:cubicBezTo>
                  <a:pt x="287256" y="767576"/>
                  <a:pt x="285750" y="699867"/>
                  <a:pt x="285750" y="742950"/>
                </a:cubicBezTo>
              </a:path>
            </a:pathLst>
          </a:cu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Forma livre 8"/>
          <p:cNvSpPr/>
          <p:nvPr/>
        </p:nvSpPr>
        <p:spPr>
          <a:xfrm>
            <a:off x="3243263" y="3886200"/>
            <a:ext cx="185737" cy="300038"/>
          </a:xfrm>
          <a:custGeom>
            <a:avLst/>
            <a:gdLst>
              <a:gd name="connsiteX0" fmla="*/ 0 w 185737"/>
              <a:gd name="connsiteY0" fmla="*/ 300038 h 300038"/>
              <a:gd name="connsiteX1" fmla="*/ 114300 w 185737"/>
              <a:gd name="connsiteY1" fmla="*/ 285750 h 300038"/>
              <a:gd name="connsiteX2" fmla="*/ 128587 w 185737"/>
              <a:gd name="connsiteY2" fmla="*/ 242888 h 300038"/>
              <a:gd name="connsiteX3" fmla="*/ 85725 w 185737"/>
              <a:gd name="connsiteY3" fmla="*/ 228600 h 300038"/>
              <a:gd name="connsiteX4" fmla="*/ 142875 w 185737"/>
              <a:gd name="connsiteY4" fmla="*/ 142875 h 300038"/>
              <a:gd name="connsiteX5" fmla="*/ 185737 w 185737"/>
              <a:gd name="connsiteY5" fmla="*/ 57150 h 300038"/>
              <a:gd name="connsiteX6" fmla="*/ 142875 w 185737"/>
              <a:gd name="connsiteY6" fmla="*/ 42863 h 300038"/>
              <a:gd name="connsiteX7" fmla="*/ 128587 w 185737"/>
              <a:gd name="connsiteY7" fmla="*/ 0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737" h="300038">
                <a:moveTo>
                  <a:pt x="0" y="300038"/>
                </a:moveTo>
                <a:cubicBezTo>
                  <a:pt x="38100" y="295275"/>
                  <a:pt x="79213" y="301344"/>
                  <a:pt x="114300" y="285750"/>
                </a:cubicBezTo>
                <a:cubicBezTo>
                  <a:pt x="128062" y="279633"/>
                  <a:pt x="135322" y="256358"/>
                  <a:pt x="128587" y="242888"/>
                </a:cubicBezTo>
                <a:cubicBezTo>
                  <a:pt x="121852" y="229418"/>
                  <a:pt x="100012" y="233363"/>
                  <a:pt x="85725" y="228600"/>
                </a:cubicBezTo>
                <a:cubicBezTo>
                  <a:pt x="104775" y="200025"/>
                  <a:pt x="132015" y="175456"/>
                  <a:pt x="142875" y="142875"/>
                </a:cubicBezTo>
                <a:cubicBezTo>
                  <a:pt x="162592" y="83723"/>
                  <a:pt x="148808" y="112544"/>
                  <a:pt x="185737" y="57150"/>
                </a:cubicBezTo>
                <a:cubicBezTo>
                  <a:pt x="171450" y="52388"/>
                  <a:pt x="153524" y="53512"/>
                  <a:pt x="142875" y="42863"/>
                </a:cubicBezTo>
                <a:cubicBezTo>
                  <a:pt x="132226" y="32214"/>
                  <a:pt x="128587" y="0"/>
                  <a:pt x="128587" y="0"/>
                </a:cubicBezTo>
              </a:path>
            </a:pathLst>
          </a:cu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Forma livre 9"/>
          <p:cNvSpPr/>
          <p:nvPr/>
        </p:nvSpPr>
        <p:spPr>
          <a:xfrm>
            <a:off x="3118851" y="4500561"/>
            <a:ext cx="285750" cy="171450"/>
          </a:xfrm>
          <a:custGeom>
            <a:avLst/>
            <a:gdLst>
              <a:gd name="connsiteX0" fmla="*/ 0 w 285750"/>
              <a:gd name="connsiteY0" fmla="*/ 0 h 171450"/>
              <a:gd name="connsiteX1" fmla="*/ 114300 w 285750"/>
              <a:gd name="connsiteY1" fmla="*/ 28575 h 171450"/>
              <a:gd name="connsiteX2" fmla="*/ 157163 w 285750"/>
              <a:gd name="connsiteY2" fmla="*/ 57150 h 171450"/>
              <a:gd name="connsiteX3" fmla="*/ 200025 w 285750"/>
              <a:gd name="connsiteY3" fmla="*/ 142875 h 171450"/>
              <a:gd name="connsiteX4" fmla="*/ 271463 w 285750"/>
              <a:gd name="connsiteY4" fmla="*/ 128587 h 171450"/>
              <a:gd name="connsiteX5" fmla="*/ 285750 w 285750"/>
              <a:gd name="connsiteY5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5750" h="171450">
                <a:moveTo>
                  <a:pt x="0" y="0"/>
                </a:moveTo>
                <a:cubicBezTo>
                  <a:pt x="27178" y="5435"/>
                  <a:pt x="85007" y="13928"/>
                  <a:pt x="114300" y="28575"/>
                </a:cubicBezTo>
                <a:cubicBezTo>
                  <a:pt x="129659" y="36254"/>
                  <a:pt x="142875" y="47625"/>
                  <a:pt x="157163" y="57150"/>
                </a:cubicBezTo>
                <a:cubicBezTo>
                  <a:pt x="162391" y="72834"/>
                  <a:pt x="179617" y="137044"/>
                  <a:pt x="200025" y="142875"/>
                </a:cubicBezTo>
                <a:cubicBezTo>
                  <a:pt x="223375" y="149546"/>
                  <a:pt x="247650" y="133350"/>
                  <a:pt x="271463" y="128587"/>
                </a:cubicBezTo>
                <a:lnTo>
                  <a:pt x="285750" y="171450"/>
                </a:lnTo>
              </a:path>
            </a:pathLst>
          </a:cu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Forma livre 11"/>
          <p:cNvSpPr/>
          <p:nvPr/>
        </p:nvSpPr>
        <p:spPr>
          <a:xfrm>
            <a:off x="2983824" y="4414838"/>
            <a:ext cx="145139" cy="242887"/>
          </a:xfrm>
          <a:custGeom>
            <a:avLst/>
            <a:gdLst>
              <a:gd name="connsiteX0" fmla="*/ 145139 w 145139"/>
              <a:gd name="connsiteY0" fmla="*/ 0 h 242887"/>
              <a:gd name="connsiteX1" fmla="*/ 30839 w 145139"/>
              <a:gd name="connsiteY1" fmla="*/ 71437 h 242887"/>
              <a:gd name="connsiteX2" fmla="*/ 45126 w 145139"/>
              <a:gd name="connsiteY2" fmla="*/ 114300 h 242887"/>
              <a:gd name="connsiteX3" fmla="*/ 2264 w 145139"/>
              <a:gd name="connsiteY3" fmla="*/ 157162 h 242887"/>
              <a:gd name="connsiteX4" fmla="*/ 59414 w 145139"/>
              <a:gd name="connsiteY4" fmla="*/ 228600 h 242887"/>
              <a:gd name="connsiteX5" fmla="*/ 59414 w 145139"/>
              <a:gd name="connsiteY5" fmla="*/ 242887 h 24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139" h="242887">
                <a:moveTo>
                  <a:pt x="145139" y="0"/>
                </a:moveTo>
                <a:cubicBezTo>
                  <a:pt x="114498" y="12256"/>
                  <a:pt x="44915" y="29208"/>
                  <a:pt x="30839" y="71437"/>
                </a:cubicBezTo>
                <a:lnTo>
                  <a:pt x="45126" y="114300"/>
                </a:lnTo>
                <a:cubicBezTo>
                  <a:pt x="30839" y="128587"/>
                  <a:pt x="8653" y="137994"/>
                  <a:pt x="2264" y="157162"/>
                </a:cubicBezTo>
                <a:cubicBezTo>
                  <a:pt x="-11644" y="198885"/>
                  <a:pt x="42358" y="211544"/>
                  <a:pt x="59414" y="228600"/>
                </a:cubicBezTo>
                <a:lnTo>
                  <a:pt x="59414" y="242887"/>
                </a:lnTo>
              </a:path>
            </a:pathLst>
          </a:cu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903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393" y="742072"/>
            <a:ext cx="219475" cy="213378"/>
          </a:xfrm>
          <a:prstGeom prst="rect">
            <a:avLst/>
          </a:prstGeom>
        </p:spPr>
      </p:pic>
      <p:pic>
        <p:nvPicPr>
          <p:cNvPr id="1026" name="Picture 2" descr="http://p5.storage.canalblog.com/52/65/366953/211639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9" y="742072"/>
            <a:ext cx="1239175" cy="183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625306" y="2735635"/>
            <a:ext cx="1239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solidFill>
                  <a:srgbClr val="FF9933"/>
                </a:solidFill>
              </a:rPr>
              <a:t>Miguel Ângelo</a:t>
            </a:r>
          </a:p>
        </p:txBody>
      </p:sp>
      <p:sp>
        <p:nvSpPr>
          <p:cNvPr id="9" name="Retângulo 8"/>
          <p:cNvSpPr/>
          <p:nvPr/>
        </p:nvSpPr>
        <p:spPr>
          <a:xfrm>
            <a:off x="2625306" y="3043412"/>
            <a:ext cx="10550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 smtClean="0">
                <a:solidFill>
                  <a:srgbClr val="FF9933"/>
                </a:solidFill>
              </a:rPr>
              <a:t>1475-1564 </a:t>
            </a:r>
            <a:r>
              <a:rPr lang="pt-P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endParaRPr lang="pt-P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182816" y="6237312"/>
            <a:ext cx="11113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400" dirty="0">
                <a:solidFill>
                  <a:srgbClr val="FF9933"/>
                </a:solidFill>
              </a:rPr>
              <a:t>Sibila Délfica</a:t>
            </a:r>
          </a:p>
        </p:txBody>
      </p:sp>
      <p:pic>
        <p:nvPicPr>
          <p:cNvPr id="1028" name="Picture 4" descr="https://upload.wikimedia.org/wikipedia/commons/thumb/3/3b/Michelangelo_Delphic_Sybil_cropped.jpg/800px-Michelangelo_Delphic_Sybil_cropp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809" y="742072"/>
            <a:ext cx="3913583" cy="538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7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340768"/>
            <a:ext cx="219475" cy="213378"/>
          </a:xfrm>
          <a:prstGeom prst="rect">
            <a:avLst/>
          </a:prstGeom>
        </p:spPr>
      </p:pic>
      <p:pic>
        <p:nvPicPr>
          <p:cNvPr id="2" name="Picture 2" descr="https://upload.wikimedia.org/wikipedia/commons/a/ab/Caravaggio_-_La_Deposizione_di_Cris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086" y="1340768"/>
            <a:ext cx="3280104" cy="4937301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upload.wikimedia.org/wikipedia/commons/d/dc/Caravaggio_-_La_Morte_della_Vergi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96583"/>
            <a:ext cx="3294325" cy="4981486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763688" y="6381328"/>
            <a:ext cx="2473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rgbClr val="C00000"/>
                </a:solidFill>
              </a:rPr>
              <a:t>A Morte da </a:t>
            </a:r>
            <a:r>
              <a:rPr lang="pt-PT" sz="1200" dirty="0" smtClean="0">
                <a:solidFill>
                  <a:srgbClr val="C00000"/>
                </a:solidFill>
              </a:rPr>
              <a:t>Virgem 1604-1606</a:t>
            </a:r>
            <a:endParaRPr lang="pt-PT" sz="1200" dirty="0">
              <a:solidFill>
                <a:srgbClr val="C0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176922" y="6381328"/>
            <a:ext cx="23282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dirty="0">
                <a:solidFill>
                  <a:srgbClr val="C00000"/>
                </a:solidFill>
              </a:rPr>
              <a:t> A Deposição de </a:t>
            </a:r>
            <a:r>
              <a:rPr lang="pt-PT" sz="1200" dirty="0" smtClean="0">
                <a:solidFill>
                  <a:srgbClr val="C00000"/>
                </a:solidFill>
              </a:rPr>
              <a:t>Cristo 1603-1604 </a:t>
            </a:r>
            <a:endParaRPr lang="pt-PT" sz="1200" dirty="0">
              <a:solidFill>
                <a:srgbClr val="C00000"/>
              </a:solidFill>
            </a:endParaRPr>
          </a:p>
        </p:txBody>
      </p:sp>
      <p:pic>
        <p:nvPicPr>
          <p:cNvPr id="1030" name="Picture 6" descr="https://upload.wikimedia.org/wikipedia/commons/thumb/7/73/Bild-Ottavio_Leoni%2C_Caravaggio.jpg/800px-Bild-Ottavio_Leoni%2C_Caravaggi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60" y="1340768"/>
            <a:ext cx="81365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 flipH="1">
            <a:off x="531590" y="2420888"/>
            <a:ext cx="1196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smtClean="0">
                <a:solidFill>
                  <a:srgbClr val="C00000"/>
                </a:solidFill>
              </a:rPr>
              <a:t> </a:t>
            </a:r>
            <a:r>
              <a:rPr lang="pt-PT" sz="1400" dirty="0" err="1" smtClean="0">
                <a:solidFill>
                  <a:srgbClr val="C00000"/>
                </a:solidFill>
              </a:rPr>
              <a:t>Caravaggio</a:t>
            </a:r>
            <a:r>
              <a:rPr lang="pt-PT" sz="14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pt-PT" sz="1400" dirty="0" smtClean="0">
                <a:solidFill>
                  <a:srgbClr val="C00000"/>
                </a:solidFill>
              </a:rPr>
              <a:t> 1573-1610 </a:t>
            </a:r>
            <a:r>
              <a:rPr lang="pt-P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endParaRPr lang="pt-P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7766" y="6104329"/>
            <a:ext cx="969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Claro-escuro</a:t>
            </a:r>
            <a:endParaRPr lang="pt-PT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0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73" y="446116"/>
            <a:ext cx="219475" cy="213378"/>
          </a:xfrm>
          <a:prstGeom prst="rect">
            <a:avLst/>
          </a:prstGeom>
        </p:spPr>
      </p:pic>
      <p:pic>
        <p:nvPicPr>
          <p:cNvPr id="1026" name="Picture 2" descr="http://www.forademim.com.br/site/wp-content/uploads/2013/05/azuis-picasso-o-mendigo-e-o-menino-19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93" y="446116"/>
            <a:ext cx="1852283" cy="291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omepages.wmich.edu/~tasende/SIGLOXX/PICASSO/PERIODOAZUL/EPOCAAZUL.jpeg/Viejonino(1902-3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9165"/>
            <a:ext cx="1868228" cy="307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allaboutarts.com.br/thumbnail.aspx?MaxWidth=600&amp;MaxHeight=450&amp;image=media%2Fimage%2Fart%2Fzoom%2F1204A6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37" y="279165"/>
            <a:ext cx="2008867" cy="305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imerime.com/user_files/64/64112/media/viejoconguitarra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58" y="279165"/>
            <a:ext cx="1968870" cy="304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malditovivant.files.wordpress.com/2011/02/picasso-actor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1" y="3605956"/>
            <a:ext cx="1708443" cy="290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2.bp.blogspot.com/-Q4-d9QxVZHI/TyZ_wuUrvjI/AAAAAAAAMa0/A7wczLGicJw/s1600/girl-chemise-190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51" y="3595548"/>
            <a:ext cx="2424807" cy="29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malditovivant.files.wordpress.com/2011/02/acrc3b3bata-y-joven-arlequc3adn-pablo-picasso-rose-period-190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25" y="3605956"/>
            <a:ext cx="1998012" cy="28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artenarede.com.br/blog/wp-content/uploads/2015/05/Mae_Picass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508" y="3605956"/>
            <a:ext cx="1877596" cy="248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8127399" y="6232562"/>
            <a:ext cx="8370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1904 -1906</a:t>
            </a:r>
            <a:endParaRPr lang="pt-PT" sz="11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11560" y="188640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1901-1904</a:t>
            </a:r>
            <a:endParaRPr lang="pt-PT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311288" y="195007"/>
            <a:ext cx="13837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intensidade emotiva </a:t>
            </a:r>
          </a:p>
        </p:txBody>
      </p:sp>
      <p:sp>
        <p:nvSpPr>
          <p:cNvPr id="13" name="Retângulo 12"/>
          <p:cNvSpPr/>
          <p:nvPr/>
        </p:nvSpPr>
        <p:spPr>
          <a:xfrm rot="16200000">
            <a:off x="-245449" y="2538231"/>
            <a:ext cx="15343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Pintura monocromática</a:t>
            </a:r>
            <a:endParaRPr lang="pt-P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6956239" y="6252582"/>
            <a:ext cx="10871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afeto e ternura</a:t>
            </a:r>
            <a:endParaRPr lang="pt-PT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13" y="776185"/>
            <a:ext cx="219475" cy="213378"/>
          </a:xfrm>
          <a:prstGeom prst="rect">
            <a:avLst/>
          </a:prstGeom>
        </p:spPr>
      </p:pic>
      <p:sp>
        <p:nvSpPr>
          <p:cNvPr id="24" name="Retângulo 23"/>
          <p:cNvSpPr/>
          <p:nvPr/>
        </p:nvSpPr>
        <p:spPr>
          <a:xfrm>
            <a:off x="6969654" y="6093296"/>
            <a:ext cx="15728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100" dirty="0" smtClean="0">
                <a:solidFill>
                  <a:schemeClr val="accent3">
                    <a:lumMod val="50000"/>
                  </a:schemeClr>
                </a:solidFill>
              </a:rPr>
              <a:t>Natureza, tranquilidade </a:t>
            </a:r>
            <a:endParaRPr lang="pt-PT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Picture 2" descr="http://image.invaluable.com/housePhotos/sothebys/94/111494/H0046-L037461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111" y="776185"/>
            <a:ext cx="6185409" cy="516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44366" y="2580509"/>
            <a:ext cx="100059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t-PT" sz="1200" dirty="0" smtClean="0">
                <a:solidFill>
                  <a:schemeClr val="accent3">
                    <a:lumMod val="50000"/>
                  </a:schemeClr>
                </a:solidFill>
              </a:rPr>
              <a:t>1841-1919  </a:t>
            </a:r>
            <a:r>
              <a:rPr lang="pt-PT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</a:t>
            </a:r>
            <a:endParaRPr lang="pt-PT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431" y="776210"/>
            <a:ext cx="1184315" cy="147834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44366" y="2303510"/>
            <a:ext cx="15551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dirty="0">
                <a:solidFill>
                  <a:schemeClr val="accent3">
                    <a:lumMod val="50000"/>
                  </a:schemeClr>
                </a:solidFill>
              </a:rPr>
              <a:t>Pierre-Auguste Renoir</a:t>
            </a:r>
          </a:p>
        </p:txBody>
      </p:sp>
    </p:spTree>
    <p:extLst>
      <p:ext uri="{BB962C8B-B14F-4D97-AF65-F5344CB8AC3E}">
        <p14:creationId xmlns:p14="http://schemas.microsoft.com/office/powerpoint/2010/main" val="47073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258" y="644385"/>
            <a:ext cx="219475" cy="213378"/>
          </a:xfrm>
          <a:prstGeom prst="rect">
            <a:avLst/>
          </a:prstGeom>
        </p:spPr>
      </p:pic>
      <p:sp>
        <p:nvSpPr>
          <p:cNvPr id="24" name="Retângulo 23"/>
          <p:cNvSpPr/>
          <p:nvPr/>
        </p:nvSpPr>
        <p:spPr>
          <a:xfrm>
            <a:off x="6956239" y="6252582"/>
            <a:ext cx="13917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100" dirty="0">
                <a:solidFill>
                  <a:schemeClr val="accent6">
                    <a:lumMod val="75000"/>
                  </a:schemeClr>
                </a:solidFill>
              </a:rPr>
              <a:t>angústia e desespero</a:t>
            </a:r>
          </a:p>
        </p:txBody>
      </p:sp>
      <p:pic>
        <p:nvPicPr>
          <p:cNvPr id="2050" name="Picture 2" descr="http://galeriadefotos.universia.com.br/uploads/2012_10_26_22_13_5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44385"/>
            <a:ext cx="4258327" cy="542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112202" y="6252582"/>
            <a:ext cx="9638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200" dirty="0" smtClean="0">
                <a:solidFill>
                  <a:schemeClr val="accent6">
                    <a:lumMod val="75000"/>
                  </a:schemeClr>
                </a:solidFill>
              </a:rPr>
              <a:t>O grito 1893</a:t>
            </a:r>
            <a:endParaRPr lang="pt-PT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2" name="Picture 4" descr="https://upload.wikimedia.org/wikipedia/commons/thumb/4/4a/Edvard_Munch_1933-2.jpg/200px-Edvard_Munch_1933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418" y="644385"/>
            <a:ext cx="1503164" cy="215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780193" y="3080564"/>
            <a:ext cx="20442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chemeClr val="accent6">
                    <a:lumMod val="75000"/>
                  </a:schemeClr>
                </a:solidFill>
              </a:rPr>
              <a:t>Edvard </a:t>
            </a:r>
            <a:r>
              <a:rPr lang="pt-PT" sz="1200" dirty="0" err="1" smtClean="0">
                <a:solidFill>
                  <a:schemeClr val="accent6">
                    <a:lumMod val="75000"/>
                  </a:schemeClr>
                </a:solidFill>
              </a:rPr>
              <a:t>Munch</a:t>
            </a:r>
            <a:r>
              <a:rPr lang="pt-PT" sz="1200" dirty="0" smtClean="0">
                <a:solidFill>
                  <a:schemeClr val="accent6">
                    <a:lumMod val="75000"/>
                  </a:schemeClr>
                </a:solidFill>
              </a:rPr>
              <a:t> 1863 -1944 </a:t>
            </a:r>
            <a:r>
              <a:rPr lang="pt-PT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endParaRPr lang="pt-PT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1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662557"/>
            <a:ext cx="219475" cy="21337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131840" y="566124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1100" dirty="0">
                <a:solidFill>
                  <a:schemeClr val="accent4">
                    <a:lumMod val="75000"/>
                  </a:schemeClr>
                </a:solidFill>
              </a:rPr>
              <a:t>http://pt.dreamstime.com/imagem-de-stock-royalty-free-flores-violetas-da-viola-image11711286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705" y="662557"/>
            <a:ext cx="5233727" cy="479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2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641548" y="378181"/>
            <a:ext cx="141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 cor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3851275" y="1278250"/>
            <a:ext cx="28995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chemeClr val="bg1">
                    <a:lumMod val="85000"/>
                  </a:schemeClr>
                </a:solidFill>
              </a:rPr>
              <a:t>A </a:t>
            </a:r>
            <a:r>
              <a:rPr lang="pt-PT" dirty="0" smtClean="0">
                <a:solidFill>
                  <a:srgbClr val="FF9933"/>
                </a:solidFill>
              </a:rPr>
              <a:t>cor</a:t>
            </a:r>
            <a:r>
              <a:rPr lang="pt-PT" dirty="0" smtClean="0">
                <a:solidFill>
                  <a:schemeClr val="bg1">
                    <a:lumMod val="85000"/>
                  </a:schemeClr>
                </a:solidFill>
              </a:rPr>
              <a:t> facilita a comunicação. </a:t>
            </a:r>
          </a:p>
          <a:p>
            <a:endParaRPr lang="pt-PT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6" descr="http://expressodooriente.com/wp-content/uploads/2015/11/resized_torre-de-bel%C3%A9m-paris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2852937"/>
            <a:ext cx="2612839" cy="2648048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1331640" y="2852936"/>
            <a:ext cx="1159039" cy="2627663"/>
            <a:chOff x="900160" y="3359667"/>
            <a:chExt cx="877548" cy="2123036"/>
          </a:xfrm>
        </p:grpSpPr>
        <p:grpSp>
          <p:nvGrpSpPr>
            <p:cNvPr id="10" name="Grupo 9"/>
            <p:cNvGrpSpPr/>
            <p:nvPr/>
          </p:nvGrpSpPr>
          <p:grpSpPr>
            <a:xfrm>
              <a:off x="900160" y="3359667"/>
              <a:ext cx="877548" cy="2123036"/>
              <a:chOff x="1331640" y="3363660"/>
              <a:chExt cx="698799" cy="1828109"/>
            </a:xfrm>
          </p:grpSpPr>
          <p:sp>
            <p:nvSpPr>
              <p:cNvPr id="4" name="Retângulo 3"/>
              <p:cNvSpPr/>
              <p:nvPr/>
            </p:nvSpPr>
            <p:spPr>
              <a:xfrm>
                <a:off x="1331640" y="3363660"/>
                <a:ext cx="698799" cy="18281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1444597" y="3432423"/>
                <a:ext cx="455349" cy="50405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47763" y="4027330"/>
                <a:ext cx="455349" cy="504056"/>
              </a:xfrm>
              <a:prstGeom prst="ellipse">
                <a:avLst/>
              </a:prstGeom>
              <a:solidFill>
                <a:srgbClr val="FF8A15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436386" y="4617465"/>
                <a:ext cx="463561" cy="504056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1027155" y="3426339"/>
              <a:ext cx="606238" cy="610748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1043608" y="4134792"/>
              <a:ext cx="606238" cy="610748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1033781" y="4797195"/>
              <a:ext cx="606238" cy="610748"/>
            </a:xfrm>
            <a:prstGeom prst="ellips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6" name="Imagem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90" y="2852935"/>
            <a:ext cx="2315074" cy="264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3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611560" y="516681"/>
            <a:ext cx="141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 cor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253796" y="1752460"/>
            <a:ext cx="5670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bg1">
                    <a:lumMod val="85000"/>
                  </a:schemeClr>
                </a:solidFill>
              </a:rPr>
              <a:t>Através da cor identificamos e compreendemos</a:t>
            </a:r>
          </a:p>
          <a:p>
            <a:r>
              <a:rPr lang="pt-PT" dirty="0">
                <a:solidFill>
                  <a:schemeClr val="bg1">
                    <a:lumMod val="85000"/>
                  </a:schemeClr>
                </a:solidFill>
              </a:rPr>
              <a:t>muito do que nos rodeia.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39" y="3518734"/>
            <a:ext cx="2071221" cy="2094493"/>
          </a:xfrm>
          <a:prstGeom prst="rect">
            <a:avLst/>
          </a:prstGeom>
        </p:spPr>
      </p:pic>
      <p:pic>
        <p:nvPicPr>
          <p:cNvPr id="19" name="Picture 6" descr="https://scontent-mrs1-1.xx.fbcdn.net/hphotos-xat1/v/t1.0-9/12063311_1070314349646104_4461802417434122712_n.jpg?oh=cbc83414fbaaa80743ae8737f1ad2c44&amp;oe=57901C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92" y="3518734"/>
            <a:ext cx="3141740" cy="209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97" y="3479443"/>
            <a:ext cx="1920406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5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82811" y="1340768"/>
            <a:ext cx="2832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chemeClr val="bg1">
                    <a:lumMod val="75000"/>
                  </a:schemeClr>
                </a:solidFill>
              </a:rPr>
              <a:t>Através da cor identificamos</a:t>
            </a:r>
            <a:endParaRPr lang="pt-PT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AutoShape 2" descr="Resultado de imagem para violet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160338"/>
            <a:ext cx="1298561" cy="85961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861" y="2781529"/>
            <a:ext cx="4189589" cy="2992563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270465" y="5774092"/>
            <a:ext cx="22156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100" dirty="0">
                <a:solidFill>
                  <a:schemeClr val="bg1">
                    <a:lumMod val="85000"/>
                  </a:schemeClr>
                </a:solidFill>
              </a:rPr>
              <a:t>Johnny </a:t>
            </a:r>
            <a:r>
              <a:rPr lang="pt-PT" sz="1100" dirty="0" err="1">
                <a:solidFill>
                  <a:schemeClr val="bg1">
                    <a:lumMod val="85000"/>
                  </a:schemeClr>
                </a:solidFill>
              </a:rPr>
              <a:t>Depp</a:t>
            </a:r>
            <a:r>
              <a:rPr lang="pt-PT" sz="11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t-PT" sz="1100" dirty="0" smtClean="0">
                <a:solidFill>
                  <a:schemeClr val="bg1">
                    <a:lumMod val="85000"/>
                  </a:schemeClr>
                </a:solidFill>
              </a:rPr>
              <a:t>- </a:t>
            </a:r>
            <a:r>
              <a:rPr lang="pt-PT" sz="1100" dirty="0">
                <a:solidFill>
                  <a:schemeClr val="bg1">
                    <a:lumMod val="85000"/>
                  </a:schemeClr>
                </a:solidFill>
              </a:rPr>
              <a:t>o Chapeleiro Maluco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734649" y="2825429"/>
            <a:ext cx="3116626" cy="2928974"/>
            <a:chOff x="935177" y="2840662"/>
            <a:chExt cx="2861951" cy="2640510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25" y="2840662"/>
              <a:ext cx="2861303" cy="681437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25" y="3522100"/>
              <a:ext cx="2861301" cy="673790"/>
            </a:xfrm>
            <a:prstGeom prst="rect">
              <a:avLst/>
            </a:prstGeom>
          </p:spPr>
        </p:pic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49" y="4183289"/>
              <a:ext cx="2861278" cy="665413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77" y="4848702"/>
              <a:ext cx="2861948" cy="632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173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vre 22"/>
          <p:cNvSpPr/>
          <p:nvPr/>
        </p:nvSpPr>
        <p:spPr>
          <a:xfrm rot="573687">
            <a:off x="1155575" y="5877014"/>
            <a:ext cx="374754" cy="107821"/>
          </a:xfrm>
          <a:custGeom>
            <a:avLst/>
            <a:gdLst>
              <a:gd name="connsiteX0" fmla="*/ 0 w 374754"/>
              <a:gd name="connsiteY0" fmla="*/ 0 h 107821"/>
              <a:gd name="connsiteX1" fmla="*/ 104931 w 374754"/>
              <a:gd name="connsiteY1" fmla="*/ 29980 h 107821"/>
              <a:gd name="connsiteX2" fmla="*/ 209862 w 374754"/>
              <a:gd name="connsiteY2" fmla="*/ 44971 h 107821"/>
              <a:gd name="connsiteX3" fmla="*/ 284813 w 374754"/>
              <a:gd name="connsiteY3" fmla="*/ 104931 h 107821"/>
              <a:gd name="connsiteX4" fmla="*/ 374754 w 374754"/>
              <a:gd name="connsiteY4" fmla="*/ 104931 h 10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754" h="107821">
                <a:moveTo>
                  <a:pt x="0" y="0"/>
                </a:moveTo>
                <a:cubicBezTo>
                  <a:pt x="202172" y="161738"/>
                  <a:pt x="1005" y="41527"/>
                  <a:pt x="104931" y="29980"/>
                </a:cubicBezTo>
                <a:cubicBezTo>
                  <a:pt x="140047" y="26078"/>
                  <a:pt x="174885" y="39974"/>
                  <a:pt x="209862" y="44971"/>
                </a:cubicBezTo>
                <a:cubicBezTo>
                  <a:pt x="227151" y="62259"/>
                  <a:pt x="260502" y="99529"/>
                  <a:pt x="284813" y="104931"/>
                </a:cubicBezTo>
                <a:cubicBezTo>
                  <a:pt x="314079" y="111435"/>
                  <a:pt x="344774" y="104931"/>
                  <a:pt x="374754" y="104931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aixaDeTexto 6"/>
          <p:cNvSpPr txBox="1"/>
          <p:nvPr/>
        </p:nvSpPr>
        <p:spPr>
          <a:xfrm>
            <a:off x="2374058" y="684715"/>
            <a:ext cx="4268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b="1" dirty="0" smtClean="0">
                <a:solidFill>
                  <a:schemeClr val="bg1">
                    <a:lumMod val="65000"/>
                  </a:schemeClr>
                </a:solidFill>
              </a:rPr>
              <a:t>importância </a:t>
            </a:r>
            <a:r>
              <a:rPr lang="pt-PT" sz="1600" b="1" dirty="0">
                <a:solidFill>
                  <a:schemeClr val="bg1">
                    <a:lumMod val="65000"/>
                  </a:schemeClr>
                </a:solidFill>
              </a:rPr>
              <a:t>da cor na comunicação/informação</a:t>
            </a:r>
          </a:p>
        </p:txBody>
      </p:sp>
      <p:sp>
        <p:nvSpPr>
          <p:cNvPr id="3" name="AutoShape 2" descr="Resultado de imagem para violet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26" name="Picture 2" descr="http://www.portic.ese.ipp.pt/quartano/animais/images/bandeir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949" y="1547354"/>
            <a:ext cx="738072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981423" y="1412776"/>
            <a:ext cx="1224136" cy="8640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58" y="1933916"/>
            <a:ext cx="2406765" cy="4369824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780822" y="4017240"/>
            <a:ext cx="3646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 smtClean="0">
                <a:solidFill>
                  <a:schemeClr val="bg1">
                    <a:lumMod val="65000"/>
                  </a:schemeClr>
                </a:solidFill>
              </a:rPr>
              <a:t>Não se prevê nenhuma situação meteorológica de risco</a:t>
            </a:r>
            <a:endParaRPr lang="pt-PT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788907" y="4425981"/>
            <a:ext cx="3298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pt-PT" sz="1200" dirty="0" smtClean="0">
                <a:solidFill>
                  <a:schemeClr val="bg1">
                    <a:lumMod val="65000"/>
                  </a:schemeClr>
                </a:solidFill>
              </a:rPr>
              <a:t>ituação de risco para atividades dependentes da </a:t>
            </a:r>
          </a:p>
          <a:p>
            <a:r>
              <a:rPr lang="pt-PT" sz="1200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pt-PT" sz="1200" dirty="0" smtClean="0">
                <a:solidFill>
                  <a:schemeClr val="bg1">
                    <a:lumMod val="65000"/>
                  </a:schemeClr>
                </a:solidFill>
              </a:rPr>
              <a:t>ituação meteorológica</a:t>
            </a:r>
            <a:endParaRPr lang="pt-PT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799859" y="5033920"/>
            <a:ext cx="3484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pt-PT" sz="1200" dirty="0" smtClean="0">
                <a:solidFill>
                  <a:schemeClr val="bg1">
                    <a:lumMod val="65000"/>
                  </a:schemeClr>
                </a:solidFill>
              </a:rPr>
              <a:t>ituação meteorológica de risco moderado a elevado</a:t>
            </a:r>
            <a:endParaRPr lang="pt-PT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822934" y="5472956"/>
            <a:ext cx="2692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200" dirty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pt-PT" sz="1200" dirty="0" smtClean="0">
                <a:solidFill>
                  <a:schemeClr val="bg1">
                    <a:lumMod val="65000"/>
                  </a:schemeClr>
                </a:solidFill>
              </a:rPr>
              <a:t>ituação meteorológica de risco elevado</a:t>
            </a:r>
            <a:endParaRPr lang="pt-PT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44008" y="3933336"/>
            <a:ext cx="143892" cy="475217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tângulo 16"/>
          <p:cNvSpPr/>
          <p:nvPr/>
        </p:nvSpPr>
        <p:spPr>
          <a:xfrm>
            <a:off x="4644007" y="5402055"/>
            <a:ext cx="143893" cy="47521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tângulo 17"/>
          <p:cNvSpPr/>
          <p:nvPr/>
        </p:nvSpPr>
        <p:spPr>
          <a:xfrm>
            <a:off x="4647019" y="4425493"/>
            <a:ext cx="136815" cy="475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tângulo 18"/>
          <p:cNvSpPr/>
          <p:nvPr/>
        </p:nvSpPr>
        <p:spPr>
          <a:xfrm>
            <a:off x="4646544" y="4914998"/>
            <a:ext cx="136815" cy="475217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CaixaDeTexto 19"/>
          <p:cNvSpPr txBox="1"/>
          <p:nvPr/>
        </p:nvSpPr>
        <p:spPr>
          <a:xfrm>
            <a:off x="4822934" y="1583214"/>
            <a:ext cx="328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b="1" dirty="0" smtClean="0">
                <a:solidFill>
                  <a:schemeClr val="bg1">
                    <a:lumMod val="65000"/>
                  </a:schemeClr>
                </a:solidFill>
              </a:rPr>
              <a:t>Sistema de aviso meteorológico</a:t>
            </a:r>
          </a:p>
          <a:p>
            <a:r>
              <a:rPr lang="pt-PT" sz="1400" dirty="0" smtClean="0">
                <a:solidFill>
                  <a:schemeClr val="bg1">
                    <a:lumMod val="65000"/>
                  </a:schemeClr>
                </a:solidFill>
              </a:rPr>
              <a:t>Instituto Português do Mar e da Atmosfera</a:t>
            </a:r>
            <a:endParaRPr lang="pt-PT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Forma livre 21"/>
          <p:cNvSpPr/>
          <p:nvPr/>
        </p:nvSpPr>
        <p:spPr>
          <a:xfrm rot="1103628">
            <a:off x="1145597" y="5915404"/>
            <a:ext cx="363855" cy="98036"/>
          </a:xfrm>
          <a:custGeom>
            <a:avLst/>
            <a:gdLst>
              <a:gd name="connsiteX0" fmla="*/ 59961 w 389745"/>
              <a:gd name="connsiteY0" fmla="*/ 1200 h 196072"/>
              <a:gd name="connsiteX1" fmla="*/ 134912 w 389745"/>
              <a:gd name="connsiteY1" fmla="*/ 31180 h 196072"/>
              <a:gd name="connsiteX2" fmla="*/ 209863 w 389745"/>
              <a:gd name="connsiteY2" fmla="*/ 46171 h 196072"/>
              <a:gd name="connsiteX3" fmla="*/ 239843 w 389745"/>
              <a:gd name="connsiteY3" fmla="*/ 91141 h 196072"/>
              <a:gd name="connsiteX4" fmla="*/ 389745 w 389745"/>
              <a:gd name="connsiteY4" fmla="*/ 136112 h 196072"/>
              <a:gd name="connsiteX5" fmla="*/ 329784 w 389745"/>
              <a:gd name="connsiteY5" fmla="*/ 151102 h 196072"/>
              <a:gd name="connsiteX6" fmla="*/ 284814 w 389745"/>
              <a:gd name="connsiteY6" fmla="*/ 166092 h 196072"/>
              <a:gd name="connsiteX7" fmla="*/ 164892 w 389745"/>
              <a:gd name="connsiteY7" fmla="*/ 196072 h 196072"/>
              <a:gd name="connsiteX8" fmla="*/ 89941 w 389745"/>
              <a:gd name="connsiteY8" fmla="*/ 181082 h 196072"/>
              <a:gd name="connsiteX9" fmla="*/ 74951 w 389745"/>
              <a:gd name="connsiteY9" fmla="*/ 136112 h 196072"/>
              <a:gd name="connsiteX10" fmla="*/ 29981 w 389745"/>
              <a:gd name="connsiteY10" fmla="*/ 106131 h 196072"/>
              <a:gd name="connsiteX11" fmla="*/ 0 w 389745"/>
              <a:gd name="connsiteY11" fmla="*/ 76151 h 196072"/>
              <a:gd name="connsiteX12" fmla="*/ 59961 w 389745"/>
              <a:gd name="connsiteY12" fmla="*/ 1200 h 196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9745" h="196072">
                <a:moveTo>
                  <a:pt x="59961" y="1200"/>
                </a:moveTo>
                <a:cubicBezTo>
                  <a:pt x="82446" y="-6295"/>
                  <a:pt x="109139" y="23448"/>
                  <a:pt x="134912" y="31180"/>
                </a:cubicBezTo>
                <a:cubicBezTo>
                  <a:pt x="159316" y="38501"/>
                  <a:pt x="187742" y="33530"/>
                  <a:pt x="209863" y="46171"/>
                </a:cubicBezTo>
                <a:cubicBezTo>
                  <a:pt x="225505" y="55109"/>
                  <a:pt x="224566" y="81593"/>
                  <a:pt x="239843" y="91141"/>
                </a:cubicBezTo>
                <a:cubicBezTo>
                  <a:pt x="264170" y="106345"/>
                  <a:pt x="354643" y="127336"/>
                  <a:pt x="389745" y="136112"/>
                </a:cubicBezTo>
                <a:cubicBezTo>
                  <a:pt x="369758" y="141109"/>
                  <a:pt x="349593" y="145442"/>
                  <a:pt x="329784" y="151102"/>
                </a:cubicBezTo>
                <a:cubicBezTo>
                  <a:pt x="314591" y="155443"/>
                  <a:pt x="300143" y="162260"/>
                  <a:pt x="284814" y="166092"/>
                </a:cubicBezTo>
                <a:lnTo>
                  <a:pt x="164892" y="196072"/>
                </a:lnTo>
                <a:cubicBezTo>
                  <a:pt x="139908" y="191075"/>
                  <a:pt x="111140" y="195215"/>
                  <a:pt x="89941" y="181082"/>
                </a:cubicBezTo>
                <a:cubicBezTo>
                  <a:pt x="76794" y="172317"/>
                  <a:pt x="84822" y="148450"/>
                  <a:pt x="74951" y="136112"/>
                </a:cubicBezTo>
                <a:cubicBezTo>
                  <a:pt x="63697" y="122044"/>
                  <a:pt x="44049" y="117385"/>
                  <a:pt x="29981" y="106131"/>
                </a:cubicBezTo>
                <a:cubicBezTo>
                  <a:pt x="18945" y="97302"/>
                  <a:pt x="9994" y="86144"/>
                  <a:pt x="0" y="76151"/>
                </a:cubicBezTo>
                <a:cubicBezTo>
                  <a:pt x="19731" y="16959"/>
                  <a:pt x="37476" y="8695"/>
                  <a:pt x="59961" y="120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Forma livre 23"/>
          <p:cNvSpPr/>
          <p:nvPr/>
        </p:nvSpPr>
        <p:spPr>
          <a:xfrm>
            <a:off x="1592634" y="6174409"/>
            <a:ext cx="74951" cy="134911"/>
          </a:xfrm>
          <a:custGeom>
            <a:avLst/>
            <a:gdLst>
              <a:gd name="connsiteX0" fmla="*/ 0 w 74951"/>
              <a:gd name="connsiteY0" fmla="*/ 0 h 134911"/>
              <a:gd name="connsiteX1" fmla="*/ 29980 w 74951"/>
              <a:gd name="connsiteY1" fmla="*/ 74951 h 134911"/>
              <a:gd name="connsiteX2" fmla="*/ 44970 w 74951"/>
              <a:gd name="connsiteY2" fmla="*/ 119921 h 134911"/>
              <a:gd name="connsiteX3" fmla="*/ 74951 w 74951"/>
              <a:gd name="connsiteY3" fmla="*/ 134911 h 13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51" h="134911">
                <a:moveTo>
                  <a:pt x="0" y="0"/>
                </a:moveTo>
                <a:cubicBezTo>
                  <a:pt x="9993" y="24984"/>
                  <a:pt x="20532" y="49756"/>
                  <a:pt x="29980" y="74951"/>
                </a:cubicBezTo>
                <a:cubicBezTo>
                  <a:pt x="35528" y="89746"/>
                  <a:pt x="35489" y="107280"/>
                  <a:pt x="44970" y="119921"/>
                </a:cubicBezTo>
                <a:cubicBezTo>
                  <a:pt x="51674" y="128859"/>
                  <a:pt x="64957" y="129914"/>
                  <a:pt x="74951" y="134911"/>
                </a:cubicBezTo>
              </a:path>
            </a:pathLst>
          </a:custGeom>
          <a:solidFill>
            <a:srgbClr val="00B050"/>
          </a:soli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Forma livre 25"/>
          <p:cNvSpPr/>
          <p:nvPr/>
        </p:nvSpPr>
        <p:spPr>
          <a:xfrm>
            <a:off x="1631719" y="5729654"/>
            <a:ext cx="89941" cy="75610"/>
          </a:xfrm>
          <a:custGeom>
            <a:avLst/>
            <a:gdLst>
              <a:gd name="connsiteX0" fmla="*/ 0 w 89941"/>
              <a:gd name="connsiteY0" fmla="*/ 75610 h 75610"/>
              <a:gd name="connsiteX1" fmla="*/ 89941 w 89941"/>
              <a:gd name="connsiteY1" fmla="*/ 659 h 75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9941" h="75610">
                <a:moveTo>
                  <a:pt x="0" y="75610"/>
                </a:moveTo>
                <a:cubicBezTo>
                  <a:pt x="52683" y="-12195"/>
                  <a:pt x="15835" y="659"/>
                  <a:pt x="89941" y="659"/>
                </a:cubicBezTo>
              </a:path>
            </a:pathLst>
          </a:custGeom>
          <a:noFill/>
          <a:ln w="3810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1979712" y="5008322"/>
            <a:ext cx="68321" cy="76862"/>
          </a:xfrm>
          <a:prstGeom prst="rect">
            <a:avLst/>
          </a:prstGeom>
        </p:spPr>
      </p:pic>
      <p:sp>
        <p:nvSpPr>
          <p:cNvPr id="29" name="Forma livre 28"/>
          <p:cNvSpPr/>
          <p:nvPr/>
        </p:nvSpPr>
        <p:spPr>
          <a:xfrm>
            <a:off x="984332" y="4392141"/>
            <a:ext cx="121768" cy="59961"/>
          </a:xfrm>
          <a:custGeom>
            <a:avLst/>
            <a:gdLst>
              <a:gd name="connsiteX0" fmla="*/ 0 w 121768"/>
              <a:gd name="connsiteY0" fmla="*/ 0 h 59961"/>
              <a:gd name="connsiteX1" fmla="*/ 74951 w 121768"/>
              <a:gd name="connsiteY1" fmla="*/ 29981 h 59961"/>
              <a:gd name="connsiteX2" fmla="*/ 119921 w 121768"/>
              <a:gd name="connsiteY2" fmla="*/ 44971 h 59961"/>
              <a:gd name="connsiteX3" fmla="*/ 119921 w 121768"/>
              <a:gd name="connsiteY3" fmla="*/ 59961 h 5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68" h="59961">
                <a:moveTo>
                  <a:pt x="0" y="0"/>
                </a:moveTo>
                <a:cubicBezTo>
                  <a:pt x="24984" y="9994"/>
                  <a:pt x="49756" y="20533"/>
                  <a:pt x="74951" y="29981"/>
                </a:cubicBezTo>
                <a:cubicBezTo>
                  <a:pt x="89746" y="35529"/>
                  <a:pt x="106774" y="36206"/>
                  <a:pt x="119921" y="44971"/>
                </a:cubicBezTo>
                <a:cubicBezTo>
                  <a:pt x="124078" y="47743"/>
                  <a:pt x="119921" y="54964"/>
                  <a:pt x="119921" y="59961"/>
                </a:cubicBezTo>
              </a:path>
            </a:pathLst>
          </a:custGeom>
          <a:noFill/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Forma livre 29"/>
          <p:cNvSpPr/>
          <p:nvPr/>
        </p:nvSpPr>
        <p:spPr>
          <a:xfrm>
            <a:off x="1881130" y="4773740"/>
            <a:ext cx="163967" cy="45719"/>
          </a:xfrm>
          <a:custGeom>
            <a:avLst/>
            <a:gdLst>
              <a:gd name="connsiteX0" fmla="*/ 76235 w 136344"/>
              <a:gd name="connsiteY0" fmla="*/ 104932 h 104932"/>
              <a:gd name="connsiteX1" fmla="*/ 136196 w 136344"/>
              <a:gd name="connsiteY1" fmla="*/ 29981 h 104932"/>
              <a:gd name="connsiteX2" fmla="*/ 91225 w 136344"/>
              <a:gd name="connsiteY2" fmla="*/ 14991 h 104932"/>
              <a:gd name="connsiteX3" fmla="*/ 16274 w 136344"/>
              <a:gd name="connsiteY3" fmla="*/ 0 h 104932"/>
              <a:gd name="connsiteX4" fmla="*/ 1284 w 136344"/>
              <a:gd name="connsiteY4" fmla="*/ 44971 h 104932"/>
              <a:gd name="connsiteX5" fmla="*/ 46255 w 136344"/>
              <a:gd name="connsiteY5" fmla="*/ 74951 h 104932"/>
              <a:gd name="connsiteX6" fmla="*/ 76235 w 136344"/>
              <a:gd name="connsiteY6" fmla="*/ 104932 h 104932"/>
              <a:gd name="connsiteX7" fmla="*/ 76235 w 136344"/>
              <a:gd name="connsiteY7" fmla="*/ 104932 h 10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344" h="104932">
                <a:moveTo>
                  <a:pt x="76235" y="104932"/>
                </a:moveTo>
                <a:cubicBezTo>
                  <a:pt x="86229" y="92440"/>
                  <a:pt x="130936" y="61540"/>
                  <a:pt x="136196" y="29981"/>
                </a:cubicBezTo>
                <a:cubicBezTo>
                  <a:pt x="138794" y="14395"/>
                  <a:pt x="106554" y="18823"/>
                  <a:pt x="91225" y="14991"/>
                </a:cubicBezTo>
                <a:cubicBezTo>
                  <a:pt x="66507" y="8811"/>
                  <a:pt x="41258" y="4997"/>
                  <a:pt x="16274" y="0"/>
                </a:cubicBezTo>
                <a:cubicBezTo>
                  <a:pt x="11277" y="14990"/>
                  <a:pt x="-4585" y="30300"/>
                  <a:pt x="1284" y="44971"/>
                </a:cubicBezTo>
                <a:cubicBezTo>
                  <a:pt x="7975" y="61698"/>
                  <a:pt x="32187" y="63696"/>
                  <a:pt x="46255" y="74951"/>
                </a:cubicBezTo>
                <a:cubicBezTo>
                  <a:pt x="57291" y="83780"/>
                  <a:pt x="69915" y="92291"/>
                  <a:pt x="76235" y="104932"/>
                </a:cubicBezTo>
                <a:lnTo>
                  <a:pt x="76235" y="104932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154" y="4219938"/>
            <a:ext cx="67062" cy="73158"/>
          </a:xfrm>
          <a:prstGeom prst="rect">
            <a:avLst/>
          </a:prstGeom>
        </p:spPr>
      </p:pic>
      <p:sp>
        <p:nvSpPr>
          <p:cNvPr id="34" name="Forma livre 33"/>
          <p:cNvSpPr/>
          <p:nvPr/>
        </p:nvSpPr>
        <p:spPr>
          <a:xfrm>
            <a:off x="1261411" y="4357462"/>
            <a:ext cx="84133" cy="45719"/>
          </a:xfrm>
          <a:custGeom>
            <a:avLst/>
            <a:gdLst>
              <a:gd name="connsiteX0" fmla="*/ 76235 w 136344"/>
              <a:gd name="connsiteY0" fmla="*/ 104932 h 104932"/>
              <a:gd name="connsiteX1" fmla="*/ 136196 w 136344"/>
              <a:gd name="connsiteY1" fmla="*/ 29981 h 104932"/>
              <a:gd name="connsiteX2" fmla="*/ 91225 w 136344"/>
              <a:gd name="connsiteY2" fmla="*/ 14991 h 104932"/>
              <a:gd name="connsiteX3" fmla="*/ 16274 w 136344"/>
              <a:gd name="connsiteY3" fmla="*/ 0 h 104932"/>
              <a:gd name="connsiteX4" fmla="*/ 1284 w 136344"/>
              <a:gd name="connsiteY4" fmla="*/ 44971 h 104932"/>
              <a:gd name="connsiteX5" fmla="*/ 46255 w 136344"/>
              <a:gd name="connsiteY5" fmla="*/ 74951 h 104932"/>
              <a:gd name="connsiteX6" fmla="*/ 76235 w 136344"/>
              <a:gd name="connsiteY6" fmla="*/ 104932 h 104932"/>
              <a:gd name="connsiteX7" fmla="*/ 76235 w 136344"/>
              <a:gd name="connsiteY7" fmla="*/ 104932 h 10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344" h="104932">
                <a:moveTo>
                  <a:pt x="76235" y="104932"/>
                </a:moveTo>
                <a:cubicBezTo>
                  <a:pt x="86229" y="92440"/>
                  <a:pt x="130936" y="61540"/>
                  <a:pt x="136196" y="29981"/>
                </a:cubicBezTo>
                <a:cubicBezTo>
                  <a:pt x="138794" y="14395"/>
                  <a:pt x="106554" y="18823"/>
                  <a:pt x="91225" y="14991"/>
                </a:cubicBezTo>
                <a:cubicBezTo>
                  <a:pt x="66507" y="8811"/>
                  <a:pt x="41258" y="4997"/>
                  <a:pt x="16274" y="0"/>
                </a:cubicBezTo>
                <a:cubicBezTo>
                  <a:pt x="11277" y="14990"/>
                  <a:pt x="-4585" y="30300"/>
                  <a:pt x="1284" y="44971"/>
                </a:cubicBezTo>
                <a:cubicBezTo>
                  <a:pt x="7975" y="61698"/>
                  <a:pt x="32187" y="63696"/>
                  <a:pt x="46255" y="74951"/>
                </a:cubicBezTo>
                <a:cubicBezTo>
                  <a:pt x="57291" y="83780"/>
                  <a:pt x="69915" y="92291"/>
                  <a:pt x="76235" y="104932"/>
                </a:cubicBezTo>
                <a:lnTo>
                  <a:pt x="76235" y="104932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Forma livre 34"/>
          <p:cNvSpPr/>
          <p:nvPr/>
        </p:nvSpPr>
        <p:spPr>
          <a:xfrm>
            <a:off x="323528" y="4005064"/>
            <a:ext cx="45719" cy="45719"/>
          </a:xfrm>
          <a:custGeom>
            <a:avLst/>
            <a:gdLst>
              <a:gd name="connsiteX0" fmla="*/ 76235 w 136344"/>
              <a:gd name="connsiteY0" fmla="*/ 104932 h 104932"/>
              <a:gd name="connsiteX1" fmla="*/ 136196 w 136344"/>
              <a:gd name="connsiteY1" fmla="*/ 29981 h 104932"/>
              <a:gd name="connsiteX2" fmla="*/ 91225 w 136344"/>
              <a:gd name="connsiteY2" fmla="*/ 14991 h 104932"/>
              <a:gd name="connsiteX3" fmla="*/ 16274 w 136344"/>
              <a:gd name="connsiteY3" fmla="*/ 0 h 104932"/>
              <a:gd name="connsiteX4" fmla="*/ 1284 w 136344"/>
              <a:gd name="connsiteY4" fmla="*/ 44971 h 104932"/>
              <a:gd name="connsiteX5" fmla="*/ 46255 w 136344"/>
              <a:gd name="connsiteY5" fmla="*/ 74951 h 104932"/>
              <a:gd name="connsiteX6" fmla="*/ 76235 w 136344"/>
              <a:gd name="connsiteY6" fmla="*/ 104932 h 104932"/>
              <a:gd name="connsiteX7" fmla="*/ 76235 w 136344"/>
              <a:gd name="connsiteY7" fmla="*/ 104932 h 10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344" h="104932">
                <a:moveTo>
                  <a:pt x="76235" y="104932"/>
                </a:moveTo>
                <a:cubicBezTo>
                  <a:pt x="86229" y="92440"/>
                  <a:pt x="130936" y="61540"/>
                  <a:pt x="136196" y="29981"/>
                </a:cubicBezTo>
                <a:cubicBezTo>
                  <a:pt x="138794" y="14395"/>
                  <a:pt x="106554" y="18823"/>
                  <a:pt x="91225" y="14991"/>
                </a:cubicBezTo>
                <a:cubicBezTo>
                  <a:pt x="66507" y="8811"/>
                  <a:pt x="41258" y="4997"/>
                  <a:pt x="16274" y="0"/>
                </a:cubicBezTo>
                <a:cubicBezTo>
                  <a:pt x="11277" y="14990"/>
                  <a:pt x="-4585" y="30300"/>
                  <a:pt x="1284" y="44971"/>
                </a:cubicBezTo>
                <a:cubicBezTo>
                  <a:pt x="7975" y="61698"/>
                  <a:pt x="32187" y="63696"/>
                  <a:pt x="46255" y="74951"/>
                </a:cubicBezTo>
                <a:cubicBezTo>
                  <a:pt x="57291" y="83780"/>
                  <a:pt x="69915" y="92291"/>
                  <a:pt x="76235" y="104932"/>
                </a:cubicBezTo>
                <a:lnTo>
                  <a:pt x="76235" y="104932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395536" y="3861048"/>
            <a:ext cx="68321" cy="76862"/>
          </a:xfrm>
          <a:prstGeom prst="rect">
            <a:avLst/>
          </a:prstGeom>
        </p:spPr>
      </p:pic>
      <p:sp>
        <p:nvSpPr>
          <p:cNvPr id="37" name="Forma livre 36"/>
          <p:cNvSpPr/>
          <p:nvPr/>
        </p:nvSpPr>
        <p:spPr>
          <a:xfrm>
            <a:off x="807203" y="4365104"/>
            <a:ext cx="164397" cy="129516"/>
          </a:xfrm>
          <a:custGeom>
            <a:avLst/>
            <a:gdLst>
              <a:gd name="connsiteX0" fmla="*/ 0 w 121768"/>
              <a:gd name="connsiteY0" fmla="*/ 0 h 59961"/>
              <a:gd name="connsiteX1" fmla="*/ 74951 w 121768"/>
              <a:gd name="connsiteY1" fmla="*/ 29981 h 59961"/>
              <a:gd name="connsiteX2" fmla="*/ 119921 w 121768"/>
              <a:gd name="connsiteY2" fmla="*/ 44971 h 59961"/>
              <a:gd name="connsiteX3" fmla="*/ 119921 w 121768"/>
              <a:gd name="connsiteY3" fmla="*/ 59961 h 5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68" h="59961">
                <a:moveTo>
                  <a:pt x="0" y="0"/>
                </a:moveTo>
                <a:cubicBezTo>
                  <a:pt x="24984" y="9994"/>
                  <a:pt x="49756" y="20533"/>
                  <a:pt x="74951" y="29981"/>
                </a:cubicBezTo>
                <a:cubicBezTo>
                  <a:pt x="89746" y="35529"/>
                  <a:pt x="106774" y="36206"/>
                  <a:pt x="119921" y="44971"/>
                </a:cubicBezTo>
                <a:cubicBezTo>
                  <a:pt x="124078" y="47743"/>
                  <a:pt x="119921" y="54964"/>
                  <a:pt x="119921" y="59961"/>
                </a:cubicBezTo>
              </a:path>
            </a:pathLst>
          </a:cu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8" name="Imagem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759263" y="4293096"/>
            <a:ext cx="64006" cy="7200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22" y="327703"/>
            <a:ext cx="129856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5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959" y="511870"/>
            <a:ext cx="4596081" cy="6128107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1" name="Retângulo 10"/>
          <p:cNvSpPr/>
          <p:nvPr/>
        </p:nvSpPr>
        <p:spPr>
          <a:xfrm>
            <a:off x="2087723" y="0"/>
            <a:ext cx="4968552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Bisel 12"/>
          <p:cNvSpPr/>
          <p:nvPr/>
        </p:nvSpPr>
        <p:spPr>
          <a:xfrm>
            <a:off x="8172400" y="5733256"/>
            <a:ext cx="144016" cy="360040"/>
          </a:xfrm>
          <a:prstGeom prst="bevel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Fluxograma: disco magnético 5"/>
          <p:cNvSpPr/>
          <p:nvPr/>
        </p:nvSpPr>
        <p:spPr>
          <a:xfrm rot="10800000">
            <a:off x="1077155" y="965896"/>
            <a:ext cx="288032" cy="504056"/>
          </a:xfrm>
          <a:prstGeom prst="flowChartMagneticDisk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Fluxograma: Operação Manual 4"/>
          <p:cNvSpPr/>
          <p:nvPr/>
        </p:nvSpPr>
        <p:spPr>
          <a:xfrm rot="10800000">
            <a:off x="1014464" y="649831"/>
            <a:ext cx="409724" cy="625835"/>
          </a:xfrm>
          <a:prstGeom prst="flowChartManualOperation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Oval 6"/>
          <p:cNvSpPr/>
          <p:nvPr/>
        </p:nvSpPr>
        <p:spPr>
          <a:xfrm>
            <a:off x="949911" y="1318531"/>
            <a:ext cx="578852" cy="838881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Forma livre 7"/>
          <p:cNvSpPr/>
          <p:nvPr/>
        </p:nvSpPr>
        <p:spPr>
          <a:xfrm>
            <a:off x="1200150" y="14288"/>
            <a:ext cx="57150" cy="628650"/>
          </a:xfrm>
          <a:custGeom>
            <a:avLst/>
            <a:gdLst>
              <a:gd name="connsiteX0" fmla="*/ 0 w 57150"/>
              <a:gd name="connsiteY0" fmla="*/ 628650 h 628650"/>
              <a:gd name="connsiteX1" fmla="*/ 28575 w 57150"/>
              <a:gd name="connsiteY1" fmla="*/ 242887 h 628650"/>
              <a:gd name="connsiteX2" fmla="*/ 42863 w 57150"/>
              <a:gd name="connsiteY2" fmla="*/ 157162 h 628650"/>
              <a:gd name="connsiteX3" fmla="*/ 57150 w 57150"/>
              <a:gd name="connsiteY3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50" h="628650">
                <a:moveTo>
                  <a:pt x="0" y="628650"/>
                </a:moveTo>
                <a:cubicBezTo>
                  <a:pt x="13055" y="367560"/>
                  <a:pt x="1831" y="416726"/>
                  <a:pt x="28575" y="242887"/>
                </a:cubicBezTo>
                <a:cubicBezTo>
                  <a:pt x="32980" y="214255"/>
                  <a:pt x="39478" y="185933"/>
                  <a:pt x="42863" y="157162"/>
                </a:cubicBezTo>
                <a:cubicBezTo>
                  <a:pt x="49009" y="104919"/>
                  <a:pt x="57150" y="0"/>
                  <a:pt x="57150" y="0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84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144" y="468114"/>
            <a:ext cx="2754306" cy="3672408"/>
          </a:xfrm>
          <a:prstGeom prst="rect">
            <a:avLst/>
          </a:prstGeom>
        </p:spPr>
      </p:pic>
      <p:pic>
        <p:nvPicPr>
          <p:cNvPr id="1026" name="Picture 2" descr="Resultado de imagem para refração da lu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97" y="4063082"/>
            <a:ext cx="3897326" cy="209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ata 1"/>
          <p:cNvSpPr/>
          <p:nvPr/>
        </p:nvSpPr>
        <p:spPr>
          <a:xfrm rot="5400000">
            <a:off x="3193344" y="4977172"/>
            <a:ext cx="288032" cy="648072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" name="Conexão reta 4"/>
          <p:cNvCxnSpPr/>
          <p:nvPr/>
        </p:nvCxnSpPr>
        <p:spPr>
          <a:xfrm>
            <a:off x="3624256" y="5257776"/>
            <a:ext cx="32403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rma livre 5"/>
          <p:cNvSpPr/>
          <p:nvPr/>
        </p:nvSpPr>
        <p:spPr>
          <a:xfrm rot="10800000">
            <a:off x="1763689" y="5180606"/>
            <a:ext cx="1249635" cy="500660"/>
          </a:xfrm>
          <a:custGeom>
            <a:avLst/>
            <a:gdLst>
              <a:gd name="connsiteX0" fmla="*/ 1889125 w 1889125"/>
              <a:gd name="connsiteY0" fmla="*/ 84638 h 500660"/>
              <a:gd name="connsiteX1" fmla="*/ 1689100 w 1889125"/>
              <a:gd name="connsiteY1" fmla="*/ 27488 h 500660"/>
              <a:gd name="connsiteX2" fmla="*/ 703262 w 1889125"/>
              <a:gd name="connsiteY2" fmla="*/ 470400 h 500660"/>
              <a:gd name="connsiteX3" fmla="*/ 231775 w 1889125"/>
              <a:gd name="connsiteY3" fmla="*/ 456113 h 500660"/>
              <a:gd name="connsiteX4" fmla="*/ 31750 w 1889125"/>
              <a:gd name="connsiteY4" fmla="*/ 413250 h 500660"/>
              <a:gd name="connsiteX5" fmla="*/ 3175 w 1889125"/>
              <a:gd name="connsiteY5" fmla="*/ 413250 h 50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9125" h="500660">
                <a:moveTo>
                  <a:pt x="1889125" y="84638"/>
                </a:moveTo>
                <a:cubicBezTo>
                  <a:pt x="1887934" y="23916"/>
                  <a:pt x="1886744" y="-36806"/>
                  <a:pt x="1689100" y="27488"/>
                </a:cubicBezTo>
                <a:cubicBezTo>
                  <a:pt x="1491456" y="91782"/>
                  <a:pt x="946149" y="398963"/>
                  <a:pt x="703262" y="470400"/>
                </a:cubicBezTo>
                <a:cubicBezTo>
                  <a:pt x="460374" y="541838"/>
                  <a:pt x="343694" y="465638"/>
                  <a:pt x="231775" y="456113"/>
                </a:cubicBezTo>
                <a:cubicBezTo>
                  <a:pt x="119856" y="446588"/>
                  <a:pt x="69850" y="420394"/>
                  <a:pt x="31750" y="413250"/>
                </a:cubicBezTo>
                <a:cubicBezTo>
                  <a:pt x="-6350" y="406106"/>
                  <a:pt x="-1588" y="409678"/>
                  <a:pt x="3175" y="413250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CaixaDeTexto 8"/>
          <p:cNvSpPr txBox="1"/>
          <p:nvPr/>
        </p:nvSpPr>
        <p:spPr>
          <a:xfrm>
            <a:off x="413792" y="1092120"/>
            <a:ext cx="2255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85000"/>
                  </a:schemeClr>
                </a:solidFill>
              </a:rPr>
              <a:t>Decomposição da luz branca</a:t>
            </a:r>
          </a:p>
          <a:p>
            <a:r>
              <a:rPr lang="pt-PT" sz="1400" dirty="0" smtClean="0">
                <a:solidFill>
                  <a:schemeClr val="bg1">
                    <a:lumMod val="85000"/>
                  </a:schemeClr>
                </a:solidFill>
              </a:rPr>
              <a:t>ou</a:t>
            </a:r>
            <a:r>
              <a:rPr lang="pt-PT" sz="1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t-PT" sz="1400" b="1" i="1" dirty="0" smtClean="0">
                <a:solidFill>
                  <a:schemeClr val="bg1">
                    <a:lumMod val="85000"/>
                  </a:schemeClr>
                </a:solidFill>
              </a:rPr>
              <a:t>refração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180744" y="4803850"/>
            <a:ext cx="1533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65000"/>
                  </a:schemeClr>
                </a:solidFill>
              </a:rPr>
              <a:t>Foco de luz branca</a:t>
            </a:r>
          </a:p>
        </p:txBody>
      </p:sp>
      <p:sp>
        <p:nvSpPr>
          <p:cNvPr id="4" name="Retângulo 3"/>
          <p:cNvSpPr/>
          <p:nvPr/>
        </p:nvSpPr>
        <p:spPr>
          <a:xfrm>
            <a:off x="6156176" y="6160171"/>
            <a:ext cx="1997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85000"/>
                  </a:schemeClr>
                </a:solidFill>
              </a:rPr>
              <a:t>Isaac Newton (1704)</a:t>
            </a:r>
            <a:endParaRPr lang="pt-PT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13792" y="187075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sz="1400" dirty="0">
                <a:solidFill>
                  <a:schemeClr val="bg1">
                    <a:lumMod val="85000"/>
                  </a:schemeClr>
                </a:solidFill>
              </a:rPr>
              <a:t>A cor é um fenómeno físico. </a:t>
            </a:r>
            <a:endParaRPr lang="pt-P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pt-PT" sz="1400" dirty="0" smtClean="0">
                <a:solidFill>
                  <a:schemeClr val="bg1">
                    <a:lumMod val="85000"/>
                  </a:schemeClr>
                </a:solidFill>
              </a:rPr>
              <a:t>A </a:t>
            </a:r>
            <a:r>
              <a:rPr lang="pt-PT" sz="1400" dirty="0">
                <a:solidFill>
                  <a:schemeClr val="bg1">
                    <a:lumMod val="85000"/>
                  </a:schemeClr>
                </a:solidFill>
              </a:rPr>
              <a:t>cor não existe em si de forma independente da luz. </a:t>
            </a:r>
            <a:endParaRPr lang="pt-PT" sz="1400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pt-PT" sz="1400" dirty="0" smtClean="0">
                <a:solidFill>
                  <a:schemeClr val="bg1">
                    <a:lumMod val="85000"/>
                  </a:schemeClr>
                </a:solidFill>
              </a:rPr>
              <a:t>É gerada </a:t>
            </a:r>
            <a:r>
              <a:rPr lang="pt-PT" sz="1400" dirty="0">
                <a:solidFill>
                  <a:schemeClr val="bg1">
                    <a:lumMod val="85000"/>
                  </a:schemeClr>
                </a:solidFill>
              </a:rPr>
              <a:t>pela luz.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644450" y="4825554"/>
            <a:ext cx="12480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chemeClr val="bg1">
                    <a:lumMod val="85000"/>
                  </a:schemeClr>
                </a:solidFill>
              </a:rPr>
              <a:t>“</a:t>
            </a:r>
            <a:r>
              <a:rPr lang="pt-PT" sz="1200" dirty="0" smtClean="0">
                <a:solidFill>
                  <a:schemeClr val="bg1">
                    <a:lumMod val="85000"/>
                  </a:schemeClr>
                </a:solidFill>
              </a:rPr>
              <a:t>espectro” </a:t>
            </a:r>
            <a:endParaRPr lang="pt-PT" sz="1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25" y="268086"/>
            <a:ext cx="1140051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m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03990" y="2445902"/>
            <a:ext cx="742523" cy="606339"/>
          </a:xfrm>
          <a:prstGeom prst="rect">
            <a:avLst/>
          </a:prstGeom>
        </p:spPr>
      </p:pic>
      <p:pic>
        <p:nvPicPr>
          <p:cNvPr id="1041" name="Imagem 10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24986">
            <a:off x="7901380" y="2042460"/>
            <a:ext cx="742523" cy="606339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40821" y="976290"/>
            <a:ext cx="24422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85000"/>
                  </a:schemeClr>
                </a:solidFill>
              </a:rPr>
              <a:t>Porque é que vemos cores ?</a:t>
            </a:r>
            <a:endParaRPr lang="pt-PT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25" y="268086"/>
            <a:ext cx="1140051" cy="499915"/>
          </a:xfrm>
          <a:prstGeom prst="rect">
            <a:avLst/>
          </a:prstGeom>
        </p:spPr>
      </p:pic>
      <p:grpSp>
        <p:nvGrpSpPr>
          <p:cNvPr id="22" name="Grupo 21"/>
          <p:cNvGrpSpPr/>
          <p:nvPr/>
        </p:nvGrpSpPr>
        <p:grpSpPr>
          <a:xfrm>
            <a:off x="2604724" y="3879474"/>
            <a:ext cx="2477915" cy="1868929"/>
            <a:chOff x="4211960" y="2564904"/>
            <a:chExt cx="1728192" cy="1260734"/>
          </a:xfrm>
        </p:grpSpPr>
        <p:sp>
          <p:nvSpPr>
            <p:cNvPr id="15" name="Retângulo 14"/>
            <p:cNvSpPr/>
            <p:nvPr/>
          </p:nvSpPr>
          <p:spPr>
            <a:xfrm>
              <a:off x="4321496" y="2924944"/>
              <a:ext cx="72008" cy="90069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4459114" y="2564904"/>
              <a:ext cx="72008" cy="9006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5631779" y="2590837"/>
              <a:ext cx="72008" cy="90069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5758116" y="2924944"/>
              <a:ext cx="72008" cy="90069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Trapézio 12"/>
            <p:cNvSpPr/>
            <p:nvPr/>
          </p:nvSpPr>
          <p:spPr>
            <a:xfrm>
              <a:off x="4211960" y="2564904"/>
              <a:ext cx="1728192" cy="360040"/>
            </a:xfrm>
            <a:prstGeom prst="trapezoid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4416324" y="2940289"/>
              <a:ext cx="1341792" cy="20067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4211960" y="2924944"/>
              <a:ext cx="1728192" cy="4571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047" name="Grupo 1046"/>
          <p:cNvGrpSpPr/>
          <p:nvPr/>
        </p:nvGrpSpPr>
        <p:grpSpPr>
          <a:xfrm>
            <a:off x="5596882" y="3896458"/>
            <a:ext cx="2517202" cy="2124830"/>
            <a:chOff x="6159254" y="3896458"/>
            <a:chExt cx="1728192" cy="1260734"/>
          </a:xfrm>
        </p:grpSpPr>
        <p:sp>
          <p:nvSpPr>
            <p:cNvPr id="25" name="Retângulo 24"/>
            <p:cNvSpPr/>
            <p:nvPr/>
          </p:nvSpPr>
          <p:spPr>
            <a:xfrm>
              <a:off x="6268790" y="4256498"/>
              <a:ext cx="72008" cy="90069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6392120" y="3910746"/>
              <a:ext cx="72008" cy="90069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7579073" y="3922391"/>
              <a:ext cx="72008" cy="90069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7705410" y="4256498"/>
              <a:ext cx="72008" cy="900694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9" name="Trapézio 28"/>
            <p:cNvSpPr/>
            <p:nvPr/>
          </p:nvSpPr>
          <p:spPr>
            <a:xfrm>
              <a:off x="6159254" y="3896458"/>
              <a:ext cx="1728192" cy="360040"/>
            </a:xfrm>
            <a:prstGeom prst="trapezoi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6350716" y="4271844"/>
              <a:ext cx="1342138" cy="16898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6159254" y="4256498"/>
              <a:ext cx="1728192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39" name="Retângulo 38"/>
          <p:cNvSpPr/>
          <p:nvPr/>
        </p:nvSpPr>
        <p:spPr>
          <a:xfrm>
            <a:off x="459926" y="6381328"/>
            <a:ext cx="4998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dirty="0" smtClean="0">
                <a:solidFill>
                  <a:schemeClr val="bg1">
                    <a:lumMod val="85000"/>
                  </a:schemeClr>
                </a:solidFill>
              </a:rPr>
              <a:t>Arco-íris : vermelho, laranja, amarelo, </a:t>
            </a:r>
            <a:r>
              <a:rPr lang="pt-PT" sz="1400" dirty="0">
                <a:solidFill>
                  <a:schemeClr val="bg1">
                    <a:lumMod val="85000"/>
                  </a:schemeClr>
                </a:solidFill>
              </a:rPr>
              <a:t>verde, azul, anil </a:t>
            </a:r>
            <a:r>
              <a:rPr lang="pt-PT" sz="1400" dirty="0" smtClean="0">
                <a:solidFill>
                  <a:schemeClr val="bg1">
                    <a:lumMod val="85000"/>
                  </a:schemeClr>
                </a:solidFill>
              </a:rPr>
              <a:t>e violeta</a:t>
            </a:r>
            <a:r>
              <a:rPr lang="pt-PT" sz="1400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</p:txBody>
      </p:sp>
      <p:grpSp>
        <p:nvGrpSpPr>
          <p:cNvPr id="1028" name="Grupo 1027"/>
          <p:cNvGrpSpPr/>
          <p:nvPr/>
        </p:nvGrpSpPr>
        <p:grpSpPr>
          <a:xfrm rot="20205562">
            <a:off x="3893638" y="2761047"/>
            <a:ext cx="1752682" cy="1307790"/>
            <a:chOff x="6332003" y="566664"/>
            <a:chExt cx="1752682" cy="1307790"/>
          </a:xfrm>
        </p:grpSpPr>
        <p:sp>
          <p:nvSpPr>
            <p:cNvPr id="1027" name="Lata 1026"/>
            <p:cNvSpPr/>
            <p:nvPr/>
          </p:nvSpPr>
          <p:spPr>
            <a:xfrm rot="13854399">
              <a:off x="7261979" y="308375"/>
              <a:ext cx="564417" cy="1080995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1025" name="Conexão reta unidirecional 1024"/>
            <p:cNvCxnSpPr/>
            <p:nvPr/>
          </p:nvCxnSpPr>
          <p:spPr>
            <a:xfrm flipH="1">
              <a:off x="6365952" y="651793"/>
              <a:ext cx="1138003" cy="922644"/>
            </a:xfrm>
            <a:prstGeom prst="straightConnector1">
              <a:avLst/>
            </a:prstGeom>
            <a:ln w="31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xão reta unidirecional 34"/>
            <p:cNvCxnSpPr/>
            <p:nvPr/>
          </p:nvCxnSpPr>
          <p:spPr>
            <a:xfrm flipH="1">
              <a:off x="6614986" y="951810"/>
              <a:ext cx="1138003" cy="922644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xão reta unidirecional 35"/>
            <p:cNvCxnSpPr/>
            <p:nvPr/>
          </p:nvCxnSpPr>
          <p:spPr>
            <a:xfrm flipH="1">
              <a:off x="6443613" y="722456"/>
              <a:ext cx="1138003" cy="922644"/>
            </a:xfrm>
            <a:prstGeom prst="straightConnector1">
              <a:avLst/>
            </a:prstGeom>
            <a:ln w="3175">
              <a:solidFill>
                <a:srgbClr val="00CC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xão reta unidirecional 36"/>
            <p:cNvCxnSpPr/>
            <p:nvPr/>
          </p:nvCxnSpPr>
          <p:spPr>
            <a:xfrm flipH="1">
              <a:off x="6332003" y="581130"/>
              <a:ext cx="1138003" cy="922644"/>
            </a:xfrm>
            <a:prstGeom prst="straightConnector1">
              <a:avLst/>
            </a:prstGeom>
            <a:ln w="31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xão reta unidirecional 37"/>
            <p:cNvCxnSpPr/>
            <p:nvPr/>
          </p:nvCxnSpPr>
          <p:spPr>
            <a:xfrm flipH="1">
              <a:off x="6491212" y="789703"/>
              <a:ext cx="1138003" cy="922644"/>
            </a:xfrm>
            <a:prstGeom prst="straightConnector1">
              <a:avLst/>
            </a:prstGeom>
            <a:ln w="31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xão reta unidirecional 39"/>
            <p:cNvCxnSpPr/>
            <p:nvPr/>
          </p:nvCxnSpPr>
          <p:spPr>
            <a:xfrm flipH="1">
              <a:off x="6553099" y="869736"/>
              <a:ext cx="1138003" cy="922644"/>
            </a:xfrm>
            <a:prstGeom prst="straightConnector1">
              <a:avLst/>
            </a:prstGeom>
            <a:ln w="31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o 42"/>
          <p:cNvGrpSpPr/>
          <p:nvPr/>
        </p:nvGrpSpPr>
        <p:grpSpPr>
          <a:xfrm rot="17699230">
            <a:off x="5902027" y="2635352"/>
            <a:ext cx="1742357" cy="1304123"/>
            <a:chOff x="6332003" y="570331"/>
            <a:chExt cx="1742357" cy="1304123"/>
          </a:xfrm>
        </p:grpSpPr>
        <p:sp>
          <p:nvSpPr>
            <p:cNvPr id="44" name="Lata 43"/>
            <p:cNvSpPr/>
            <p:nvPr/>
          </p:nvSpPr>
          <p:spPr>
            <a:xfrm rot="13854399">
              <a:off x="7268031" y="295665"/>
              <a:ext cx="531663" cy="1080995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45" name="Conexão reta unidirecional 44"/>
            <p:cNvCxnSpPr/>
            <p:nvPr/>
          </p:nvCxnSpPr>
          <p:spPr>
            <a:xfrm flipH="1">
              <a:off x="6365952" y="651793"/>
              <a:ext cx="1138003" cy="922644"/>
            </a:xfrm>
            <a:prstGeom prst="straightConnector1">
              <a:avLst/>
            </a:prstGeom>
            <a:ln w="31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xão reta unidirecional 45"/>
            <p:cNvCxnSpPr/>
            <p:nvPr/>
          </p:nvCxnSpPr>
          <p:spPr>
            <a:xfrm flipH="1">
              <a:off x="6614986" y="951810"/>
              <a:ext cx="1138003" cy="922644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xão reta unidirecional 46"/>
            <p:cNvCxnSpPr/>
            <p:nvPr/>
          </p:nvCxnSpPr>
          <p:spPr>
            <a:xfrm flipH="1">
              <a:off x="6443613" y="722456"/>
              <a:ext cx="1138003" cy="922644"/>
            </a:xfrm>
            <a:prstGeom prst="straightConnector1">
              <a:avLst/>
            </a:prstGeom>
            <a:ln w="3175">
              <a:solidFill>
                <a:srgbClr val="00CC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xão reta unidirecional 47"/>
            <p:cNvCxnSpPr/>
            <p:nvPr/>
          </p:nvCxnSpPr>
          <p:spPr>
            <a:xfrm flipH="1">
              <a:off x="6332003" y="581130"/>
              <a:ext cx="1138003" cy="922644"/>
            </a:xfrm>
            <a:prstGeom prst="straightConnector1">
              <a:avLst/>
            </a:prstGeom>
            <a:ln w="31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xão reta unidirecional 48"/>
            <p:cNvCxnSpPr/>
            <p:nvPr/>
          </p:nvCxnSpPr>
          <p:spPr>
            <a:xfrm flipH="1">
              <a:off x="6491212" y="789703"/>
              <a:ext cx="1138003" cy="922644"/>
            </a:xfrm>
            <a:prstGeom prst="straightConnector1">
              <a:avLst/>
            </a:prstGeom>
            <a:ln w="31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xão reta unidirecional 49"/>
            <p:cNvCxnSpPr/>
            <p:nvPr/>
          </p:nvCxnSpPr>
          <p:spPr>
            <a:xfrm flipH="1">
              <a:off x="6553099" y="869736"/>
              <a:ext cx="1138003" cy="922644"/>
            </a:xfrm>
            <a:prstGeom prst="straightConnector1">
              <a:avLst/>
            </a:prstGeom>
            <a:ln w="31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1" name="Retângulo 1030"/>
          <p:cNvSpPr/>
          <p:nvPr/>
        </p:nvSpPr>
        <p:spPr>
          <a:xfrm rot="4620495">
            <a:off x="6340826" y="2183713"/>
            <a:ext cx="1139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luz </a:t>
            </a:r>
            <a:r>
              <a:rPr lang="pt-PT" dirty="0">
                <a:solidFill>
                  <a:schemeClr val="bg1"/>
                </a:solidFill>
              </a:rPr>
              <a:t>branca</a:t>
            </a:r>
          </a:p>
        </p:txBody>
      </p:sp>
      <p:sp>
        <p:nvSpPr>
          <p:cNvPr id="55" name="Retângulo 54"/>
          <p:cNvSpPr/>
          <p:nvPr/>
        </p:nvSpPr>
        <p:spPr>
          <a:xfrm rot="18010630">
            <a:off x="4229048" y="2053167"/>
            <a:ext cx="1139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chemeClr val="bg1"/>
                </a:solidFill>
              </a:rPr>
              <a:t>luz </a:t>
            </a:r>
            <a:r>
              <a:rPr lang="pt-PT" dirty="0">
                <a:solidFill>
                  <a:schemeClr val="bg1"/>
                </a:solidFill>
              </a:rPr>
              <a:t>branca</a:t>
            </a:r>
          </a:p>
        </p:txBody>
      </p:sp>
      <p:cxnSp>
        <p:nvCxnSpPr>
          <p:cNvPr id="1033" name="Conexão reta unidirecional 1032"/>
          <p:cNvCxnSpPr/>
          <p:nvPr/>
        </p:nvCxnSpPr>
        <p:spPr>
          <a:xfrm flipV="1">
            <a:off x="7218785" y="2717559"/>
            <a:ext cx="812366" cy="14221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Conexão reta unidirecional 1034"/>
          <p:cNvCxnSpPr/>
          <p:nvPr/>
        </p:nvCxnSpPr>
        <p:spPr>
          <a:xfrm flipH="1" flipV="1">
            <a:off x="2723048" y="2927553"/>
            <a:ext cx="1327244" cy="12117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2" name="Oval 1041"/>
          <p:cNvSpPr/>
          <p:nvPr/>
        </p:nvSpPr>
        <p:spPr>
          <a:xfrm>
            <a:off x="5611990" y="203477"/>
            <a:ext cx="835166" cy="10504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044" name="Conexão reta unidirecional 1043"/>
          <p:cNvCxnSpPr/>
          <p:nvPr/>
        </p:nvCxnSpPr>
        <p:spPr>
          <a:xfrm flipH="1">
            <a:off x="5350756" y="1044069"/>
            <a:ext cx="648452" cy="130156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Conexão reta unidirecional 1045"/>
          <p:cNvCxnSpPr/>
          <p:nvPr/>
        </p:nvCxnSpPr>
        <p:spPr>
          <a:xfrm>
            <a:off x="6159254" y="1253973"/>
            <a:ext cx="264932" cy="9206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67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3178</TotalTime>
  <Words>920</Words>
  <Application>Microsoft Office PowerPoint</Application>
  <PresentationFormat>Apresentação no Ecrã (4:3)</PresentationFormat>
  <Paragraphs>170</Paragraphs>
  <Slides>25</Slides>
  <Notes>25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25</vt:i4>
      </vt:variant>
    </vt:vector>
  </HeadingPairs>
  <TitlesOfParts>
    <vt:vector size="28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Trovisco</dc:creator>
  <cp:lastModifiedBy>Trovisco</cp:lastModifiedBy>
  <cp:revision>281</cp:revision>
  <cp:lastPrinted>2015-11-16T14:39:56Z</cp:lastPrinted>
  <dcterms:created xsi:type="dcterms:W3CDTF">2015-09-24T20:39:57Z</dcterms:created>
  <dcterms:modified xsi:type="dcterms:W3CDTF">2016-04-18T15:14:03Z</dcterms:modified>
</cp:coreProperties>
</file>