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58" r:id="rId5"/>
    <p:sldId id="257" r:id="rId6"/>
    <p:sldId id="263"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CDA21-9970-4BE5-B779-2C49978C88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50C140-B3FE-45FB-BDB1-770D3C8B8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AF79B23-F4E7-44D7-9DAD-75F347FBD6F2}"/>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004DC4BF-587F-4C4C-AB44-7D91B9A6DC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3E21A5-3876-42FC-BC25-3171B28F9EAB}"/>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189651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88B4B-C20E-451D-8D16-CDB3EE7FA30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85CB1F-89EB-4CDA-ACBA-6D1294DF5D5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D1EBC6-238D-4B63-9AD0-C1CA0AF893A3}"/>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067655DD-B8E0-4AFB-9205-62B3FDA48E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F4DBF2-ABC7-4F0B-A618-CC211ECA7FE6}"/>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21964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7C005B1-CDBB-48F2-BC01-0C936411C4F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A099AF-F6F9-4206-9584-FB27AE327BB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5FC8D0-3FF9-4432-AD32-F5BFBFF08E1F}"/>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75FEBCC1-4FE2-4358-AF38-601ECE2CB1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CC70CD-0D01-4650-B547-D3D7E37279D8}"/>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198876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B2A813-B053-4508-B197-F111E7BC9BE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7F1FFD-A435-478B-9786-2AE189732F3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B6F8CA-FBAE-4470-B422-16D754E895A5}"/>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8CF164CD-E6B4-4C39-A79E-1BA686507A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DD7C5D-3A0E-4617-AEAB-39D33C3F1ADB}"/>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52671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7173A3-84F0-48E1-B930-0BF4969AFA3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CC4497F-144B-426E-92D6-7EABC27A5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E4DF276-66E7-4CAF-94BE-B07212E5D768}"/>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F738F59E-2C7D-4349-9A99-53ECDC8908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7B8523-2E8E-4975-AE29-B2CEEB978D85}"/>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395878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02E47-44F0-49AE-AD6C-52B4577F3E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400D90-36E4-4004-9147-B315B0918EB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8E4C21E-0D5B-42F1-88E6-03D542AB450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72BC621-7B5A-45EB-A9D9-4665D48A4029}"/>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6" name="Segnaposto piè di pagina 5">
            <a:extLst>
              <a:ext uri="{FF2B5EF4-FFF2-40B4-BE49-F238E27FC236}">
                <a16:creationId xmlns:a16="http://schemas.microsoft.com/office/drawing/2014/main" id="{0085CF0B-4BF6-486F-9C59-0F4B9B2CF9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F9B03C-EE77-4873-A8F7-5536D171E7C5}"/>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374890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B33469-7E0F-49C7-9329-33FF20A865A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19A0FED-4A67-418C-9586-4224F9E34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5ECFDA6-F369-466F-9251-4A709BE70DD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AD2218-7E99-48E6-89F2-5B4E94B5B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6B6463A-A676-4566-9CF9-3D8604D9C9A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D895723-E288-4167-BCE8-66EE6C7FAE49}"/>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8" name="Segnaposto piè di pagina 7">
            <a:extLst>
              <a:ext uri="{FF2B5EF4-FFF2-40B4-BE49-F238E27FC236}">
                <a16:creationId xmlns:a16="http://schemas.microsoft.com/office/drawing/2014/main" id="{A8C09693-D7DD-48D2-B04D-A32BAB9C5A7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DFB3CAB-D420-4C77-983F-405AE7A27502}"/>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159205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77210-BC65-42B0-AF25-3A13003EB6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097753A-1FBA-4F3F-9866-0F5877392A1B}"/>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4" name="Segnaposto piè di pagina 3">
            <a:extLst>
              <a:ext uri="{FF2B5EF4-FFF2-40B4-BE49-F238E27FC236}">
                <a16:creationId xmlns:a16="http://schemas.microsoft.com/office/drawing/2014/main" id="{8A9229F5-0C49-4C23-9532-F5B9D154A85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AD44C52-2182-49F2-A6A5-DFFE2505C9C4}"/>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86692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C50A1FD-D169-4AFE-8BD4-6059ED09A8A0}"/>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3" name="Segnaposto piè di pagina 2">
            <a:extLst>
              <a:ext uri="{FF2B5EF4-FFF2-40B4-BE49-F238E27FC236}">
                <a16:creationId xmlns:a16="http://schemas.microsoft.com/office/drawing/2014/main" id="{CF0DD482-0E23-437E-A258-6B6A5A789F9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455016A-23A3-426D-8C07-34BAE62E43F7}"/>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304742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8D6B0-F6F4-4585-AA27-752D384D700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C428AD-EC1C-4F84-99DC-53B6D5D78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1CA33B1-E2D4-4CE1-B8F7-F51B48CC9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E940ED1-085A-4218-BA4D-8C4D82697E64}"/>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6" name="Segnaposto piè di pagina 5">
            <a:extLst>
              <a:ext uri="{FF2B5EF4-FFF2-40B4-BE49-F238E27FC236}">
                <a16:creationId xmlns:a16="http://schemas.microsoft.com/office/drawing/2014/main" id="{DE042DD2-79F1-4840-8F21-FDA7DF7BAA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1E9A21-A37C-47EA-B4B0-329379501ECA}"/>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293867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ABF6C-9068-44D4-BD5C-38F3FFD8DE8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459DA5A-31EA-48DA-AC70-21AE26926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D1C0E0A-C9E7-4873-8CCD-4BD82BCCD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8168AD-FC5D-4304-B397-D254E7762BE9}"/>
              </a:ext>
            </a:extLst>
          </p:cNvPr>
          <p:cNvSpPr>
            <a:spLocks noGrp="1"/>
          </p:cNvSpPr>
          <p:nvPr>
            <p:ph type="dt" sz="half" idx="10"/>
          </p:nvPr>
        </p:nvSpPr>
        <p:spPr/>
        <p:txBody>
          <a:bodyPr/>
          <a:lstStyle/>
          <a:p>
            <a:fld id="{AB8AD50F-B11A-4566-A01B-2C88D4C8F874}" type="datetimeFigureOut">
              <a:rPr lang="it-IT" smtClean="0"/>
              <a:t>27/04/2021</a:t>
            </a:fld>
            <a:endParaRPr lang="it-IT"/>
          </a:p>
        </p:txBody>
      </p:sp>
      <p:sp>
        <p:nvSpPr>
          <p:cNvPr id="6" name="Segnaposto piè di pagina 5">
            <a:extLst>
              <a:ext uri="{FF2B5EF4-FFF2-40B4-BE49-F238E27FC236}">
                <a16:creationId xmlns:a16="http://schemas.microsoft.com/office/drawing/2014/main" id="{8BE82FE0-9C4F-4FCE-BD45-E7BB0777E29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F9D0F4-7B14-4314-ADBB-B6A3E2896132}"/>
              </a:ext>
            </a:extLst>
          </p:cNvPr>
          <p:cNvSpPr>
            <a:spLocks noGrp="1"/>
          </p:cNvSpPr>
          <p:nvPr>
            <p:ph type="sldNum" sz="quarter" idx="12"/>
          </p:nvPr>
        </p:nvSpPr>
        <p:spPr/>
        <p:txBody>
          <a:bodyPr/>
          <a:lstStyle/>
          <a:p>
            <a:fld id="{AA5D70AA-7C6F-4E32-80DE-8188DDC57A77}" type="slidenum">
              <a:rPr lang="it-IT" smtClean="0"/>
              <a:t>‹N›</a:t>
            </a:fld>
            <a:endParaRPr lang="it-IT"/>
          </a:p>
        </p:txBody>
      </p:sp>
    </p:spTree>
    <p:extLst>
      <p:ext uri="{BB962C8B-B14F-4D97-AF65-F5344CB8AC3E}">
        <p14:creationId xmlns:p14="http://schemas.microsoft.com/office/powerpoint/2010/main" val="341661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3B80D56-B288-4874-B1D9-CD807BB72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009BF2D-5D1E-49A4-95F4-992C2AFAE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A1C388-31BB-4EF8-A259-88A5584A1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AD50F-B11A-4566-A01B-2C88D4C8F874}" type="datetimeFigureOut">
              <a:rPr lang="it-IT" smtClean="0"/>
              <a:t>27/04/2021</a:t>
            </a:fld>
            <a:endParaRPr lang="it-IT"/>
          </a:p>
        </p:txBody>
      </p:sp>
      <p:sp>
        <p:nvSpPr>
          <p:cNvPr id="5" name="Segnaposto piè di pagina 4">
            <a:extLst>
              <a:ext uri="{FF2B5EF4-FFF2-40B4-BE49-F238E27FC236}">
                <a16:creationId xmlns:a16="http://schemas.microsoft.com/office/drawing/2014/main" id="{6EFA4CF2-23C5-43FB-AA17-AE22FA08C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4F0FBDB-7656-4E00-AB4D-8861B86D1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D70AA-7C6F-4E32-80DE-8188DDC57A77}" type="slidenum">
              <a:rPr lang="it-IT" smtClean="0"/>
              <a:t>‹N›</a:t>
            </a:fld>
            <a:endParaRPr lang="it-IT"/>
          </a:p>
        </p:txBody>
      </p:sp>
    </p:spTree>
    <p:extLst>
      <p:ext uri="{BB962C8B-B14F-4D97-AF65-F5344CB8AC3E}">
        <p14:creationId xmlns:p14="http://schemas.microsoft.com/office/powerpoint/2010/main" val="133067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iger with her cub">
            <a:extLst>
              <a:ext uri="{FF2B5EF4-FFF2-40B4-BE49-F238E27FC236}">
                <a16:creationId xmlns:a16="http://schemas.microsoft.com/office/drawing/2014/main" id="{060CC3BB-EE57-4F25-A0BE-E21751BC879A}"/>
              </a:ext>
            </a:extLst>
          </p:cNvPr>
          <p:cNvPicPr>
            <a:picLocks noChangeAspect="1"/>
          </p:cNvPicPr>
          <p:nvPr/>
        </p:nvPicPr>
        <p:blipFill rotWithShape="1">
          <a:blip r:embed="rId2"/>
          <a:srcRect l="9091" t="10098" r="-2" b="-2"/>
          <a:stretch/>
        </p:blipFill>
        <p:spPr>
          <a:xfrm>
            <a:off x="-2" y="10"/>
            <a:ext cx="8668512" cy="6857990"/>
          </a:xfrm>
          <a:prstGeom prst="rect">
            <a:avLst/>
          </a:prstGeom>
        </p:spPr>
      </p:pic>
      <p:sp>
        <p:nvSpPr>
          <p:cNvPr id="32" name="Rectangle 3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80C9BC5-5860-43EC-8702-6A4AC481F93E}"/>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Working with animals</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273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CasellaDiTesto 7">
            <a:extLst>
              <a:ext uri="{FF2B5EF4-FFF2-40B4-BE49-F238E27FC236}">
                <a16:creationId xmlns:a16="http://schemas.microsoft.com/office/drawing/2014/main" id="{5287F705-C744-44A4-B406-0B9C2D9FC826}"/>
              </a:ext>
            </a:extLst>
          </p:cNvPr>
          <p:cNvSpPr txBox="1"/>
          <p:nvPr/>
        </p:nvSpPr>
        <p:spPr>
          <a:xfrm>
            <a:off x="1014141" y="1450655"/>
            <a:ext cx="3932030" cy="39566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kern="1200">
                <a:solidFill>
                  <a:schemeClr val="bg1"/>
                </a:solidFill>
                <a:latin typeface="+mj-lt"/>
                <a:ea typeface="+mj-ea"/>
                <a:cs typeface="+mj-cs"/>
              </a:rPr>
              <a:t>Is a Career Working With Animals Right for You?</a:t>
            </a:r>
          </a:p>
        </p:txBody>
      </p:sp>
      <p:cxnSp>
        <p:nvCxnSpPr>
          <p:cNvPr id="15" name="Straight Connector 14">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CFCD3260-12A9-44DC-A71C-4F63D45009CF}"/>
              </a:ext>
            </a:extLst>
          </p:cNvPr>
          <p:cNvSpPr txBox="1"/>
          <p:nvPr/>
        </p:nvSpPr>
        <p:spPr>
          <a:xfrm>
            <a:off x="6096000" y="1108061"/>
            <a:ext cx="5008901" cy="4571972"/>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chemeClr val="bg1"/>
                </a:solidFill>
              </a:rPr>
              <a:t>Many people casually dream of working with animals training dolphins, doing veterinary work, grooming pets, or opening an animal-related service business. But, how can you determine whether an animal-related career will be a good fit for you? The best way to begin is to fully research your options, realistically evaluate your skills and talents, and gain hands-on experience and education in the field.</a:t>
            </a:r>
          </a:p>
        </p:txBody>
      </p:sp>
    </p:spTree>
    <p:extLst>
      <p:ext uri="{BB962C8B-B14F-4D97-AF65-F5344CB8AC3E}">
        <p14:creationId xmlns:p14="http://schemas.microsoft.com/office/powerpoint/2010/main" val="42933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neve, esterni, cielo, pinguino&#10;&#10;Descrizione generata automaticamente">
            <a:extLst>
              <a:ext uri="{FF2B5EF4-FFF2-40B4-BE49-F238E27FC236}">
                <a16:creationId xmlns:a16="http://schemas.microsoft.com/office/drawing/2014/main" id="{F849D59F-52B7-4DA2-A271-8A671A0D476A}"/>
              </a:ext>
            </a:extLst>
          </p:cNvPr>
          <p:cNvPicPr>
            <a:picLocks noChangeAspect="1"/>
          </p:cNvPicPr>
          <p:nvPr/>
        </p:nvPicPr>
        <p:blipFill rotWithShape="1">
          <a:blip r:embed="rId2"/>
          <a:srcRect t="3387" r="23576" b="5704"/>
          <a:stretch/>
        </p:blipFill>
        <p:spPr>
          <a:xfrm>
            <a:off x="3522468" y="10"/>
            <a:ext cx="8669532" cy="6857990"/>
          </a:xfrm>
          <a:prstGeom prst="rect">
            <a:avLst/>
          </a:prstGeom>
        </p:spPr>
      </p:pic>
      <p:sp>
        <p:nvSpPr>
          <p:cNvPr id="21" name="Rectangle 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C1AADEB2-4878-4CC9-AA4B-5D0836E2A447}"/>
              </a:ext>
            </a:extLst>
          </p:cNvPr>
          <p:cNvSpPr txBox="1"/>
          <p:nvPr/>
        </p:nvSpPr>
        <p:spPr>
          <a:xfrm>
            <a:off x="371094" y="2718054"/>
            <a:ext cx="3438906" cy="3207258"/>
          </a:xfrm>
          <a:prstGeom prst="rect">
            <a:avLst/>
          </a:prstGeom>
        </p:spPr>
        <p:txBody>
          <a:bodyPr vert="horz" lIns="91440" tIns="45720" rIns="91440" bIns="45720" rtlCol="0" anchor="t">
            <a:noAutofit/>
          </a:bodyPr>
          <a:lstStyle/>
          <a:p>
            <a:pPr>
              <a:lnSpc>
                <a:spcPct val="90000"/>
              </a:lnSpc>
              <a:spcAft>
                <a:spcPts val="600"/>
              </a:spcAft>
            </a:pPr>
            <a:r>
              <a:rPr lang="en-US" sz="2000" dirty="0">
                <a:latin typeface="Candara Light" panose="020E0502030303020204" pitchFamily="34" charset="0"/>
              </a:rPr>
              <a:t>Penguin flipper is one of the rarest professions.  It so happens that the penguins fall on their backs and can no longer roll over.  Then they are saved by the penguin flipper.  He gently puts them on their feet so that they can move on.  This profession does not have a large number of employees.  The flippers themselves must get along well with the animals, be prepared for their duties.</a:t>
            </a:r>
          </a:p>
        </p:txBody>
      </p:sp>
      <p:sp>
        <p:nvSpPr>
          <p:cNvPr id="6" name="CasellaDiTesto 5">
            <a:extLst>
              <a:ext uri="{FF2B5EF4-FFF2-40B4-BE49-F238E27FC236}">
                <a16:creationId xmlns:a16="http://schemas.microsoft.com/office/drawing/2014/main" id="{985B1EA3-8603-4480-A2AB-224A6595F28A}"/>
              </a:ext>
            </a:extLst>
          </p:cNvPr>
          <p:cNvSpPr txBox="1"/>
          <p:nvPr/>
        </p:nvSpPr>
        <p:spPr>
          <a:xfrm>
            <a:off x="371094" y="916687"/>
            <a:ext cx="2411863" cy="461665"/>
          </a:xfrm>
          <a:prstGeom prst="rect">
            <a:avLst/>
          </a:prstGeom>
          <a:noFill/>
        </p:spPr>
        <p:txBody>
          <a:bodyPr wrap="square" rtlCol="0">
            <a:spAutoFit/>
          </a:bodyPr>
          <a:lstStyle/>
          <a:p>
            <a:r>
              <a:rPr lang="it-IT" sz="2400" b="1" dirty="0"/>
              <a:t>Penguin flipper</a:t>
            </a:r>
          </a:p>
        </p:txBody>
      </p:sp>
    </p:spTree>
    <p:extLst>
      <p:ext uri="{BB962C8B-B14F-4D97-AF65-F5344CB8AC3E}">
        <p14:creationId xmlns:p14="http://schemas.microsoft.com/office/powerpoint/2010/main" val="18815535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a:extLst>
              <a:ext uri="{FF2B5EF4-FFF2-40B4-BE49-F238E27FC236}">
                <a16:creationId xmlns:a16="http://schemas.microsoft.com/office/drawing/2014/main" id="{C537B9BD-5104-4196-946B-252ADBE5A686}"/>
              </a:ext>
            </a:extLst>
          </p:cNvPr>
          <p:cNvPicPr>
            <a:picLocks noChangeAspect="1"/>
          </p:cNvPicPr>
          <p:nvPr/>
        </p:nvPicPr>
        <p:blipFill rotWithShape="1">
          <a:blip r:embed="rId2"/>
          <a:srcRect l="19015" r="1689" b="9092"/>
          <a:stretch/>
        </p:blipFill>
        <p:spPr>
          <a:xfrm>
            <a:off x="3496050"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E5762E1A-B745-4594-8CB9-7DE82E31C6C5}"/>
              </a:ext>
            </a:extLst>
          </p:cNvPr>
          <p:cNvSpPr txBox="1"/>
          <p:nvPr/>
        </p:nvSpPr>
        <p:spPr>
          <a:xfrm>
            <a:off x="337384" y="923003"/>
            <a:ext cx="2968453" cy="461665"/>
          </a:xfrm>
          <a:prstGeom prst="rect">
            <a:avLst/>
          </a:prstGeom>
          <a:noFill/>
        </p:spPr>
        <p:txBody>
          <a:bodyPr wrap="square" rtlCol="0">
            <a:spAutoFit/>
          </a:bodyPr>
          <a:lstStyle/>
          <a:p>
            <a:r>
              <a:rPr lang="it-IT" sz="2400" b="1" dirty="0"/>
              <a:t>Sled Dog Racing</a:t>
            </a:r>
          </a:p>
        </p:txBody>
      </p:sp>
      <p:sp>
        <p:nvSpPr>
          <p:cNvPr id="20" name="CasellaDiTesto 19">
            <a:extLst>
              <a:ext uri="{FF2B5EF4-FFF2-40B4-BE49-F238E27FC236}">
                <a16:creationId xmlns:a16="http://schemas.microsoft.com/office/drawing/2014/main" id="{9B6CE47C-3404-4164-B3C1-462F0175D97C}"/>
              </a:ext>
            </a:extLst>
          </p:cNvPr>
          <p:cNvSpPr txBox="1"/>
          <p:nvPr/>
        </p:nvSpPr>
        <p:spPr>
          <a:xfrm>
            <a:off x="337384" y="2490065"/>
            <a:ext cx="6096000" cy="4093428"/>
          </a:xfrm>
          <a:prstGeom prst="rect">
            <a:avLst/>
          </a:prstGeom>
          <a:noFill/>
        </p:spPr>
        <p:txBody>
          <a:bodyPr wrap="square">
            <a:spAutoFit/>
          </a:bodyPr>
          <a:lstStyle/>
          <a:p>
            <a:r>
              <a:rPr lang="en-US" sz="2000" dirty="0">
                <a:latin typeface="Candara Light" panose="020E0502030303020204" pitchFamily="34" charset="0"/>
              </a:rPr>
              <a:t>Dogsled racing, also called sled dog racing, sport of racing sleds pulled by dogs, usually over snow-covered cross-country courses. In warmer climates, wheeled carts are substituted for the sleds. Dogsledding was developed from a principal Eskimo method of transportation. In ancient times it was used for freight transport or mail delivery. But now used for entertainment. About 6 or 7 dogs are attached to the sleds. If there is no snow in the environment, roller sledges are used.</a:t>
            </a:r>
          </a:p>
          <a:p>
            <a:r>
              <a:rPr lang="en-US" sz="2000" dirty="0">
                <a:latin typeface="Candara Light" panose="020E0502030303020204" pitchFamily="34" charset="0"/>
              </a:rPr>
              <a:t> The best known sled dog race is the Iditarod Trail Sled Dog Race sled dog racing is one of the most popular sports in Canada's Yukon Territory.</a:t>
            </a:r>
            <a:endParaRPr lang="it-IT" sz="2000" dirty="0">
              <a:latin typeface="Candara Light" panose="020E0502030303020204" pitchFamily="34" charset="0"/>
            </a:endParaRPr>
          </a:p>
        </p:txBody>
      </p:sp>
    </p:spTree>
    <p:extLst>
      <p:ext uri="{BB962C8B-B14F-4D97-AF65-F5344CB8AC3E}">
        <p14:creationId xmlns:p14="http://schemas.microsoft.com/office/powerpoint/2010/main" val="14288341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9E7A0BA6-5E29-449F-A295-4ADFCED5D320}"/>
              </a:ext>
            </a:extLst>
          </p:cNvPr>
          <p:cNvPicPr>
            <a:picLocks noChangeAspect="1"/>
          </p:cNvPicPr>
          <p:nvPr/>
        </p:nvPicPr>
        <p:blipFill rotWithShape="1">
          <a:blip r:embed="rId2"/>
          <a:srcRect l="12947" r="22409" b="9091"/>
          <a:stretch/>
        </p:blipFill>
        <p:spPr>
          <a:xfrm>
            <a:off x="3522466" y="23026"/>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03475CD3-4C8E-4086-98CA-8134DE9C5F77}"/>
              </a:ext>
            </a:extLst>
          </p:cNvPr>
          <p:cNvSpPr txBox="1"/>
          <p:nvPr/>
        </p:nvSpPr>
        <p:spPr>
          <a:xfrm>
            <a:off x="371093" y="2718054"/>
            <a:ext cx="4041881" cy="3207258"/>
          </a:xfrm>
          <a:prstGeom prst="rect">
            <a:avLst/>
          </a:prstGeom>
        </p:spPr>
        <p:txBody>
          <a:bodyPr vert="horz" lIns="91440" tIns="45720" rIns="91440" bIns="45720" rtlCol="0" anchor="t">
            <a:noAutofit/>
          </a:bodyPr>
          <a:lstStyle/>
          <a:p>
            <a:pPr>
              <a:lnSpc>
                <a:spcPct val="90000"/>
              </a:lnSpc>
              <a:spcAft>
                <a:spcPts val="600"/>
              </a:spcAft>
            </a:pPr>
            <a:r>
              <a:rPr lang="en-US" sz="2000" dirty="0">
                <a:latin typeface="Candara Light" panose="020E0502030303020204" pitchFamily="34" charset="0"/>
              </a:rPr>
              <a:t>A zoo is a place where wild animals are kept for viewing and studying. The zoo has its good things like education for the people but  unfortunately has many problems. One of the biggest problems is that they use animals for fun without any precautions for the animals safety. They feed animals with a bad diet, even in some zoos animals are beaten. A reform of the zoos has to be made in order to make it easier for the lives of the animals</a:t>
            </a:r>
          </a:p>
        </p:txBody>
      </p:sp>
      <p:sp>
        <p:nvSpPr>
          <p:cNvPr id="6" name="CasellaDiTesto 5">
            <a:extLst>
              <a:ext uri="{FF2B5EF4-FFF2-40B4-BE49-F238E27FC236}">
                <a16:creationId xmlns:a16="http://schemas.microsoft.com/office/drawing/2014/main" id="{010B0F69-3583-417E-AF95-7B05B1010E7A}"/>
              </a:ext>
            </a:extLst>
          </p:cNvPr>
          <p:cNvSpPr txBox="1"/>
          <p:nvPr/>
        </p:nvSpPr>
        <p:spPr>
          <a:xfrm>
            <a:off x="371470" y="880268"/>
            <a:ext cx="1431202" cy="461665"/>
          </a:xfrm>
          <a:prstGeom prst="rect">
            <a:avLst/>
          </a:prstGeom>
          <a:noFill/>
        </p:spPr>
        <p:txBody>
          <a:bodyPr wrap="square" rtlCol="0">
            <a:spAutoFit/>
          </a:bodyPr>
          <a:lstStyle/>
          <a:p>
            <a:r>
              <a:rPr lang="it-IT" sz="2400" b="1" dirty="0" err="1"/>
              <a:t>Zoos</a:t>
            </a:r>
            <a:endParaRPr lang="it-IT" sz="2400" b="1" dirty="0"/>
          </a:p>
        </p:txBody>
      </p:sp>
    </p:spTree>
    <p:extLst>
      <p:ext uri="{BB962C8B-B14F-4D97-AF65-F5344CB8AC3E}">
        <p14:creationId xmlns:p14="http://schemas.microsoft.com/office/powerpoint/2010/main" val="38725982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3C0AD167-4328-434E-B87A-FA4BBCF97431}"/>
              </a:ext>
            </a:extLst>
          </p:cNvPr>
          <p:cNvPicPr>
            <a:picLocks noChangeAspect="1"/>
          </p:cNvPicPr>
          <p:nvPr/>
        </p:nvPicPr>
        <p:blipFill rotWithShape="1">
          <a:blip r:embed="rId2"/>
          <a:srcRect t="20691" r="9090" b="25373"/>
          <a:stretch/>
        </p:blipFill>
        <p:spPr>
          <a:xfrm>
            <a:off x="3522468" y="10"/>
            <a:ext cx="8669532" cy="6857990"/>
          </a:xfrm>
          <a:prstGeom prst="rect">
            <a:avLst/>
          </a:prstGeom>
        </p:spPr>
      </p:pic>
      <p:sp>
        <p:nvSpPr>
          <p:cNvPr id="17" name="Rectangle 1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52C4732F-8837-49BB-A321-17E4585B505F}"/>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2000" dirty="0">
                <a:latin typeface="Candara Light" panose="020E0502030303020204" pitchFamily="34" charset="0"/>
              </a:rPr>
              <a:t>Horse riding is a great sport! Anyone can ride a </a:t>
            </a:r>
            <a:r>
              <a:rPr lang="en-US" sz="2000" dirty="0" err="1">
                <a:latin typeface="Candara Light" panose="020E0502030303020204" pitchFamily="34" charset="0"/>
              </a:rPr>
              <a:t>horse!From</a:t>
            </a:r>
            <a:r>
              <a:rPr lang="en-US" sz="2000" dirty="0">
                <a:latin typeface="Candara Light" panose="020E0502030303020204" pitchFamily="34" charset="0"/>
              </a:rPr>
              <a:t> toddlers to older people and it is very developing. It helps us focus, makes us more responsible and even open to new friendships. Even though it is a bit of a dangerous sport, in my opinion everyone should try it at least once!</a:t>
            </a:r>
          </a:p>
        </p:txBody>
      </p:sp>
      <p:sp>
        <p:nvSpPr>
          <p:cNvPr id="11" name="CasellaDiTesto 10">
            <a:extLst>
              <a:ext uri="{FF2B5EF4-FFF2-40B4-BE49-F238E27FC236}">
                <a16:creationId xmlns:a16="http://schemas.microsoft.com/office/drawing/2014/main" id="{D7B0DA8A-98FF-4A6C-BC41-E1987EDC20B4}"/>
              </a:ext>
            </a:extLst>
          </p:cNvPr>
          <p:cNvSpPr txBox="1"/>
          <p:nvPr/>
        </p:nvSpPr>
        <p:spPr>
          <a:xfrm>
            <a:off x="424815" y="993179"/>
            <a:ext cx="2290251" cy="461665"/>
          </a:xfrm>
          <a:prstGeom prst="rect">
            <a:avLst/>
          </a:prstGeom>
          <a:noFill/>
        </p:spPr>
        <p:txBody>
          <a:bodyPr wrap="square" rtlCol="0">
            <a:spAutoFit/>
          </a:bodyPr>
          <a:lstStyle/>
          <a:p>
            <a:r>
              <a:rPr lang="it-IT" sz="2400" dirty="0" err="1"/>
              <a:t>Horse</a:t>
            </a:r>
            <a:r>
              <a:rPr lang="it-IT" sz="2400" dirty="0"/>
              <a:t> riding</a:t>
            </a:r>
          </a:p>
        </p:txBody>
      </p:sp>
    </p:spTree>
    <p:extLst>
      <p:ext uri="{BB962C8B-B14F-4D97-AF65-F5344CB8AC3E}">
        <p14:creationId xmlns:p14="http://schemas.microsoft.com/office/powerpoint/2010/main" val="23052542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olo 1">
            <a:extLst>
              <a:ext uri="{FF2B5EF4-FFF2-40B4-BE49-F238E27FC236}">
                <a16:creationId xmlns:a16="http://schemas.microsoft.com/office/drawing/2014/main" id="{94E3B5B7-223D-40E9-A89A-5E46E6E9B6E0}"/>
              </a:ext>
            </a:extLst>
          </p:cNvPr>
          <p:cNvSpPr>
            <a:spLocks noGrp="1"/>
          </p:cNvSpPr>
          <p:nvPr>
            <p:ph type="title"/>
          </p:nvPr>
        </p:nvSpPr>
        <p:spPr>
          <a:xfrm>
            <a:off x="546546" y="669925"/>
            <a:ext cx="4650862" cy="4812755"/>
          </a:xfrm>
        </p:spPr>
        <p:txBody>
          <a:bodyPr vert="horz" lIns="91440" tIns="45720" rIns="91440" bIns="45720" rtlCol="0" anchor="b">
            <a:normAutofit/>
          </a:bodyPr>
          <a:lstStyle/>
          <a:p>
            <a:pPr algn="r"/>
            <a:r>
              <a:rPr lang="en-US" sz="7200" b="1" kern="1200" dirty="0">
                <a:solidFill>
                  <a:schemeClr val="bg1"/>
                </a:solidFill>
                <a:latin typeface="+mj-lt"/>
                <a:ea typeface="+mj-ea"/>
                <a:cs typeface="+mj-cs"/>
              </a:rPr>
              <a:t>Created by</a:t>
            </a: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A3FA4D75-6E49-41B5-82CA-1EE3DFB40D48}"/>
              </a:ext>
            </a:extLst>
          </p:cNvPr>
          <p:cNvSpPr txBox="1"/>
          <p:nvPr/>
        </p:nvSpPr>
        <p:spPr>
          <a:xfrm>
            <a:off x="6490314" y="753042"/>
            <a:ext cx="4562272" cy="51720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solidFill>
                  <a:schemeClr val="bg1"/>
                </a:solidFill>
                <a:latin typeface="+mj-lt"/>
              </a:rPr>
              <a:t>Kinga O. from Poland</a:t>
            </a:r>
          </a:p>
          <a:p>
            <a:pPr indent="-228600">
              <a:lnSpc>
                <a:spcPct val="90000"/>
              </a:lnSpc>
              <a:spcAft>
                <a:spcPts val="600"/>
              </a:spcAft>
              <a:buFont typeface="Arial" panose="020B0604020202020204" pitchFamily="34" charset="0"/>
              <a:buChar char="•"/>
            </a:pPr>
            <a:r>
              <a:rPr lang="en-US" sz="3200" dirty="0">
                <a:solidFill>
                  <a:schemeClr val="bg1"/>
                </a:solidFill>
                <a:latin typeface="+mj-lt"/>
              </a:rPr>
              <a:t>Nadia K. from </a:t>
            </a:r>
            <a:r>
              <a:rPr lang="en-US" sz="3200" dirty="0" err="1">
                <a:solidFill>
                  <a:schemeClr val="bg1"/>
                </a:solidFill>
                <a:latin typeface="+mj-lt"/>
              </a:rPr>
              <a:t>poland</a:t>
            </a:r>
            <a:endParaRPr lang="en-US" sz="3200" dirty="0">
              <a:solidFill>
                <a:schemeClr val="bg1"/>
              </a:solidFill>
              <a:latin typeface="+mj-lt"/>
            </a:endParaRPr>
          </a:p>
          <a:p>
            <a:pPr indent="-228600">
              <a:lnSpc>
                <a:spcPct val="90000"/>
              </a:lnSpc>
              <a:spcAft>
                <a:spcPts val="600"/>
              </a:spcAft>
              <a:buFont typeface="Arial" panose="020B0604020202020204" pitchFamily="34" charset="0"/>
              <a:buChar char="•"/>
            </a:pPr>
            <a:r>
              <a:rPr lang="en-US" sz="3200" dirty="0">
                <a:solidFill>
                  <a:schemeClr val="bg1"/>
                </a:solidFill>
                <a:latin typeface="+mj-lt"/>
              </a:rPr>
              <a:t>Jelena Ž. from Serbia</a:t>
            </a:r>
          </a:p>
          <a:p>
            <a:pPr indent="-228600">
              <a:lnSpc>
                <a:spcPct val="90000"/>
              </a:lnSpc>
              <a:spcAft>
                <a:spcPts val="600"/>
              </a:spcAft>
              <a:buFont typeface="Arial" panose="020B0604020202020204" pitchFamily="34" charset="0"/>
              <a:buChar char="•"/>
            </a:pPr>
            <a:r>
              <a:rPr lang="en-US" sz="3200" dirty="0" err="1">
                <a:solidFill>
                  <a:schemeClr val="bg1"/>
                </a:solidFill>
                <a:latin typeface="+mj-lt"/>
              </a:rPr>
              <a:t>Vigran</a:t>
            </a:r>
            <a:r>
              <a:rPr lang="en-US" sz="3200" dirty="0">
                <a:solidFill>
                  <a:schemeClr val="bg1"/>
                </a:solidFill>
                <a:latin typeface="+mj-lt"/>
              </a:rPr>
              <a:t> A. from Ukraine</a:t>
            </a:r>
          </a:p>
          <a:p>
            <a:pPr indent="-228600">
              <a:lnSpc>
                <a:spcPct val="90000"/>
              </a:lnSpc>
              <a:spcAft>
                <a:spcPts val="600"/>
              </a:spcAft>
              <a:buFont typeface="Arial" panose="020B0604020202020204" pitchFamily="34" charset="0"/>
              <a:buChar char="•"/>
            </a:pPr>
            <a:r>
              <a:rPr lang="en-US" sz="3200" dirty="0" err="1">
                <a:solidFill>
                  <a:schemeClr val="bg1"/>
                </a:solidFill>
                <a:latin typeface="+mj-lt"/>
              </a:rPr>
              <a:t>Duccio</a:t>
            </a:r>
            <a:r>
              <a:rPr lang="en-US" sz="3200" dirty="0">
                <a:solidFill>
                  <a:schemeClr val="bg1"/>
                </a:solidFill>
                <a:latin typeface="+mj-lt"/>
              </a:rPr>
              <a:t> T. from Italy</a:t>
            </a:r>
          </a:p>
          <a:p>
            <a:pPr indent="-228600">
              <a:lnSpc>
                <a:spcPct val="90000"/>
              </a:lnSpc>
              <a:spcAft>
                <a:spcPts val="600"/>
              </a:spcAft>
              <a:buFont typeface="Arial" panose="020B0604020202020204" pitchFamily="34" charset="0"/>
              <a:buChar char="•"/>
            </a:pPr>
            <a:r>
              <a:rPr lang="en-US" sz="3200" dirty="0">
                <a:solidFill>
                  <a:schemeClr val="bg1"/>
                </a:solidFill>
                <a:latin typeface="+mj-lt"/>
              </a:rPr>
              <a:t>Tomaso from Italy</a:t>
            </a:r>
          </a:p>
          <a:p>
            <a:pPr indent="-228600">
              <a:lnSpc>
                <a:spcPct val="90000"/>
              </a:lnSpc>
              <a:spcAft>
                <a:spcPts val="600"/>
              </a:spcAft>
              <a:buFont typeface="Arial" panose="020B0604020202020204" pitchFamily="34" charset="0"/>
              <a:buChar char="•"/>
            </a:pPr>
            <a:r>
              <a:rPr lang="en-US" sz="3200" dirty="0">
                <a:solidFill>
                  <a:schemeClr val="bg1"/>
                </a:solidFill>
                <a:latin typeface="+mj-lt"/>
              </a:rPr>
              <a:t>Zeynep B. from Turkey</a:t>
            </a: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78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475</Words>
  <Application>Microsoft Office PowerPoint</Application>
  <PresentationFormat>Widescreen</PresentationFormat>
  <Paragraphs>20</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Candara Light</vt:lpstr>
      <vt:lpstr>Tema di Office</vt:lpstr>
      <vt:lpstr>Working with animals</vt:lpstr>
      <vt:lpstr>Presentazione standard di PowerPoint</vt:lpstr>
      <vt:lpstr>Presentazione standard di PowerPoint</vt:lpstr>
      <vt:lpstr>Presentazione standard di PowerPoint</vt:lpstr>
      <vt:lpstr>Presentazione standard di PowerPoint</vt:lpstr>
      <vt:lpstr>Presentazione standard di PowerPoint</vt:lpstr>
      <vt:lpstr>Created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marta arzilli</dc:creator>
  <cp:lastModifiedBy>marta arzilli</cp:lastModifiedBy>
  <cp:revision>12</cp:revision>
  <dcterms:created xsi:type="dcterms:W3CDTF">2021-04-27T16:19:28Z</dcterms:created>
  <dcterms:modified xsi:type="dcterms:W3CDTF">2021-04-27T19:24:08Z</dcterms:modified>
</cp:coreProperties>
</file>