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8" r:id="rId5"/>
    <p:sldId id="269" r:id="rId6"/>
    <p:sldId id="270" r:id="rId7"/>
    <p:sldId id="261" r:id="rId8"/>
    <p:sldId id="262" r:id="rId9"/>
    <p:sldId id="263" r:id="rId10"/>
    <p:sldId id="264" r:id="rId11"/>
    <p:sldId id="265" r:id="rId12"/>
    <p:sldId id="271"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514B9F9-32C3-42B2-B4B4-DABA3ACC78E1}"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3FE95-B92F-499C-A086-03DDA891C64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514B9F9-32C3-42B2-B4B4-DABA3ACC78E1}"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3FE95-B92F-499C-A086-03DDA891C6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514B9F9-32C3-42B2-B4B4-DABA3ACC78E1}"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3FE95-B92F-499C-A086-03DDA891C64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514B9F9-32C3-42B2-B4B4-DABA3ACC78E1}"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3FE95-B92F-499C-A086-03DDA891C648}" type="slidenum">
              <a:rPr lang="en-US" smtClean="0"/>
              <a:t>‹#›</a:t>
            </a:fld>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14B9F9-32C3-42B2-B4B4-DABA3ACC78E1}"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3FE95-B92F-499C-A086-03DDA891C64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6514B9F9-32C3-42B2-B4B4-DABA3ACC78E1}"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3FE95-B92F-499C-A086-03DDA891C64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514B9F9-32C3-42B2-B4B4-DABA3ACC78E1}"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3FE95-B92F-499C-A086-03DDA891C6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514B9F9-32C3-42B2-B4B4-DABA3ACC78E1}"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3FE95-B92F-499C-A086-03DDA891C6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514B9F9-32C3-42B2-B4B4-DABA3ACC78E1}"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3FE95-B92F-499C-A086-03DDA891C6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14B9F9-32C3-42B2-B4B4-DABA3ACC78E1}"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3FE95-B92F-499C-A086-03DDA891C64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514B9F9-32C3-42B2-B4B4-DABA3ACC78E1}"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3FE95-B92F-499C-A086-03DDA891C64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514B9F9-32C3-42B2-B4B4-DABA3ACC78E1}" type="datetimeFigureOut">
              <a:rPr lang="en-US" smtClean="0"/>
              <a:t>4/28/2021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4A3FE95-B92F-499C-A086-03DDA891C64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ru.wikipedia.org/wiki/%D0%9A%D0%BE%D0%BC%D0%BF%D1%8C%D1%8E%D1%82%D0%B5%D1%80%D0%BD%D0%B0%D1%8F_%D0%B8%D0%B3%D1%80%D0%B0"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4"/>
            <a:ext cx="7772400" cy="1780108"/>
          </a:xfrm>
        </p:spPr>
        <p:txBody>
          <a:bodyPr>
            <a:noAutofit/>
          </a:bodyPr>
          <a:lstStyle/>
          <a:p>
            <a:r>
              <a:rPr lang="en-US" sz="6000" b="1" i="1" u="sng" dirty="0">
                <a:ln>
                  <a:solidFill>
                    <a:schemeClr val="bg2">
                      <a:lumMod val="75000"/>
                    </a:schemeClr>
                  </a:solidFill>
                </a:ln>
                <a:solidFill>
                  <a:schemeClr val="bg1"/>
                </a:solidFill>
                <a:latin typeface="Copperplate Gothic Bold" panose="020E0705020206020404" pitchFamily="34" charset="0"/>
              </a:rPr>
              <a:t>P</a:t>
            </a:r>
            <a:r>
              <a:rPr lang="en-US" sz="6000" b="1" i="1" u="sng" dirty="0" smtClean="0">
                <a:ln>
                  <a:solidFill>
                    <a:schemeClr val="bg2">
                      <a:lumMod val="75000"/>
                    </a:schemeClr>
                  </a:solidFill>
                </a:ln>
                <a:solidFill>
                  <a:schemeClr val="bg1"/>
                </a:solidFill>
                <a:latin typeface="Copperplate Gothic Bold" panose="020E0705020206020404" pitchFamily="34" charset="0"/>
              </a:rPr>
              <a:t>laying </a:t>
            </a:r>
            <a:r>
              <a:rPr lang="en-US" sz="6000" b="1" i="1" u="sng" dirty="0">
                <a:ln>
                  <a:solidFill>
                    <a:schemeClr val="bg2">
                      <a:lumMod val="75000"/>
                    </a:schemeClr>
                  </a:solidFill>
                </a:ln>
                <a:solidFill>
                  <a:schemeClr val="bg1"/>
                </a:solidFill>
                <a:latin typeface="Copperplate Gothic Bold" panose="020E0705020206020404" pitchFamily="34" charset="0"/>
              </a:rPr>
              <a:t>video games</a:t>
            </a:r>
            <a:endParaRPr lang="en-US" sz="6000" i="1" u="sng" dirty="0">
              <a:ln>
                <a:solidFill>
                  <a:schemeClr val="bg2">
                    <a:lumMod val="75000"/>
                  </a:schemeClr>
                </a:solidFill>
              </a:ln>
              <a:solidFill>
                <a:schemeClr val="bg1"/>
              </a:solidFill>
              <a:latin typeface="Copperplate Gothic Bold" panose="020E0705020206020404" pitchFamily="34" charset="0"/>
            </a:endParaRPr>
          </a:p>
        </p:txBody>
      </p:sp>
      <p:sp>
        <p:nvSpPr>
          <p:cNvPr id="3" name="Подзаголовок 2"/>
          <p:cNvSpPr>
            <a:spLocks noGrp="1"/>
          </p:cNvSpPr>
          <p:nvPr>
            <p:ph type="subTitle" idx="1"/>
          </p:nvPr>
        </p:nvSpPr>
        <p:spPr/>
        <p:txBody>
          <a:bodyPr>
            <a:normAutofit/>
          </a:bodyPr>
          <a:lstStyle/>
          <a:p>
            <a:pPr algn="r"/>
            <a:r>
              <a:rPr lang="en-US" sz="4400" dirty="0" smtClean="0">
                <a:ln>
                  <a:solidFill>
                    <a:srgbClr val="FFFF00"/>
                  </a:solidFill>
                </a:ln>
                <a:solidFill>
                  <a:schemeClr val="bg1"/>
                </a:solidFill>
                <a:latin typeface="Arial Black" panose="020B0A04020102020204" pitchFamily="34" charset="0"/>
              </a:rPr>
              <a:t>Team: </a:t>
            </a:r>
            <a:r>
              <a:rPr lang="en-US" sz="4400" i="1" dirty="0" smtClean="0">
                <a:ln>
                  <a:solidFill>
                    <a:srgbClr val="FFFF00"/>
                  </a:solidFill>
                </a:ln>
                <a:solidFill>
                  <a:schemeClr val="bg1"/>
                </a:solidFill>
                <a:effectLst>
                  <a:reflection blurRad="6350" stA="55000" endA="300" endPos="45500" dir="5400000" sy="-100000" algn="bl" rotWithShape="0"/>
                </a:effectLst>
                <a:latin typeface="Arial Black" panose="020B0A04020102020204" pitchFamily="34" charset="0"/>
              </a:rPr>
              <a:t>International </a:t>
            </a:r>
            <a:r>
              <a:rPr lang="en-US" sz="4400" i="1" dirty="0" err="1" smtClean="0">
                <a:ln>
                  <a:solidFill>
                    <a:srgbClr val="FFFF00"/>
                  </a:solidFill>
                </a:ln>
                <a:solidFill>
                  <a:schemeClr val="bg1"/>
                </a:solidFill>
                <a:effectLst>
                  <a:reflection blurRad="6350" stA="55000" endA="300" endPos="45500" dir="5400000" sy="-100000" algn="bl" rotWithShape="0"/>
                </a:effectLst>
                <a:latin typeface="Arial Black" panose="020B0A04020102020204" pitchFamily="34" charset="0"/>
              </a:rPr>
              <a:t>Bimba</a:t>
            </a:r>
            <a:endParaRPr lang="en-US" sz="4400" i="1" dirty="0">
              <a:ln>
                <a:solidFill>
                  <a:srgbClr val="FFFF00"/>
                </a:solidFill>
              </a:ln>
              <a:solidFill>
                <a:schemeClr val="bg1"/>
              </a:solidFill>
              <a:effectLst>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3713337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338667"/>
            <a:ext cx="8291264" cy="930093"/>
          </a:xfrm>
        </p:spPr>
        <p:txBody>
          <a:bodyPr>
            <a:noAutofit/>
          </a:bodyPr>
          <a:lstStyle/>
          <a:p>
            <a:pPr algn="ctr"/>
            <a:r>
              <a:rPr lang="en-US" sz="6600" dirty="0">
                <a:ln>
                  <a:solidFill>
                    <a:srgbClr val="FFFF00"/>
                  </a:solidFill>
                </a:ln>
                <a:solidFill>
                  <a:schemeClr val="bg1"/>
                </a:solidFill>
                <a:latin typeface="Britannic Bold" panose="020B0903060703020204" pitchFamily="34" charset="0"/>
              </a:rPr>
              <a:t>Popularity games</a:t>
            </a:r>
            <a:endParaRPr lang="en-US" sz="6600" dirty="0">
              <a:solidFill>
                <a:schemeClr val="bg1"/>
              </a:solidFill>
            </a:endParaRPr>
          </a:p>
        </p:txBody>
      </p:sp>
      <p:sp>
        <p:nvSpPr>
          <p:cNvPr id="3" name="Текст 2"/>
          <p:cNvSpPr>
            <a:spLocks noGrp="1"/>
          </p:cNvSpPr>
          <p:nvPr>
            <p:ph type="body" sz="half" idx="2"/>
          </p:nvPr>
        </p:nvSpPr>
        <p:spPr>
          <a:xfrm>
            <a:off x="4716015" y="1484785"/>
            <a:ext cx="3970785" cy="3722216"/>
          </a:xfrm>
        </p:spPr>
        <p:txBody>
          <a:bodyPr>
            <a:noAutofit/>
          </a:bodyPr>
          <a:lstStyle/>
          <a:p>
            <a:r>
              <a:rPr lang="en-US" sz="2800" dirty="0">
                <a:solidFill>
                  <a:schemeClr val="bg1"/>
                </a:solidFill>
                <a:latin typeface="Arial Black" panose="020B0A04020102020204" pitchFamily="34" charset="0"/>
              </a:rPr>
              <a:t>The Sims is a series of computer games in the life simulation genre developed by game designer Will Wright and Maxis and The Sims Studio and published by Electronic Arts.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4232991" cy="279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1406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611560" y="476672"/>
            <a:ext cx="7772400" cy="1080120"/>
          </a:xfrm>
        </p:spPr>
        <p:txBody>
          <a:bodyPr>
            <a:noAutofit/>
          </a:bodyPr>
          <a:lstStyle/>
          <a:p>
            <a:r>
              <a:rPr lang="en-US" sz="6600" dirty="0" smtClean="0">
                <a:ln>
                  <a:solidFill>
                    <a:srgbClr val="FFFF00"/>
                  </a:solidFill>
                </a:ln>
                <a:solidFill>
                  <a:schemeClr val="bg1"/>
                </a:solidFill>
                <a:latin typeface="Britannic Bold" panose="020B0903060703020204" pitchFamily="34" charset="0"/>
              </a:rPr>
              <a:t>Created by</a:t>
            </a:r>
            <a:endParaRPr lang="en-US" sz="6600" dirty="0">
              <a:ln>
                <a:solidFill>
                  <a:srgbClr val="FFFF00"/>
                </a:solidFill>
              </a:ln>
              <a:solidFill>
                <a:schemeClr val="bg1"/>
              </a:solidFill>
              <a:latin typeface="Britannic Bold" panose="020B0903060703020204" pitchFamily="34" charset="0"/>
            </a:endParaRPr>
          </a:p>
        </p:txBody>
      </p:sp>
      <p:sp>
        <p:nvSpPr>
          <p:cNvPr id="8" name="Подзаголовок 7"/>
          <p:cNvSpPr>
            <a:spLocks noGrp="1"/>
          </p:cNvSpPr>
          <p:nvPr>
            <p:ph type="subTitle" idx="1"/>
          </p:nvPr>
        </p:nvSpPr>
        <p:spPr>
          <a:xfrm>
            <a:off x="2555776" y="1786299"/>
            <a:ext cx="4320480" cy="4320480"/>
          </a:xfrm>
        </p:spPr>
        <p:txBody>
          <a:bodyPr>
            <a:normAutofit fontScale="47500" lnSpcReduction="20000"/>
          </a:bodyPr>
          <a:lstStyle/>
          <a:p>
            <a:r>
              <a:rPr lang="en-US" sz="8400" b="1" dirty="0">
                <a:ln>
                  <a:solidFill>
                    <a:srgbClr val="FFFF00"/>
                  </a:solidFill>
                </a:ln>
                <a:solidFill>
                  <a:schemeClr val="bg1"/>
                </a:solidFill>
                <a:latin typeface="Britannic Bold" panose="020B0903060703020204" pitchFamily="34" charset="0"/>
              </a:rPr>
              <a:t>International </a:t>
            </a:r>
            <a:r>
              <a:rPr lang="en-US" sz="8400" b="1" dirty="0" err="1" smtClean="0">
                <a:ln>
                  <a:solidFill>
                    <a:srgbClr val="FFFF00"/>
                  </a:solidFill>
                </a:ln>
                <a:solidFill>
                  <a:schemeClr val="bg1"/>
                </a:solidFill>
                <a:latin typeface="Britannic Bold" panose="020B0903060703020204" pitchFamily="34" charset="0"/>
              </a:rPr>
              <a:t>bimba</a:t>
            </a:r>
            <a:r>
              <a:rPr lang="en-US" sz="8400" b="1" dirty="0" smtClean="0">
                <a:ln>
                  <a:solidFill>
                    <a:srgbClr val="FFFF00"/>
                  </a:solidFill>
                </a:ln>
                <a:solidFill>
                  <a:schemeClr val="bg1"/>
                </a:solidFill>
                <a:latin typeface="Britannic Bold" panose="020B0903060703020204" pitchFamily="34" charset="0"/>
              </a:rPr>
              <a:t>:</a:t>
            </a:r>
            <a:endParaRPr lang="en-US" sz="8400" b="1" dirty="0">
              <a:ln>
                <a:solidFill>
                  <a:srgbClr val="FFFF00"/>
                </a:solidFill>
              </a:ln>
              <a:solidFill>
                <a:schemeClr val="bg1"/>
              </a:solidFill>
              <a:latin typeface="Britannic Bold" panose="020B0903060703020204" pitchFamily="34" charset="0"/>
            </a:endParaRPr>
          </a:p>
          <a:p>
            <a:pPr algn="l"/>
            <a:r>
              <a:rPr lang="en-US" sz="5900" dirty="0" err="1">
                <a:solidFill>
                  <a:schemeClr val="bg1"/>
                </a:solidFill>
                <a:latin typeface="Arial Black" panose="020B0A04020102020204" pitchFamily="34" charset="0"/>
              </a:rPr>
              <a:t>Kostya</a:t>
            </a:r>
            <a:r>
              <a:rPr lang="en-US" sz="5900" dirty="0">
                <a:solidFill>
                  <a:schemeClr val="bg1"/>
                </a:solidFill>
                <a:latin typeface="Arial Black" panose="020B0A04020102020204" pitchFamily="34" charset="0"/>
              </a:rPr>
              <a:t> from Ukraine</a:t>
            </a:r>
            <a:br>
              <a:rPr lang="en-US" sz="5900" dirty="0">
                <a:solidFill>
                  <a:schemeClr val="bg1"/>
                </a:solidFill>
                <a:latin typeface="Arial Black" panose="020B0A04020102020204" pitchFamily="34" charset="0"/>
              </a:rPr>
            </a:br>
            <a:r>
              <a:rPr lang="en-US" sz="5900" dirty="0" err="1">
                <a:solidFill>
                  <a:schemeClr val="bg1"/>
                </a:solidFill>
                <a:latin typeface="Arial Black" panose="020B0A04020102020204" pitchFamily="34" charset="0"/>
              </a:rPr>
              <a:t>Tais</a:t>
            </a:r>
            <a:r>
              <a:rPr lang="en-US" sz="5900" dirty="0">
                <a:solidFill>
                  <a:schemeClr val="bg1"/>
                </a:solidFill>
                <a:latin typeface="Arial Black" panose="020B0A04020102020204" pitchFamily="34" charset="0"/>
              </a:rPr>
              <a:t> from Ukraine</a:t>
            </a:r>
            <a:br>
              <a:rPr lang="en-US" sz="5900" dirty="0">
                <a:solidFill>
                  <a:schemeClr val="bg1"/>
                </a:solidFill>
                <a:latin typeface="Arial Black" panose="020B0A04020102020204" pitchFamily="34" charset="0"/>
              </a:rPr>
            </a:br>
            <a:r>
              <a:rPr lang="en-US" sz="5900" dirty="0">
                <a:solidFill>
                  <a:schemeClr val="bg1"/>
                </a:solidFill>
                <a:latin typeface="Arial Black" panose="020B0A04020102020204" pitchFamily="34" charset="0"/>
              </a:rPr>
              <a:t>Galina from Ukraine</a:t>
            </a:r>
            <a:br>
              <a:rPr lang="en-US" sz="5900" dirty="0">
                <a:solidFill>
                  <a:schemeClr val="bg1"/>
                </a:solidFill>
                <a:latin typeface="Arial Black" panose="020B0A04020102020204" pitchFamily="34" charset="0"/>
              </a:rPr>
            </a:br>
            <a:r>
              <a:rPr lang="en-US" sz="5900" dirty="0">
                <a:solidFill>
                  <a:schemeClr val="bg1"/>
                </a:solidFill>
                <a:latin typeface="Arial Black" panose="020B0A04020102020204" pitchFamily="34" charset="0"/>
              </a:rPr>
              <a:t>Albina from Ukraine</a:t>
            </a:r>
            <a:br>
              <a:rPr lang="en-US" sz="5900" dirty="0">
                <a:solidFill>
                  <a:schemeClr val="bg1"/>
                </a:solidFill>
                <a:latin typeface="Arial Black" panose="020B0A04020102020204" pitchFamily="34" charset="0"/>
              </a:rPr>
            </a:br>
            <a:r>
              <a:rPr lang="en-US" sz="5900" dirty="0">
                <a:solidFill>
                  <a:schemeClr val="bg1"/>
                </a:solidFill>
                <a:latin typeface="Arial Black" panose="020B0A04020102020204" pitchFamily="34" charset="0"/>
              </a:rPr>
              <a:t>Liza from </a:t>
            </a:r>
            <a:r>
              <a:rPr lang="en-US" sz="5900" dirty="0" smtClean="0">
                <a:solidFill>
                  <a:schemeClr val="bg1"/>
                </a:solidFill>
                <a:latin typeface="Arial Black" panose="020B0A04020102020204" pitchFamily="34" charset="0"/>
              </a:rPr>
              <a:t>Ukraine</a:t>
            </a:r>
            <a:r>
              <a:rPr lang="en-US" sz="5900" dirty="0">
                <a:solidFill>
                  <a:schemeClr val="bg1"/>
                </a:solidFill>
                <a:latin typeface="Arial Black" panose="020B0A04020102020204" pitchFamily="34" charset="0"/>
              </a:rPr>
              <a:t/>
            </a:r>
            <a:br>
              <a:rPr lang="en-US" sz="5900" dirty="0">
                <a:solidFill>
                  <a:schemeClr val="bg1"/>
                </a:solidFill>
                <a:latin typeface="Arial Black" panose="020B0A04020102020204" pitchFamily="34" charset="0"/>
              </a:rPr>
            </a:br>
            <a:r>
              <a:rPr lang="en-US" sz="5900" dirty="0">
                <a:solidFill>
                  <a:schemeClr val="bg1"/>
                </a:solidFill>
                <a:latin typeface="Arial Black" panose="020B0A04020102020204" pitchFamily="34" charset="0"/>
              </a:rPr>
              <a:t>Ola from Poland</a:t>
            </a:r>
            <a:br>
              <a:rPr lang="en-US" sz="5900" dirty="0">
                <a:solidFill>
                  <a:schemeClr val="bg1"/>
                </a:solidFill>
                <a:latin typeface="Arial Black" panose="020B0A04020102020204" pitchFamily="34" charset="0"/>
              </a:rPr>
            </a:br>
            <a:r>
              <a:rPr lang="en-US" sz="5900" dirty="0">
                <a:solidFill>
                  <a:schemeClr val="bg1"/>
                </a:solidFill>
                <a:latin typeface="Arial Black" panose="020B0A04020102020204" pitchFamily="34" charset="0"/>
              </a:rPr>
              <a:t>Emilia from Poland</a:t>
            </a:r>
            <a:br>
              <a:rPr lang="en-US" sz="5900" dirty="0">
                <a:solidFill>
                  <a:schemeClr val="bg1"/>
                </a:solidFill>
                <a:latin typeface="Arial Black" panose="020B0A04020102020204" pitchFamily="34" charset="0"/>
              </a:rPr>
            </a:br>
            <a:r>
              <a:rPr lang="en-US" sz="5900" dirty="0">
                <a:solidFill>
                  <a:schemeClr val="bg1"/>
                </a:solidFill>
                <a:latin typeface="Arial Black" panose="020B0A04020102020204" pitchFamily="34" charset="0"/>
              </a:rPr>
              <a:t>Vlad from Ukraine</a:t>
            </a:r>
          </a:p>
          <a:p>
            <a:pPr algn="r"/>
            <a:endParaRPr lang="en-US" dirty="0"/>
          </a:p>
        </p:txBody>
      </p:sp>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319" y="3326014"/>
            <a:ext cx="1840260" cy="122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33119"/>
            <a:ext cx="1840260" cy="122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1065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0728"/>
            <a:ext cx="8229600" cy="5760640"/>
          </a:xfrm>
        </p:spPr>
        <p:txBody>
          <a:bodyPr>
            <a:noAutofit/>
          </a:bodyPr>
          <a:lstStyle/>
          <a:p>
            <a:pPr algn="l"/>
            <a:r>
              <a:rPr lang="en-US" sz="6600" dirty="0" smtClean="0">
                <a:ln>
                  <a:solidFill>
                    <a:srgbClr val="FFFF00"/>
                  </a:solidFill>
                </a:ln>
                <a:solidFill>
                  <a:schemeClr val="bg1"/>
                </a:solidFill>
                <a:latin typeface="Britannic Bold" panose="020B0903060703020204" pitchFamily="34" charset="0"/>
              </a:rPr>
              <a:t>Resources:</a:t>
            </a:r>
            <a:br>
              <a:rPr lang="en-US" sz="6600" dirty="0" smtClean="0">
                <a:ln>
                  <a:solidFill>
                    <a:srgbClr val="FFFF00"/>
                  </a:solidFill>
                </a:ln>
                <a:solidFill>
                  <a:schemeClr val="bg1"/>
                </a:solidFill>
                <a:latin typeface="Britannic Bold" panose="020B0903060703020204" pitchFamily="34" charset="0"/>
              </a:rPr>
            </a:br>
            <a:r>
              <a:rPr lang="en-US" sz="2000" dirty="0" smtClean="0">
                <a:ln>
                  <a:solidFill>
                    <a:schemeClr val="bg1"/>
                  </a:solidFill>
                </a:ln>
                <a:solidFill>
                  <a:schemeClr val="bg1"/>
                </a:solidFill>
              </a:rPr>
              <a:t>1</a:t>
            </a:r>
            <a:r>
              <a:rPr lang="en-US" sz="2000" dirty="0">
                <a:ln>
                  <a:solidFill>
                    <a:schemeClr val="bg1"/>
                  </a:solidFill>
                </a:ln>
                <a:solidFill>
                  <a:schemeClr val="bg1"/>
                </a:solidFill>
              </a:rPr>
              <a:t>. </a:t>
            </a:r>
            <a:r>
              <a:rPr lang="en-US" sz="2000" dirty="0">
                <a:ln>
                  <a:solidFill>
                    <a:schemeClr val="bg1"/>
                  </a:solidFill>
                </a:ln>
                <a:solidFill>
                  <a:sysClr val="windowText" lastClr="000000"/>
                </a:solidFill>
                <a:latin typeface="+mn-lt"/>
                <a:hlinkClick r:id="rId2"/>
              </a:rPr>
              <a:t>https://ru.wikipedia.org/wiki/%D0%9A%D0%BE%D0%BC%D0%BF%D1%8C%D1%8E%D1%82%D0%B5%D1%80%D0%BD%D0%B0%D1%8F_%</a:t>
            </a:r>
            <a:r>
              <a:rPr lang="en-US" sz="2000" dirty="0" smtClean="0">
                <a:ln>
                  <a:solidFill>
                    <a:schemeClr val="bg1"/>
                  </a:solidFill>
                </a:ln>
                <a:solidFill>
                  <a:sysClr val="windowText" lastClr="000000"/>
                </a:solidFill>
                <a:latin typeface="+mn-lt"/>
                <a:hlinkClick r:id="rId2"/>
              </a:rPr>
              <a:t>D0%B8%D0%B3%D1%80%D0%B0</a:t>
            </a:r>
            <a:r>
              <a:rPr lang="en-US" sz="2000" dirty="0">
                <a:ln>
                  <a:solidFill>
                    <a:schemeClr val="bg1"/>
                  </a:solidFill>
                </a:ln>
                <a:solidFill>
                  <a:sysClr val="windowText" lastClr="000000"/>
                </a:solidFill>
                <a:latin typeface="+mn-lt"/>
              </a:rPr>
              <a:t/>
            </a:r>
            <a:br>
              <a:rPr lang="en-US" sz="2000" dirty="0">
                <a:ln>
                  <a:solidFill>
                    <a:schemeClr val="bg1"/>
                  </a:solidFill>
                </a:ln>
                <a:solidFill>
                  <a:sysClr val="windowText" lastClr="000000"/>
                </a:solidFill>
                <a:latin typeface="+mn-lt"/>
              </a:rPr>
            </a:br>
            <a:r>
              <a:rPr lang="en-US" sz="2000" dirty="0">
                <a:ln>
                  <a:solidFill>
                    <a:schemeClr val="bg1"/>
                  </a:solidFill>
                </a:ln>
                <a:solidFill>
                  <a:sysClr val="windowText" lastClr="000000"/>
                </a:solidFill>
                <a:latin typeface="+mn-lt"/>
              </a:rPr>
              <a:t>2. https://allcorrectgames.ru/insights/mobile-game-market-index/italy/#:~:text=%D0%A1%D0%BE%D0%B3%D0%BB%D0%B0%D1%81%D0%BD%D0%BE%20%D0%B4%D0%B0%D0%BD%D0%BD%D1%8B%D0%BC%20Newzoo%20%D0%B7%D0%B0%202017,%2C%2049%25%20%E2%80%94%20%D0%B6%D0%B5%D0%BD%D1%89%D0%B8%D0%BD%D1%8B</a:t>
            </a:r>
            <a:r>
              <a:rPr lang="en-US" sz="2000" dirty="0" smtClean="0">
                <a:ln>
                  <a:solidFill>
                    <a:schemeClr val="bg1"/>
                  </a:solidFill>
                </a:ln>
                <a:solidFill>
                  <a:sysClr val="windowText" lastClr="000000"/>
                </a:solidFill>
                <a:latin typeface="+mn-lt"/>
              </a:rPr>
              <a:t>).</a:t>
            </a:r>
            <a:br>
              <a:rPr lang="en-US" sz="2000" dirty="0" smtClean="0">
                <a:ln>
                  <a:solidFill>
                    <a:schemeClr val="bg1"/>
                  </a:solidFill>
                </a:ln>
                <a:solidFill>
                  <a:sysClr val="windowText" lastClr="000000"/>
                </a:solidFill>
                <a:latin typeface="+mn-lt"/>
              </a:rPr>
            </a:br>
            <a:r>
              <a:rPr lang="en-US" sz="2000" dirty="0">
                <a:ln>
                  <a:solidFill>
                    <a:schemeClr val="bg1"/>
                  </a:solidFill>
                </a:ln>
                <a:solidFill>
                  <a:sysClr val="windowText" lastClr="000000"/>
                </a:solidFill>
                <a:latin typeface="+mn-lt"/>
              </a:rPr>
              <a:t>3. https://www.ukrinform.ru/rubric-society/3174846-v-ukraine-za-god-cislo-gejmerov-vyroslo-do-5-millionov-ekspert.html#:~:text=%D0%9E%D0%BD%20%D0%BE%D1%82%D0%BC%D0%B5%D1%82%D0%B8%D0%BB%2C%20%D1%87%D1%82%D0%BE%20%D0%B2%202019,%D0%B2%D0%BE%D0%B7%D1%80%D0%B0%D1%81%D1%82%D0%B0%D0%B5%D1%82%20%D0%BD%D0%B0%2015%2D20%25</a:t>
            </a:r>
            <a:r>
              <a:rPr lang="en-US" sz="2000" dirty="0" smtClean="0">
                <a:ln>
                  <a:solidFill>
                    <a:schemeClr val="bg1"/>
                  </a:solidFill>
                </a:ln>
                <a:solidFill>
                  <a:sysClr val="windowText" lastClr="000000"/>
                </a:solidFill>
                <a:latin typeface="+mn-lt"/>
              </a:rPr>
              <a:t>.</a:t>
            </a:r>
            <a:br>
              <a:rPr lang="en-US" sz="2000" dirty="0" smtClean="0">
                <a:ln>
                  <a:solidFill>
                    <a:schemeClr val="bg1"/>
                  </a:solidFill>
                </a:ln>
                <a:solidFill>
                  <a:sysClr val="windowText" lastClr="000000"/>
                </a:solidFill>
                <a:latin typeface="+mn-lt"/>
              </a:rPr>
            </a:br>
            <a:r>
              <a:rPr lang="en-US" sz="2000" dirty="0" smtClean="0">
                <a:ln>
                  <a:solidFill>
                    <a:schemeClr val="bg1"/>
                  </a:solidFill>
                </a:ln>
                <a:solidFill>
                  <a:sysClr val="windowText" lastClr="000000"/>
                </a:solidFill>
                <a:latin typeface="+mn-lt"/>
              </a:rPr>
              <a:t/>
            </a:r>
            <a:br>
              <a:rPr lang="en-US" sz="2000" dirty="0" smtClean="0">
                <a:ln>
                  <a:solidFill>
                    <a:schemeClr val="bg1"/>
                  </a:solidFill>
                </a:ln>
                <a:solidFill>
                  <a:sysClr val="windowText" lastClr="000000"/>
                </a:solidFill>
                <a:latin typeface="+mn-lt"/>
              </a:rPr>
            </a:br>
            <a:r>
              <a:rPr lang="en-US" sz="2000" dirty="0" smtClean="0">
                <a:ln>
                  <a:solidFill>
                    <a:schemeClr val="bg1"/>
                  </a:solidFill>
                </a:ln>
                <a:solidFill>
                  <a:sysClr val="windowText" lastClr="000000"/>
                </a:solidFill>
                <a:latin typeface="+mn-lt"/>
              </a:rPr>
              <a:t/>
            </a:r>
            <a:br>
              <a:rPr lang="en-US" sz="2000" dirty="0" smtClean="0">
                <a:ln>
                  <a:solidFill>
                    <a:schemeClr val="bg1"/>
                  </a:solidFill>
                </a:ln>
                <a:solidFill>
                  <a:sysClr val="windowText" lastClr="000000"/>
                </a:solidFill>
                <a:latin typeface="+mn-lt"/>
              </a:rPr>
            </a:br>
            <a:r>
              <a:rPr lang="en-US" sz="2000" dirty="0" smtClean="0">
                <a:ln>
                  <a:solidFill>
                    <a:schemeClr val="bg1"/>
                  </a:solidFill>
                </a:ln>
                <a:solidFill>
                  <a:schemeClr val="bg1"/>
                </a:solidFill>
              </a:rPr>
              <a:t/>
            </a:r>
            <a:br>
              <a:rPr lang="en-US" sz="2000" dirty="0" smtClean="0">
                <a:ln>
                  <a:solidFill>
                    <a:schemeClr val="bg1"/>
                  </a:solidFill>
                </a:ln>
                <a:solidFill>
                  <a:schemeClr val="bg1"/>
                </a:solidFill>
              </a:rPr>
            </a:br>
            <a:r>
              <a:rPr lang="en-US" sz="2000" dirty="0" smtClean="0">
                <a:ln>
                  <a:solidFill>
                    <a:schemeClr val="bg1"/>
                  </a:solidFill>
                </a:ln>
                <a:solidFill>
                  <a:schemeClr val="bg1"/>
                </a:solidFill>
              </a:rPr>
              <a:t/>
            </a:r>
            <a:br>
              <a:rPr lang="en-US" sz="2000" dirty="0" smtClean="0">
                <a:ln>
                  <a:solidFill>
                    <a:schemeClr val="bg1"/>
                  </a:solidFill>
                </a:ln>
                <a:solidFill>
                  <a:schemeClr val="bg1"/>
                </a:solidFill>
              </a:rPr>
            </a:br>
            <a:endParaRPr lang="en-US" sz="6600" dirty="0">
              <a:ln>
                <a:solidFill>
                  <a:schemeClr val="bg1"/>
                </a:solidFill>
              </a:ln>
              <a:solidFill>
                <a:schemeClr val="bg1"/>
              </a:solidFill>
            </a:endParaRPr>
          </a:p>
        </p:txBody>
      </p:sp>
    </p:spTree>
    <p:extLst>
      <p:ext uri="{BB962C8B-B14F-4D97-AF65-F5344CB8AC3E}">
        <p14:creationId xmlns:p14="http://schemas.microsoft.com/office/powerpoint/2010/main" val="3226527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 y="51955"/>
            <a:ext cx="9074727" cy="680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460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39553" y="338667"/>
            <a:ext cx="8147248" cy="1002101"/>
          </a:xfrm>
        </p:spPr>
        <p:txBody>
          <a:bodyPr>
            <a:noAutofit/>
          </a:bodyPr>
          <a:lstStyle/>
          <a:p>
            <a:pPr algn="ctr"/>
            <a:r>
              <a:rPr lang="en-US" sz="7200" b="1" i="1" dirty="0" smtClean="0">
                <a:ln>
                  <a:solidFill>
                    <a:srgbClr val="FFFF00"/>
                  </a:solidFill>
                </a:ln>
                <a:solidFill>
                  <a:schemeClr val="bg1"/>
                </a:solidFill>
                <a:latin typeface="Britannic Bold" panose="020B0903060703020204" pitchFamily="34" charset="0"/>
              </a:rPr>
              <a:t>Popularity</a:t>
            </a:r>
            <a:endParaRPr lang="en-US" sz="7200" b="1" i="1" dirty="0">
              <a:ln>
                <a:solidFill>
                  <a:srgbClr val="FFFF00"/>
                </a:solidFill>
              </a:ln>
              <a:solidFill>
                <a:schemeClr val="bg1"/>
              </a:solidFill>
              <a:latin typeface="Britannic Bold" panose="020B0903060703020204" pitchFamily="34" charset="0"/>
            </a:endParaRPr>
          </a:p>
        </p:txBody>
      </p:sp>
      <p:sp>
        <p:nvSpPr>
          <p:cNvPr id="9" name="Текст 8"/>
          <p:cNvSpPr>
            <a:spLocks noGrp="1"/>
          </p:cNvSpPr>
          <p:nvPr>
            <p:ph type="body" sz="half" idx="2"/>
          </p:nvPr>
        </p:nvSpPr>
        <p:spPr>
          <a:xfrm>
            <a:off x="3779912" y="1628800"/>
            <a:ext cx="4970595" cy="3888432"/>
          </a:xfrm>
        </p:spPr>
        <p:txBody>
          <a:bodyPr>
            <a:noAutofit/>
          </a:bodyPr>
          <a:lstStyle/>
          <a:p>
            <a:r>
              <a:rPr lang="en-US" sz="2800" smtClean="0">
                <a:solidFill>
                  <a:sysClr val="windowText" lastClr="000000"/>
                </a:solidFill>
                <a:latin typeface="Arial Black" panose="020B0A04020102020204" pitchFamily="34" charset="0"/>
              </a:rPr>
              <a:t>3 </a:t>
            </a:r>
            <a:r>
              <a:rPr lang="en-US" sz="2800" dirty="0">
                <a:solidFill>
                  <a:sysClr val="windowText" lastClr="000000"/>
                </a:solidFill>
                <a:latin typeface="Arial Black" panose="020B0A04020102020204" pitchFamily="34" charset="0"/>
              </a:rPr>
              <a:t>billion people play video games, which is about 40% of the world's population. This conclusion was reached by experts after a study conducted by DFC Intelligence in July 2020.</a:t>
            </a:r>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490" r="15490"/>
          <a:stretch>
            <a:fillRect/>
          </a:stretch>
        </p:blipFill>
        <p:spPr bwMode="auto">
          <a:xfrm>
            <a:off x="323850" y="1916113"/>
            <a:ext cx="3565525" cy="292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9603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338667"/>
            <a:ext cx="8219256" cy="1002101"/>
          </a:xfrm>
        </p:spPr>
        <p:txBody>
          <a:bodyPr>
            <a:noAutofit/>
          </a:bodyPr>
          <a:lstStyle/>
          <a:p>
            <a:pPr algn="ctr"/>
            <a:r>
              <a:rPr lang="en-US" sz="6600" b="1" i="1" dirty="0" smtClean="0">
                <a:ln>
                  <a:solidFill>
                    <a:srgbClr val="FFFF00"/>
                  </a:solidFill>
                </a:ln>
                <a:solidFill>
                  <a:schemeClr val="bg1"/>
                </a:solidFill>
                <a:latin typeface="Britannic Bold" panose="020B0903060703020204" pitchFamily="34" charset="0"/>
              </a:rPr>
              <a:t>Gaming in Ukraine</a:t>
            </a:r>
            <a:endParaRPr lang="en-US" sz="6600" b="1" i="1" dirty="0">
              <a:ln>
                <a:solidFill>
                  <a:srgbClr val="FFFF00"/>
                </a:solidFill>
              </a:ln>
              <a:solidFill>
                <a:schemeClr val="bg1"/>
              </a:solidFill>
              <a:latin typeface="Britannic Bold" panose="020B0903060703020204" pitchFamily="34" charset="0"/>
            </a:endParaRPr>
          </a:p>
        </p:txBody>
      </p:sp>
      <p:sp>
        <p:nvSpPr>
          <p:cNvPr id="3" name="Текст 2"/>
          <p:cNvSpPr>
            <a:spLocks noGrp="1"/>
          </p:cNvSpPr>
          <p:nvPr>
            <p:ph type="body" sz="half" idx="2"/>
          </p:nvPr>
        </p:nvSpPr>
        <p:spPr>
          <a:xfrm>
            <a:off x="3923928" y="1268760"/>
            <a:ext cx="4762872" cy="3722216"/>
          </a:xfrm>
        </p:spPr>
        <p:txBody>
          <a:bodyPr>
            <a:noAutofit/>
          </a:bodyPr>
          <a:lstStyle/>
          <a:p>
            <a:r>
              <a:rPr lang="en-US" sz="2800" dirty="0">
                <a:solidFill>
                  <a:schemeClr val="bg1"/>
                </a:solidFill>
                <a:latin typeface="Arial Black" panose="020B0A04020102020204" pitchFamily="34" charset="0"/>
              </a:rPr>
              <a:t>Due to the specifics of 2020 related to the coronavirus pandemic in Ukraine and the world, the dynamics of the horizontal coverage of Ukrainian Internet users involved in gaming is increasing to </a:t>
            </a:r>
            <a:r>
              <a:rPr lang="en-US" sz="2800" dirty="0" smtClean="0">
                <a:solidFill>
                  <a:schemeClr val="bg1"/>
                </a:solidFill>
                <a:latin typeface="Arial Black" panose="020B0A04020102020204" pitchFamily="34" charset="0"/>
              </a:rPr>
              <a:t>4-5 </a:t>
            </a:r>
            <a:r>
              <a:rPr lang="en-US" sz="2800" dirty="0">
                <a:solidFill>
                  <a:schemeClr val="bg1"/>
                </a:solidFill>
                <a:latin typeface="Arial Black" panose="020B0A04020102020204" pitchFamily="34" charset="0"/>
              </a:rPr>
              <a:t>million </a:t>
            </a:r>
            <a:r>
              <a:rPr lang="en-US" sz="2800" dirty="0" smtClean="0">
                <a:solidFill>
                  <a:schemeClr val="bg1"/>
                </a:solidFill>
                <a:latin typeface="Arial Black" panose="020B0A04020102020204" pitchFamily="34" charset="0"/>
              </a:rPr>
              <a:t>people </a:t>
            </a:r>
            <a:r>
              <a:rPr lang="en-US" sz="2800" dirty="0">
                <a:solidFill>
                  <a:schemeClr val="bg1"/>
                </a:solidFill>
                <a:latin typeface="Arial Black" panose="020B0A04020102020204" pitchFamily="34" charset="0"/>
              </a:rPr>
              <a:t>out of </a:t>
            </a:r>
            <a:r>
              <a:rPr lang="en-US" sz="2800" dirty="0" smtClean="0">
                <a:solidFill>
                  <a:schemeClr val="bg1"/>
                </a:solidFill>
                <a:latin typeface="Arial Black" panose="020B0A04020102020204" pitchFamily="34" charset="0"/>
              </a:rPr>
              <a:t>44 </a:t>
            </a:r>
            <a:r>
              <a:rPr lang="en-US" sz="2800" dirty="0">
                <a:solidFill>
                  <a:schemeClr val="bg1"/>
                </a:solidFill>
                <a:latin typeface="Arial Black" panose="020B0A04020102020204" pitchFamily="34" charset="0"/>
              </a:rPr>
              <a:t>million</a:t>
            </a:r>
            <a:r>
              <a:rPr lang="en-US" sz="2800" dirty="0" smtClean="0">
                <a:solidFill>
                  <a:schemeClr val="bg1"/>
                </a:solidFill>
                <a:latin typeface="Arial Black" panose="020B0A04020102020204" pitchFamily="34" charset="0"/>
              </a:rPr>
              <a:t> inhabitants.</a:t>
            </a:r>
            <a:endParaRPr lang="en-US" sz="2800" dirty="0">
              <a:solidFill>
                <a:schemeClr val="bg1"/>
              </a:solidFill>
              <a:latin typeface="Arial Black" panose="020B0A04020102020204" pitchFamily="34" charset="0"/>
            </a:endParaRPr>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358" r="9358"/>
          <a:stretch>
            <a:fillRect/>
          </a:stretch>
        </p:blipFill>
        <p:spPr bwMode="auto">
          <a:xfrm>
            <a:off x="323528" y="1988840"/>
            <a:ext cx="3565525" cy="292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894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338667"/>
            <a:ext cx="8291264" cy="1146117"/>
          </a:xfrm>
        </p:spPr>
        <p:txBody>
          <a:bodyPr>
            <a:normAutofit/>
          </a:bodyPr>
          <a:lstStyle/>
          <a:p>
            <a:pPr algn="ctr"/>
            <a:r>
              <a:rPr lang="en-US" sz="6600" b="1" i="1" dirty="0">
                <a:ln>
                  <a:solidFill>
                    <a:srgbClr val="FFFF00"/>
                  </a:solidFill>
                </a:ln>
                <a:solidFill>
                  <a:schemeClr val="bg1"/>
                </a:solidFill>
                <a:latin typeface="Britannic Bold" panose="020B0903060703020204" pitchFamily="34" charset="0"/>
              </a:rPr>
              <a:t>Gaming in </a:t>
            </a:r>
            <a:r>
              <a:rPr lang="en-US" sz="6600" b="1" i="1" dirty="0" smtClean="0">
                <a:ln>
                  <a:solidFill>
                    <a:srgbClr val="FFFF00"/>
                  </a:solidFill>
                </a:ln>
                <a:solidFill>
                  <a:schemeClr val="bg1"/>
                </a:solidFill>
                <a:latin typeface="Britannic Bold" panose="020B0903060703020204" pitchFamily="34" charset="0"/>
              </a:rPr>
              <a:t>Poland</a:t>
            </a:r>
            <a:endParaRPr lang="en-US" sz="6600" dirty="0"/>
          </a:p>
        </p:txBody>
      </p:sp>
      <p:sp>
        <p:nvSpPr>
          <p:cNvPr id="3" name="Текст 2"/>
          <p:cNvSpPr>
            <a:spLocks noGrp="1"/>
          </p:cNvSpPr>
          <p:nvPr>
            <p:ph type="body" sz="half" idx="2"/>
          </p:nvPr>
        </p:nvSpPr>
        <p:spPr>
          <a:xfrm>
            <a:off x="4139953" y="1700809"/>
            <a:ext cx="4546848" cy="3506192"/>
          </a:xfrm>
        </p:spPr>
        <p:txBody>
          <a:bodyPr>
            <a:normAutofit/>
          </a:bodyPr>
          <a:lstStyle/>
          <a:p>
            <a:r>
              <a:rPr lang="en-US" sz="2400" dirty="0">
                <a:solidFill>
                  <a:schemeClr val="bg1"/>
                </a:solidFill>
                <a:latin typeface="Arial Black" panose="020B0A04020102020204" pitchFamily="34" charset="0"/>
              </a:rPr>
              <a:t>The well-known firm </a:t>
            </a:r>
            <a:r>
              <a:rPr lang="en-US" sz="2400" dirty="0" err="1">
                <a:solidFill>
                  <a:schemeClr val="bg1"/>
                </a:solidFill>
                <a:latin typeface="Arial Black" panose="020B0A04020102020204" pitchFamily="34" charset="0"/>
              </a:rPr>
              <a:t>Newzoo</a:t>
            </a:r>
            <a:r>
              <a:rPr lang="en-US" sz="2400" dirty="0">
                <a:solidFill>
                  <a:schemeClr val="bg1"/>
                </a:solidFill>
                <a:latin typeface="Arial Black" panose="020B0A04020102020204" pitchFamily="34" charset="0"/>
              </a:rPr>
              <a:t> has shared the results of a study of the Polish gaming market. According to her, there are </a:t>
            </a:r>
            <a:r>
              <a:rPr lang="en-US" sz="2400" dirty="0" smtClean="0">
                <a:solidFill>
                  <a:schemeClr val="bg1"/>
                </a:solidFill>
                <a:latin typeface="Arial Black" panose="020B0A04020102020204" pitchFamily="34" charset="0"/>
              </a:rPr>
              <a:t>12 </a:t>
            </a:r>
            <a:r>
              <a:rPr lang="en-US" sz="2400" dirty="0">
                <a:solidFill>
                  <a:schemeClr val="bg1"/>
                </a:solidFill>
                <a:latin typeface="Arial Black" panose="020B0A04020102020204" pitchFamily="34" charset="0"/>
              </a:rPr>
              <a:t>million gamers in a country of </a:t>
            </a:r>
            <a:r>
              <a:rPr lang="en-US" sz="2400" dirty="0" smtClean="0">
                <a:solidFill>
                  <a:schemeClr val="bg1"/>
                </a:solidFill>
                <a:latin typeface="Arial Black" panose="020B0A04020102020204" pitchFamily="34" charset="0"/>
              </a:rPr>
              <a:t>38 </a:t>
            </a:r>
            <a:r>
              <a:rPr lang="en-US" sz="2400" dirty="0">
                <a:solidFill>
                  <a:schemeClr val="bg1"/>
                </a:solidFill>
                <a:latin typeface="Arial Black" panose="020B0A04020102020204" pitchFamily="34" charset="0"/>
              </a:rPr>
              <a:t>million inhabitants.</a:t>
            </a:r>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456" r="15456"/>
          <a:stretch>
            <a:fillRect/>
          </a:stretch>
        </p:blipFill>
        <p:spPr bwMode="auto">
          <a:xfrm>
            <a:off x="611188" y="2133600"/>
            <a:ext cx="3567112" cy="292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5302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19256" cy="786077"/>
          </a:xfrm>
        </p:spPr>
        <p:txBody>
          <a:bodyPr>
            <a:noAutofit/>
          </a:bodyPr>
          <a:lstStyle/>
          <a:p>
            <a:pPr algn="ctr"/>
            <a:r>
              <a:rPr lang="en-US" sz="6600" b="1" i="1" dirty="0">
                <a:ln>
                  <a:solidFill>
                    <a:srgbClr val="FFFF00"/>
                  </a:solidFill>
                </a:ln>
                <a:solidFill>
                  <a:schemeClr val="bg1"/>
                </a:solidFill>
                <a:latin typeface="Britannic Bold" panose="020B0903060703020204" pitchFamily="34" charset="0"/>
              </a:rPr>
              <a:t>Gaming in Turkey</a:t>
            </a:r>
            <a:endParaRPr lang="en-US" sz="6600" dirty="0"/>
          </a:p>
        </p:txBody>
      </p:sp>
      <p:sp>
        <p:nvSpPr>
          <p:cNvPr id="3" name="Текст 2"/>
          <p:cNvSpPr>
            <a:spLocks noGrp="1"/>
          </p:cNvSpPr>
          <p:nvPr>
            <p:ph type="body" sz="half" idx="2"/>
          </p:nvPr>
        </p:nvSpPr>
        <p:spPr>
          <a:xfrm>
            <a:off x="3779912" y="1484784"/>
            <a:ext cx="4906888" cy="3938240"/>
          </a:xfrm>
        </p:spPr>
        <p:txBody>
          <a:bodyPr>
            <a:normAutofit/>
          </a:bodyPr>
          <a:lstStyle/>
          <a:p>
            <a:r>
              <a:rPr lang="en-US" sz="2800" dirty="0">
                <a:solidFill>
                  <a:schemeClr val="bg1"/>
                </a:solidFill>
                <a:latin typeface="Arial Black" panose="020B0A04020102020204" pitchFamily="34" charset="0"/>
              </a:rPr>
              <a:t>The number of gamers in Turkey has grown from 30 million in 2018 to 32 million in 2019, with </a:t>
            </a:r>
            <a:r>
              <a:rPr lang="en-US" sz="2800" dirty="0" smtClean="0">
                <a:solidFill>
                  <a:schemeClr val="bg1"/>
                </a:solidFill>
                <a:latin typeface="Arial Black" panose="020B0A04020102020204" pitchFamily="34" charset="0"/>
              </a:rPr>
              <a:t>57% </a:t>
            </a:r>
            <a:r>
              <a:rPr lang="en-US" sz="2800" dirty="0">
                <a:solidFill>
                  <a:schemeClr val="bg1"/>
                </a:solidFill>
                <a:latin typeface="Arial Black" panose="020B0A04020102020204" pitchFamily="34" charset="0"/>
              </a:rPr>
              <a:t>of players being male and </a:t>
            </a:r>
            <a:r>
              <a:rPr lang="en-US" sz="2800" dirty="0" smtClean="0">
                <a:solidFill>
                  <a:schemeClr val="bg1"/>
                </a:solidFill>
                <a:latin typeface="Arial Black" panose="020B0A04020102020204" pitchFamily="34" charset="0"/>
              </a:rPr>
              <a:t>43% female </a:t>
            </a:r>
            <a:r>
              <a:rPr lang="en-US" sz="2800" dirty="0">
                <a:solidFill>
                  <a:schemeClr val="bg1"/>
                </a:solidFill>
                <a:latin typeface="Arial Black" panose="020B0A04020102020204" pitchFamily="34" charset="0"/>
              </a:rPr>
              <a:t>out of 82 million </a:t>
            </a:r>
            <a:r>
              <a:rPr lang="en-US" sz="2800" dirty="0" smtClean="0">
                <a:solidFill>
                  <a:schemeClr val="bg1"/>
                </a:solidFill>
                <a:latin typeface="Arial Black" panose="020B0A04020102020204" pitchFamily="34" charset="0"/>
              </a:rPr>
              <a:t>inhabitants.</a:t>
            </a:r>
            <a:endParaRPr lang="en-US" sz="2800" dirty="0">
              <a:solidFill>
                <a:schemeClr val="bg1"/>
              </a:solidFill>
              <a:latin typeface="Arial Black" panose="020B0A04020102020204" pitchFamily="34" charset="0"/>
            </a:endParaRPr>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280" r="4280"/>
          <a:stretch>
            <a:fillRect/>
          </a:stretch>
        </p:blipFill>
        <p:spPr bwMode="auto">
          <a:xfrm>
            <a:off x="323528" y="2060848"/>
            <a:ext cx="3567112" cy="292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9271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338667"/>
            <a:ext cx="8219256" cy="1074109"/>
          </a:xfrm>
        </p:spPr>
        <p:txBody>
          <a:bodyPr>
            <a:noAutofit/>
          </a:bodyPr>
          <a:lstStyle/>
          <a:p>
            <a:pPr algn="ctr"/>
            <a:r>
              <a:rPr lang="en-US" sz="6600" b="1" i="1" dirty="0">
                <a:ln>
                  <a:solidFill>
                    <a:srgbClr val="FFFF00"/>
                  </a:solidFill>
                </a:ln>
                <a:solidFill>
                  <a:schemeClr val="bg1"/>
                </a:solidFill>
                <a:latin typeface="Britannic Bold" panose="020B0903060703020204" pitchFamily="34" charset="0"/>
              </a:rPr>
              <a:t>Gaming in Italy</a:t>
            </a:r>
            <a:endParaRPr lang="en-US" sz="6600" dirty="0"/>
          </a:p>
        </p:txBody>
      </p:sp>
      <p:sp>
        <p:nvSpPr>
          <p:cNvPr id="3" name="Текст 2"/>
          <p:cNvSpPr>
            <a:spLocks noGrp="1"/>
          </p:cNvSpPr>
          <p:nvPr>
            <p:ph type="body" sz="half" idx="2"/>
          </p:nvPr>
        </p:nvSpPr>
        <p:spPr>
          <a:xfrm>
            <a:off x="3995937" y="1700809"/>
            <a:ext cx="4690864" cy="3506192"/>
          </a:xfrm>
        </p:spPr>
        <p:txBody>
          <a:bodyPr>
            <a:normAutofit/>
          </a:bodyPr>
          <a:lstStyle/>
          <a:p>
            <a:r>
              <a:rPr lang="en-US" sz="2800" dirty="0">
                <a:solidFill>
                  <a:schemeClr val="bg1"/>
                </a:solidFill>
                <a:latin typeface="Arial Black" panose="020B0A04020102020204" pitchFamily="34" charset="0"/>
              </a:rPr>
              <a:t>According to </a:t>
            </a:r>
            <a:r>
              <a:rPr lang="en-US" sz="2800" dirty="0" err="1">
                <a:solidFill>
                  <a:schemeClr val="bg1"/>
                </a:solidFill>
                <a:latin typeface="Arial Black" panose="020B0A04020102020204" pitchFamily="34" charset="0"/>
              </a:rPr>
              <a:t>Newzoo</a:t>
            </a:r>
            <a:r>
              <a:rPr lang="en-US" sz="2800" dirty="0">
                <a:solidFill>
                  <a:schemeClr val="bg1"/>
                </a:solidFill>
                <a:latin typeface="Arial Black" panose="020B0A04020102020204" pitchFamily="34" charset="0"/>
              </a:rPr>
              <a:t> data for 2017, the number of gamers in Italy was </a:t>
            </a:r>
            <a:r>
              <a:rPr lang="en-US" sz="2800" dirty="0" smtClean="0">
                <a:solidFill>
                  <a:schemeClr val="bg1"/>
                </a:solidFill>
                <a:latin typeface="Arial Black" panose="020B0A04020102020204" pitchFamily="34" charset="0"/>
              </a:rPr>
              <a:t>25 </a:t>
            </a:r>
            <a:r>
              <a:rPr lang="en-US" sz="2800" dirty="0">
                <a:solidFill>
                  <a:schemeClr val="bg1"/>
                </a:solidFill>
                <a:latin typeface="Arial Black" panose="020B0A04020102020204" pitchFamily="34" charset="0"/>
              </a:rPr>
              <a:t>million out of </a:t>
            </a:r>
            <a:r>
              <a:rPr lang="en-US" sz="2800" dirty="0" smtClean="0">
                <a:solidFill>
                  <a:schemeClr val="bg1"/>
                </a:solidFill>
                <a:latin typeface="Arial Black" panose="020B0A04020102020204" pitchFamily="34" charset="0"/>
              </a:rPr>
              <a:t>60 </a:t>
            </a:r>
            <a:r>
              <a:rPr lang="en-US" sz="2800" dirty="0">
                <a:solidFill>
                  <a:schemeClr val="bg1"/>
                </a:solidFill>
                <a:latin typeface="Arial Black" panose="020B0A04020102020204" pitchFamily="34" charset="0"/>
              </a:rPr>
              <a:t>million inhabitants.</a:t>
            </a:r>
          </a:p>
        </p:txBody>
      </p:sp>
      <p:pic>
        <p:nvPicPr>
          <p:cNvPr id="409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520" r="19520"/>
          <a:stretch>
            <a:fillRect/>
          </a:stretch>
        </p:blipFill>
        <p:spPr bwMode="auto">
          <a:xfrm>
            <a:off x="395288" y="1773238"/>
            <a:ext cx="3567112" cy="292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091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338667"/>
            <a:ext cx="8219256" cy="1074109"/>
          </a:xfrm>
        </p:spPr>
        <p:txBody>
          <a:bodyPr>
            <a:noAutofit/>
          </a:bodyPr>
          <a:lstStyle/>
          <a:p>
            <a:pPr algn="ctr"/>
            <a:r>
              <a:rPr lang="en-US" sz="6600" dirty="0" smtClean="0">
                <a:ln>
                  <a:solidFill>
                    <a:srgbClr val="FFFF00"/>
                  </a:solidFill>
                </a:ln>
                <a:solidFill>
                  <a:schemeClr val="bg1"/>
                </a:solidFill>
                <a:latin typeface="Britannic Bold" panose="020B0903060703020204" pitchFamily="34" charset="0"/>
              </a:rPr>
              <a:t>Popularity games</a:t>
            </a:r>
            <a:endParaRPr lang="en-US" sz="6600" dirty="0">
              <a:ln>
                <a:solidFill>
                  <a:srgbClr val="FFFF00"/>
                </a:solidFill>
              </a:ln>
              <a:solidFill>
                <a:schemeClr val="bg1"/>
              </a:solidFill>
              <a:latin typeface="Britannic Bold" panose="020B0903060703020204" pitchFamily="34" charset="0"/>
            </a:endParaRPr>
          </a:p>
        </p:txBody>
      </p:sp>
      <p:sp>
        <p:nvSpPr>
          <p:cNvPr id="3" name="Текст 2"/>
          <p:cNvSpPr>
            <a:spLocks noGrp="1"/>
          </p:cNvSpPr>
          <p:nvPr>
            <p:ph type="body" sz="half" idx="2"/>
          </p:nvPr>
        </p:nvSpPr>
        <p:spPr>
          <a:xfrm>
            <a:off x="582384" y="4653136"/>
            <a:ext cx="8075241" cy="1800201"/>
          </a:xfrm>
        </p:spPr>
        <p:txBody>
          <a:bodyPr>
            <a:noAutofit/>
          </a:bodyPr>
          <a:lstStyle/>
          <a:p>
            <a:r>
              <a:rPr lang="en-US" sz="3200" dirty="0" err="1">
                <a:solidFill>
                  <a:schemeClr val="bg1"/>
                </a:solidFill>
                <a:latin typeface="Arial Black" panose="020B0A04020102020204" pitchFamily="34" charset="0"/>
              </a:rPr>
              <a:t>Genshin</a:t>
            </a:r>
            <a:r>
              <a:rPr lang="en-US" sz="3200" dirty="0">
                <a:solidFill>
                  <a:schemeClr val="bg1"/>
                </a:solidFill>
                <a:latin typeface="Arial Black" panose="020B0A04020102020204" pitchFamily="34" charset="0"/>
              </a:rPr>
              <a:t> Impact is an open world action / RPG computer game developed by the Chinese company </a:t>
            </a:r>
            <a:r>
              <a:rPr lang="en-US" sz="3200" dirty="0" err="1">
                <a:solidFill>
                  <a:schemeClr val="bg1"/>
                </a:solidFill>
                <a:latin typeface="Arial Black" panose="020B0A04020102020204" pitchFamily="34" charset="0"/>
              </a:rPr>
              <a:t>miHoYo</a:t>
            </a:r>
            <a:r>
              <a:rPr lang="en-US" sz="3200" dirty="0">
                <a:solidFill>
                  <a:schemeClr val="bg1"/>
                </a:solidFill>
                <a:latin typeface="Arial Black" panose="020B0A04020102020204" pitchFamily="34" charset="0"/>
              </a:rPr>
              <a:t> </a:t>
            </a:r>
            <a:r>
              <a:rPr lang="en-US" sz="3200" dirty="0" smtClean="0">
                <a:solidFill>
                  <a:schemeClr val="bg1"/>
                </a:solidFill>
                <a:latin typeface="Arial Black" panose="020B0A04020102020204" pitchFamily="34" charset="0"/>
              </a:rPr>
              <a:t>Limited.</a:t>
            </a:r>
            <a:endParaRPr lang="en-US" sz="3200" dirty="0">
              <a:solidFill>
                <a:schemeClr val="bg1"/>
              </a:solidFill>
              <a:latin typeface="Arial Black" panose="020B0A04020102020204" pitchFamily="34" charset="0"/>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412776"/>
            <a:ext cx="5568618" cy="313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027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338667"/>
            <a:ext cx="8291264" cy="1218125"/>
          </a:xfrm>
        </p:spPr>
        <p:txBody>
          <a:bodyPr>
            <a:normAutofit/>
          </a:bodyPr>
          <a:lstStyle/>
          <a:p>
            <a:pPr algn="ctr"/>
            <a:r>
              <a:rPr lang="en-US" sz="6600" dirty="0">
                <a:ln>
                  <a:solidFill>
                    <a:srgbClr val="FFFF00"/>
                  </a:solidFill>
                </a:ln>
                <a:solidFill>
                  <a:schemeClr val="bg1"/>
                </a:solidFill>
                <a:latin typeface="Britannic Bold" panose="020B0903060703020204" pitchFamily="34" charset="0"/>
              </a:rPr>
              <a:t>Popularity games</a:t>
            </a:r>
            <a:endParaRPr lang="en-US" sz="6600" dirty="0">
              <a:latin typeface="Britannic Bold" panose="020B0903060703020204" pitchFamily="34" charset="0"/>
            </a:endParaRPr>
          </a:p>
        </p:txBody>
      </p:sp>
      <p:sp>
        <p:nvSpPr>
          <p:cNvPr id="3" name="Текст 2"/>
          <p:cNvSpPr>
            <a:spLocks noGrp="1"/>
          </p:cNvSpPr>
          <p:nvPr>
            <p:ph type="body" sz="half" idx="2"/>
          </p:nvPr>
        </p:nvSpPr>
        <p:spPr>
          <a:xfrm>
            <a:off x="4364225" y="1772816"/>
            <a:ext cx="4762872" cy="3434184"/>
          </a:xfrm>
        </p:spPr>
        <p:txBody>
          <a:bodyPr>
            <a:noAutofit/>
          </a:bodyPr>
          <a:lstStyle/>
          <a:p>
            <a:r>
              <a:rPr lang="en-US" sz="2800" dirty="0">
                <a:solidFill>
                  <a:schemeClr val="bg1"/>
                </a:solidFill>
                <a:latin typeface="Arial Black" panose="020B0A04020102020204" pitchFamily="34" charset="0"/>
              </a:rPr>
              <a:t>Minecraft is an indie sandbox computer game originally created by Swedish programmer Markus </a:t>
            </a:r>
            <a:r>
              <a:rPr lang="en-US" sz="2800" dirty="0" err="1">
                <a:solidFill>
                  <a:schemeClr val="bg1"/>
                </a:solidFill>
                <a:latin typeface="Arial Black" panose="020B0A04020102020204" pitchFamily="34" charset="0"/>
              </a:rPr>
              <a:t>Persson</a:t>
            </a:r>
            <a:r>
              <a:rPr lang="en-US" sz="2800" dirty="0">
                <a:solidFill>
                  <a:schemeClr val="bg1"/>
                </a:solidFill>
                <a:latin typeface="Arial Black" panose="020B0A04020102020204" pitchFamily="34" charset="0"/>
              </a:rPr>
              <a:t> and published by his company </a:t>
            </a:r>
            <a:r>
              <a:rPr lang="en-US" sz="2800" dirty="0" err="1">
                <a:solidFill>
                  <a:schemeClr val="bg1"/>
                </a:solidFill>
                <a:latin typeface="Arial Black" panose="020B0A04020102020204" pitchFamily="34" charset="0"/>
              </a:rPr>
              <a:t>Mojang</a:t>
            </a:r>
            <a:r>
              <a:rPr lang="en-US" sz="2800" dirty="0">
                <a:solidFill>
                  <a:schemeClr val="bg1"/>
                </a:solidFill>
                <a:latin typeface="Arial Black" panose="020B0A04020102020204" pitchFamily="34" charset="0"/>
              </a:rPr>
              <a:t> AB.</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197" y="1628800"/>
            <a:ext cx="4130983" cy="413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5337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338667"/>
            <a:ext cx="8147248" cy="1146117"/>
          </a:xfrm>
        </p:spPr>
        <p:txBody>
          <a:bodyPr>
            <a:normAutofit/>
          </a:bodyPr>
          <a:lstStyle/>
          <a:p>
            <a:pPr algn="ctr"/>
            <a:r>
              <a:rPr lang="en-US" sz="6600" dirty="0">
                <a:ln>
                  <a:solidFill>
                    <a:srgbClr val="FFFF00"/>
                  </a:solidFill>
                </a:ln>
                <a:solidFill>
                  <a:schemeClr val="bg1"/>
                </a:solidFill>
                <a:latin typeface="Britannic Bold" panose="020B0903060703020204" pitchFamily="34" charset="0"/>
              </a:rPr>
              <a:t>Popularity games</a:t>
            </a:r>
            <a:endParaRPr lang="en-US" sz="6600" dirty="0"/>
          </a:p>
        </p:txBody>
      </p:sp>
      <p:sp>
        <p:nvSpPr>
          <p:cNvPr id="3" name="Текст 2"/>
          <p:cNvSpPr>
            <a:spLocks noGrp="1"/>
          </p:cNvSpPr>
          <p:nvPr>
            <p:ph type="body" sz="half" idx="2"/>
          </p:nvPr>
        </p:nvSpPr>
        <p:spPr>
          <a:xfrm>
            <a:off x="4860033" y="1628801"/>
            <a:ext cx="3826768" cy="3578200"/>
          </a:xfrm>
        </p:spPr>
        <p:txBody>
          <a:bodyPr>
            <a:normAutofit lnSpcReduction="10000"/>
          </a:bodyPr>
          <a:lstStyle/>
          <a:p>
            <a:r>
              <a:rPr lang="en-US" sz="2800" dirty="0">
                <a:solidFill>
                  <a:schemeClr val="bg1"/>
                </a:solidFill>
                <a:latin typeface="Arial Black" panose="020B0A04020102020204" pitchFamily="34" charset="0"/>
              </a:rPr>
              <a:t>League of Legends, or </a:t>
            </a:r>
            <a:r>
              <a:rPr lang="en-US" sz="2800" dirty="0" err="1">
                <a:solidFill>
                  <a:schemeClr val="bg1"/>
                </a:solidFill>
                <a:latin typeface="Arial Black" panose="020B0A04020102020204" pitchFamily="34" charset="0"/>
              </a:rPr>
              <a:t>LoL</a:t>
            </a:r>
            <a:r>
              <a:rPr lang="en-US" sz="2800" dirty="0">
                <a:solidFill>
                  <a:schemeClr val="bg1"/>
                </a:solidFill>
                <a:latin typeface="Arial Black" panose="020B0A04020102020204" pitchFamily="34" charset="0"/>
              </a:rPr>
              <a:t> for short, is a real-time strategy RPG video game developed and released by Riot Games on October 27, 2009.</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189" y="2204864"/>
            <a:ext cx="4434937" cy="232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8314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133</TotalTime>
  <Words>306</Words>
  <Application>Microsoft Office PowerPoint</Application>
  <PresentationFormat>Экран (4:3)</PresentationFormat>
  <Paragraphs>24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Волна</vt:lpstr>
      <vt:lpstr>Playing video games</vt:lpstr>
      <vt:lpstr>Popularity</vt:lpstr>
      <vt:lpstr>Gaming in Ukraine</vt:lpstr>
      <vt:lpstr>Gaming in Poland</vt:lpstr>
      <vt:lpstr>Gaming in Turkey</vt:lpstr>
      <vt:lpstr>Gaming in Italy</vt:lpstr>
      <vt:lpstr>Popularity games</vt:lpstr>
      <vt:lpstr>Popularity games</vt:lpstr>
      <vt:lpstr>Popularity games</vt:lpstr>
      <vt:lpstr>Popularity games</vt:lpstr>
      <vt:lpstr>Created by</vt:lpstr>
      <vt:lpstr>Resources: 1. https://ru.wikipedia.org/wiki/%D0%9A%D0%BE%D0%BC%D0%BF%D1%8C%D1%8E%D1%82%D0%B5%D1%80%D0%BD%D0%B0%D1%8F_%D0%B8%D0%B3%D1%80%D0%B0 2. https://allcorrectgames.ru/insights/mobile-game-market-index/italy/#:~:text=%D0%A1%D0%BE%D0%B3%D0%BB%D0%B0%D1%81%D0%BD%D0%BE%20%D0%B4%D0%B0%D0%BD%D0%BD%D1%8B%D0%BC%20Newzoo%20%D0%B7%D0%B0%202017,%2C%2049%25%20%E2%80%94%20%D0%B6%D0%B5%D0%BD%D1%89%D0%B8%D0%BD%D1%8B). 3. https://www.ukrinform.ru/rubric-society/3174846-v-ukraine-za-god-cislo-gejmerov-vyroslo-do-5-millionov-ekspert.html#:~:text=%D0%9E%D0%BD%20%D0%BE%D1%82%D0%BC%D0%B5%D1%82%D0%B8%D0%BB%2C%20%D1%87%D1%82%D0%BE%20%D0%B2%202019,%D0%B2%D0%BE%D0%B7%D1%80%D0%B0%D1%81%D1%82%D0%B0%D0%B5%D1%82%20%D0%BD%D0%B0%2015%2D20%25.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video games</dc:title>
  <dc:creator>user</dc:creator>
  <cp:lastModifiedBy>user</cp:lastModifiedBy>
  <cp:revision>15</cp:revision>
  <dcterms:created xsi:type="dcterms:W3CDTF">2021-04-27T12:58:45Z</dcterms:created>
  <dcterms:modified xsi:type="dcterms:W3CDTF">2021-04-28T07:42:33Z</dcterms:modified>
</cp:coreProperties>
</file>