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atrick Hand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trickHan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1db0bc63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1db0bc63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1db0bc630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1db0bc630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1db0bc630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1db0bc630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52d3ff5d6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52d3ff5d6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52d3ff5d6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52d3ff5d6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ac162d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4ac162d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725" y="1503803"/>
            <a:ext cx="5458975" cy="2899025"/>
          </a:xfrm>
          <a:custGeom>
            <a:rect b="b" l="l" r="r" t="t"/>
            <a:pathLst>
              <a:path extrusionOk="0" h="115961" w="218359">
                <a:moveTo>
                  <a:pt x="0" y="7331"/>
                </a:moveTo>
                <a:cubicBezTo>
                  <a:pt x="3016" y="10347"/>
                  <a:pt x="6926" y="15261"/>
                  <a:pt x="10973" y="13914"/>
                </a:cubicBezTo>
                <a:cubicBezTo>
                  <a:pt x="17046" y="11892"/>
                  <a:pt x="20611" y="5257"/>
                  <a:pt x="26335" y="2393"/>
                </a:cubicBezTo>
                <a:cubicBezTo>
                  <a:pt x="30778" y="170"/>
                  <a:pt x="36328" y="-458"/>
                  <a:pt x="41148" y="747"/>
                </a:cubicBezTo>
                <a:cubicBezTo>
                  <a:pt x="43670" y="1378"/>
                  <a:pt x="46553" y="3163"/>
                  <a:pt x="47183" y="5685"/>
                </a:cubicBezTo>
                <a:cubicBezTo>
                  <a:pt x="47463" y="6807"/>
                  <a:pt x="47124" y="8977"/>
                  <a:pt x="48281" y="8977"/>
                </a:cubicBezTo>
                <a:cubicBezTo>
                  <a:pt x="53780" y="8977"/>
                  <a:pt x="61689" y="3305"/>
                  <a:pt x="64740" y="7879"/>
                </a:cubicBezTo>
                <a:cubicBezTo>
                  <a:pt x="68822" y="13999"/>
                  <a:pt x="70145" y="24543"/>
                  <a:pt x="77359" y="25984"/>
                </a:cubicBezTo>
                <a:cubicBezTo>
                  <a:pt x="87854" y="28080"/>
                  <a:pt x="99521" y="10235"/>
                  <a:pt x="108082" y="16658"/>
                </a:cubicBezTo>
                <a:cubicBezTo>
                  <a:pt x="112907" y="20278"/>
                  <a:pt x="111290" y="28299"/>
                  <a:pt x="112472" y="34214"/>
                </a:cubicBezTo>
                <a:cubicBezTo>
                  <a:pt x="113647" y="40097"/>
                  <a:pt x="118452" y="45152"/>
                  <a:pt x="123444" y="48479"/>
                </a:cubicBezTo>
                <a:cubicBezTo>
                  <a:pt x="131625" y="53931"/>
                  <a:pt x="144343" y="38085"/>
                  <a:pt x="152522" y="43541"/>
                </a:cubicBezTo>
                <a:cubicBezTo>
                  <a:pt x="158655" y="47632"/>
                  <a:pt x="157598" y="58493"/>
                  <a:pt x="155265" y="65487"/>
                </a:cubicBezTo>
                <a:cubicBezTo>
                  <a:pt x="153334" y="71277"/>
                  <a:pt x="156081" y="77801"/>
                  <a:pt x="158009" y="83592"/>
                </a:cubicBezTo>
                <a:cubicBezTo>
                  <a:pt x="159244" y="87301"/>
                  <a:pt x="165821" y="87021"/>
                  <a:pt x="169530" y="85786"/>
                </a:cubicBezTo>
                <a:cubicBezTo>
                  <a:pt x="173954" y="84313"/>
                  <a:pt x="177726" y="78275"/>
                  <a:pt x="182149" y="79751"/>
                </a:cubicBezTo>
                <a:cubicBezTo>
                  <a:pt x="189737" y="82283"/>
                  <a:pt x="182099" y="96689"/>
                  <a:pt x="186538" y="103343"/>
                </a:cubicBezTo>
                <a:cubicBezTo>
                  <a:pt x="190743" y="109647"/>
                  <a:pt x="200745" y="93268"/>
                  <a:pt x="207935" y="95662"/>
                </a:cubicBezTo>
                <a:cubicBezTo>
                  <a:pt x="215152" y="98065"/>
                  <a:pt x="211554" y="112562"/>
                  <a:pt x="218359" y="115961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5" name="Google Shape;55;p13"/>
          <p:cNvSpPr txBox="1"/>
          <p:nvPr/>
        </p:nvSpPr>
        <p:spPr>
          <a:xfrm>
            <a:off x="507475" y="699500"/>
            <a:ext cx="73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62350" y="576075"/>
            <a:ext cx="763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79450" y="237375"/>
            <a:ext cx="8745600" cy="12930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SALESIANOS DON BOSCO SCHOOL,</a:t>
            </a:r>
            <a:endParaRPr b="1"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SPAIN</a:t>
            </a:r>
            <a:endParaRPr b="1"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385000" y="1561725"/>
            <a:ext cx="6021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36153">
            <a:off x="947924" y="1941600"/>
            <a:ext cx="2851401" cy="1900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3253" y="1231987"/>
            <a:ext cx="2874726" cy="18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-1104125">
            <a:off x="978575" y="2278247"/>
            <a:ext cx="165356" cy="266115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6701" y="3535376"/>
            <a:ext cx="2141612" cy="12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36567">
            <a:off x="5430949" y="3902475"/>
            <a:ext cx="370200" cy="55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484350" y="1029900"/>
            <a:ext cx="3246900" cy="3952800"/>
          </a:xfrm>
          <a:prstGeom prst="foldedCorner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84350" y="173400"/>
            <a:ext cx="8327700" cy="646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Comic Sans MS"/>
                <a:ea typeface="Comic Sans MS"/>
                <a:cs typeface="Comic Sans MS"/>
                <a:sym typeface="Comic Sans MS"/>
              </a:rPr>
              <a:t>“THE REFUGEES' SITUATION IN SPAIN”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175" y="1110325"/>
            <a:ext cx="2470249" cy="164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71" name="Google Shape;71;p14"/>
          <p:cNvSpPr txBox="1"/>
          <p:nvPr/>
        </p:nvSpPr>
        <p:spPr>
          <a:xfrm>
            <a:off x="532250" y="1029900"/>
            <a:ext cx="28968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-</a:t>
            </a: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This project is made by:</a:t>
            </a:r>
            <a:endParaRPr sz="1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Ángela Gaspar</a:t>
            </a:r>
            <a:endParaRPr sz="12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María Marín  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Guillem Aparicio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Claudia Cevasco 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Paloma Molina 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lang="es" sz="2100">
                <a:latin typeface="Patrick Hand"/>
                <a:ea typeface="Patrick Hand"/>
                <a:cs typeface="Patrick Hand"/>
                <a:sym typeface="Patrick Hand"/>
              </a:rPr>
              <a:t>Alba García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0" l="5850" r="12557" t="0"/>
          <a:stretch/>
        </p:blipFill>
        <p:spPr>
          <a:xfrm>
            <a:off x="6163325" y="2980400"/>
            <a:ext cx="2733299" cy="18831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4847" y="1356537"/>
            <a:ext cx="2051782" cy="115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7">
            <a:alphaModFix/>
          </a:blip>
          <a:srcRect b="0" l="19592" r="26788" t="0"/>
          <a:stretch/>
        </p:blipFill>
        <p:spPr>
          <a:xfrm>
            <a:off x="4067537" y="3106050"/>
            <a:ext cx="1674926" cy="175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332500" y="233550"/>
            <a:ext cx="44790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 u="sng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PROJECT INDEX</a:t>
            </a:r>
            <a:endParaRPr b="1" sz="3000" u="sng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392750" y="1158325"/>
            <a:ext cx="6358500" cy="34479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Patrick Hand"/>
                <a:ea typeface="Patrick Hand"/>
                <a:cs typeface="Patrick Hand"/>
                <a:sym typeface="Patrick Hand"/>
              </a:rPr>
              <a:t>1. </a:t>
            </a: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What countries do the refugees come from?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Patrick Hand"/>
                <a:ea typeface="Patrick Hand"/>
                <a:cs typeface="Patrick Hand"/>
                <a:sym typeface="Patrick Hand"/>
              </a:rPr>
              <a:t>2. </a:t>
            </a: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What kind of people are the majority of the     </a:t>
            </a:r>
            <a:endParaRPr sz="26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    refugees that arrive in Spain?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Patrick Hand"/>
                <a:ea typeface="Patrick Hand"/>
                <a:cs typeface="Patrick Hand"/>
                <a:sym typeface="Patrick Hand"/>
              </a:rPr>
              <a:t>3. </a:t>
            </a: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In which places do they stay?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Patrick Hand"/>
                <a:ea typeface="Patrick Hand"/>
                <a:cs typeface="Patrick Hand"/>
                <a:sym typeface="Patrick Hand"/>
              </a:rPr>
              <a:t>4. </a:t>
            </a: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How can people help them?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Patrick Hand"/>
                <a:ea typeface="Patrick Hand"/>
                <a:cs typeface="Patrick Hand"/>
                <a:sym typeface="Patrick Hand"/>
              </a:rPr>
              <a:t>5. </a:t>
            </a:r>
            <a:r>
              <a:rPr lang="es" sz="2600">
                <a:latin typeface="Patrick Hand"/>
                <a:ea typeface="Patrick Hand"/>
                <a:cs typeface="Patrick Hand"/>
                <a:sym typeface="Patrick Hand"/>
              </a:rPr>
              <a:t>How their future ends?</a:t>
            </a:r>
            <a:endParaRPr sz="2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41217">
            <a:off x="344100" y="395050"/>
            <a:ext cx="589975" cy="763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9464">
            <a:off x="7932325" y="2500637"/>
            <a:ext cx="589975" cy="763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51672">
            <a:off x="8127575" y="4211075"/>
            <a:ext cx="589975" cy="763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00554">
            <a:off x="8326200" y="464126"/>
            <a:ext cx="589975" cy="763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25" y="4211075"/>
            <a:ext cx="589975" cy="763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649401">
            <a:off x="167600" y="2277350"/>
            <a:ext cx="589976" cy="763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254350" y="181425"/>
            <a:ext cx="9144000" cy="646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s" sz="3000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countries do the refugees come from?</a:t>
            </a:r>
            <a:endParaRPr b="1" sz="3400">
              <a:solidFill>
                <a:srgbClr val="CD84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00" y="935488"/>
            <a:ext cx="2386449" cy="159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93" name="Google Shape;93;p16"/>
          <p:cNvSpPr txBox="1"/>
          <p:nvPr/>
        </p:nvSpPr>
        <p:spPr>
          <a:xfrm>
            <a:off x="1253575" y="2493113"/>
            <a:ext cx="76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Syria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2450" y="935488"/>
            <a:ext cx="2386437" cy="159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95" name="Google Shape;95;p16"/>
          <p:cNvSpPr txBox="1"/>
          <p:nvPr/>
        </p:nvSpPr>
        <p:spPr>
          <a:xfrm>
            <a:off x="3937163" y="2493125"/>
            <a:ext cx="119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Venezuela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074" y="937513"/>
            <a:ext cx="2386450" cy="15869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97" name="Google Shape;97;p16"/>
          <p:cNvSpPr txBox="1"/>
          <p:nvPr/>
        </p:nvSpPr>
        <p:spPr>
          <a:xfrm>
            <a:off x="6916675" y="2536925"/>
            <a:ext cx="130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Afghanistan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800" y="3029788"/>
            <a:ext cx="2386449" cy="15770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99" name="Google Shape;99;p16"/>
          <p:cNvSpPr txBox="1"/>
          <p:nvPr/>
        </p:nvSpPr>
        <p:spPr>
          <a:xfrm>
            <a:off x="1128625" y="4606825"/>
            <a:ext cx="101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M</a:t>
            </a: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orocco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9813" y="3042379"/>
            <a:ext cx="2364351" cy="15762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01" name="Google Shape;101;p16"/>
          <p:cNvSpPr txBox="1"/>
          <p:nvPr/>
        </p:nvSpPr>
        <p:spPr>
          <a:xfrm>
            <a:off x="4252700" y="4606825"/>
            <a:ext cx="81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Burma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5725" y="3041975"/>
            <a:ext cx="2364352" cy="1577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03" name="Google Shape;103;p16"/>
          <p:cNvSpPr txBox="1"/>
          <p:nvPr/>
        </p:nvSpPr>
        <p:spPr>
          <a:xfrm>
            <a:off x="7102525" y="4606825"/>
            <a:ext cx="93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atrick Hand"/>
                <a:ea typeface="Patrick Hand"/>
                <a:cs typeface="Patrick Hand"/>
                <a:sym typeface="Patrick Hand"/>
              </a:rPr>
              <a:t>Ukraine</a:t>
            </a:r>
            <a:endParaRPr b="1" sz="20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523950" y="403875"/>
            <a:ext cx="8096100" cy="572700"/>
          </a:xfrm>
          <a:prstGeom prst="rect">
            <a:avLst/>
          </a:prstGeom>
          <a:effectLst>
            <a:outerShdw blurRad="71438" rotWithShape="0" algn="bl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565"/>
              <a:buFont typeface="Arial"/>
              <a:buNone/>
            </a:pPr>
            <a:r>
              <a:rPr b="1" lang="es" sz="3377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In which places do the refugees stay?</a:t>
            </a:r>
            <a:endParaRPr b="1" sz="2177">
              <a:solidFill>
                <a:srgbClr val="CD84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152475"/>
            <a:ext cx="257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They usually stay in :</a:t>
            </a:r>
            <a:endParaRPr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3300"/>
            <a:ext cx="2717450" cy="180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11" name="Google Shape;111;p17"/>
          <p:cNvSpPr txBox="1"/>
          <p:nvPr/>
        </p:nvSpPr>
        <p:spPr>
          <a:xfrm>
            <a:off x="962550" y="3669775"/>
            <a:ext cx="1270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Patrick Hand"/>
                <a:ea typeface="Patrick Hand"/>
                <a:cs typeface="Patrick Hand"/>
                <a:sym typeface="Patrick Hand"/>
              </a:rPr>
              <a:t>Asylums</a:t>
            </a:r>
            <a:endParaRPr sz="25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413" y="1887388"/>
            <a:ext cx="2893175" cy="1620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13" name="Google Shape;113;p17"/>
          <p:cNvSpPr txBox="1"/>
          <p:nvPr/>
        </p:nvSpPr>
        <p:spPr>
          <a:xfrm>
            <a:off x="3916350" y="3669775"/>
            <a:ext cx="131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>
                <a:latin typeface="Patrick Hand"/>
                <a:ea typeface="Patrick Hand"/>
                <a:cs typeface="Patrick Hand"/>
                <a:sym typeface="Patrick Hand"/>
              </a:rPr>
              <a:t>Shelters</a:t>
            </a:r>
            <a:endParaRPr sz="3200">
              <a:solidFill>
                <a:srgbClr val="202124"/>
              </a:solidFill>
              <a:highlight>
                <a:srgbClr val="F8F9FA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863" y="1907700"/>
            <a:ext cx="2820612" cy="15795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15" name="Google Shape;115;p17"/>
          <p:cNvSpPr txBox="1"/>
          <p:nvPr/>
        </p:nvSpPr>
        <p:spPr>
          <a:xfrm>
            <a:off x="6259200" y="3601650"/>
            <a:ext cx="282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H</a:t>
            </a:r>
            <a:r>
              <a:rPr lang="es" sz="2500">
                <a:latin typeface="Patrick Hand"/>
                <a:ea typeface="Patrick Hand"/>
                <a:cs typeface="Patrick Hand"/>
                <a:sym typeface="Patrick Hand"/>
              </a:rPr>
              <a:t>ouses of reception</a:t>
            </a:r>
            <a:endParaRPr sz="25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423313" y="445000"/>
            <a:ext cx="5976000" cy="572700"/>
          </a:xfrm>
          <a:prstGeom prst="rect">
            <a:avLst/>
          </a:prstGeom>
          <a:effectLst>
            <a:outerShdw blurRad="57150" rotWithShape="0" algn="bl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77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</a:t>
            </a:r>
            <a:r>
              <a:rPr b="1" lang="es" sz="3377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people help them?</a:t>
            </a:r>
            <a:endParaRPr b="1" sz="3377">
              <a:solidFill>
                <a:srgbClr val="CD84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77">
              <a:solidFill>
                <a:srgbClr val="CD84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47100" y="3667525"/>
            <a:ext cx="170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c Sans MS"/>
                <a:ea typeface="Comic Sans MS"/>
                <a:cs typeface="Comic Sans MS"/>
                <a:sym typeface="Comic Sans MS"/>
              </a:rPr>
              <a:t>Donations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341000" y="3667525"/>
            <a:ext cx="216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c Sans MS"/>
                <a:ea typeface="Comic Sans MS"/>
                <a:cs typeface="Comic Sans MS"/>
                <a:sym typeface="Comic Sans MS"/>
              </a:rPr>
              <a:t>Host them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287675" y="3610000"/>
            <a:ext cx="2265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c Sans MS"/>
                <a:ea typeface="Comic Sans MS"/>
                <a:cs typeface="Comic Sans MS"/>
                <a:sym typeface="Comic Sans MS"/>
              </a:rPr>
              <a:t>Draw attention to the problem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onación a ACNUR: todo lo que debes saber"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26275"/>
            <a:ext cx="2572700" cy="1693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descr="Familias de acogida: una oportunidad para crecer en familia | Padres y  Colegios"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763" y="1845850"/>
            <a:ext cx="2751086" cy="1654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descr="Las redes sociales más populares en el mundo (2003-2019) [Vídeo]"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8237" y="1845850"/>
            <a:ext cx="2964180" cy="1654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1808250" y="302650"/>
            <a:ext cx="5527500" cy="572700"/>
          </a:xfrm>
          <a:prstGeom prst="rect">
            <a:avLst/>
          </a:prstGeom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>
                <a:solidFill>
                  <a:srgbClr val="CD84CE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How their future ends?</a:t>
            </a:r>
            <a:endParaRPr b="1" sz="3000">
              <a:solidFill>
                <a:srgbClr val="CD84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3108925" y="3558550"/>
            <a:ext cx="265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can get a job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350" y="1736424"/>
            <a:ext cx="2803185" cy="175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89" y="1736437"/>
            <a:ext cx="2644110" cy="1752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60000" dist="28575">
              <a:srgbClr val="000000"/>
            </a:outerShdw>
          </a:effectLst>
        </p:spPr>
      </p:pic>
      <p:sp>
        <p:nvSpPr>
          <p:cNvPr id="135" name="Google Shape;135;p19"/>
          <p:cNvSpPr txBox="1"/>
          <p:nvPr/>
        </p:nvSpPr>
        <p:spPr>
          <a:xfrm>
            <a:off x="264850" y="3558550"/>
            <a:ext cx="2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families can receive refugees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203088" y="3558550"/>
            <a:ext cx="2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c Sans MS"/>
                <a:ea typeface="Comic Sans MS"/>
                <a:cs typeface="Comic Sans MS"/>
                <a:sym typeface="Comic Sans MS"/>
              </a:rPr>
              <a:t>They can form their own family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675" y="1777325"/>
            <a:ext cx="2869425" cy="1670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