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763C-51B4-47C4-9754-94AEED907671}" type="datetimeFigureOut">
              <a:rPr lang="hr-HR" smtClean="0"/>
              <a:t>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3448-A523-4390-9B22-3719511B83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763C-51B4-47C4-9754-94AEED907671}" type="datetimeFigureOut">
              <a:rPr lang="hr-HR" smtClean="0"/>
              <a:t>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3448-A523-4390-9B22-3719511B83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763C-51B4-47C4-9754-94AEED907671}" type="datetimeFigureOut">
              <a:rPr lang="hr-HR" smtClean="0"/>
              <a:t>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3448-A523-4390-9B22-3719511B83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763C-51B4-47C4-9754-94AEED907671}" type="datetimeFigureOut">
              <a:rPr lang="hr-HR" smtClean="0"/>
              <a:t>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3448-A523-4390-9B22-3719511B83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763C-51B4-47C4-9754-94AEED907671}" type="datetimeFigureOut">
              <a:rPr lang="hr-HR" smtClean="0"/>
              <a:t>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3448-A523-4390-9B22-3719511B83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763C-51B4-47C4-9754-94AEED907671}" type="datetimeFigureOut">
              <a:rPr lang="hr-HR" smtClean="0"/>
              <a:t>5.4.2020.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3448-A523-4390-9B22-3719511B83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763C-51B4-47C4-9754-94AEED907671}" type="datetimeFigureOut">
              <a:rPr lang="hr-HR" smtClean="0"/>
              <a:t>5.4.2020.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3448-A523-4390-9B22-3719511B83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763C-51B4-47C4-9754-94AEED907671}" type="datetimeFigureOut">
              <a:rPr lang="hr-HR" smtClean="0"/>
              <a:t>5.4.2020.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3448-A523-4390-9B22-3719511B83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763C-51B4-47C4-9754-94AEED907671}" type="datetimeFigureOut">
              <a:rPr lang="hr-HR" smtClean="0"/>
              <a:t>5.4.2020.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3448-A523-4390-9B22-3719511B83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763C-51B4-47C4-9754-94AEED907671}" type="datetimeFigureOut">
              <a:rPr lang="hr-HR" smtClean="0"/>
              <a:t>5.4.2020.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3448-A523-4390-9B22-3719511B83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763C-51B4-47C4-9754-94AEED907671}" type="datetimeFigureOut">
              <a:rPr lang="hr-HR" smtClean="0"/>
              <a:t>5.4.2020.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3448-A523-4390-9B22-3719511B835D}" type="slidenum">
              <a:rPr lang="hr-HR" smtClean="0"/>
              <a:t>‹#›</a:t>
            </a:fld>
            <a:endParaRPr lang="hr-HR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581A763C-51B4-47C4-9754-94AEED907671}" type="datetimeFigureOut">
              <a:rPr lang="hr-HR" smtClean="0"/>
              <a:t>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082A3448-A523-4390-9B22-3719511B835D}" type="slidenum">
              <a:rPr lang="hr-HR" smtClean="0"/>
              <a:t>‹#›</a:t>
            </a:fld>
            <a:endParaRPr lang="hr-HR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bn.h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1916832"/>
            <a:ext cx="4608512" cy="1470025"/>
          </a:xfrm>
        </p:spPr>
        <p:txBody>
          <a:bodyPr>
            <a:normAutofit/>
          </a:bodyPr>
          <a:lstStyle/>
          <a:p>
            <a:r>
              <a:rPr lang="hr-HR" sz="8000" b="1" u="sng" dirty="0">
                <a:latin typeface="Aharoni" pitchFamily="2" charset="-79"/>
                <a:cs typeface="Aharoni" pitchFamily="2" charset="-79"/>
              </a:rPr>
              <a:t>NOVAC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88640"/>
            <a:ext cx="8064896" cy="684076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hr-HR" sz="2900" b="1" dirty="0">
                <a:solidFill>
                  <a:schemeClr val="tx1"/>
                </a:solidFill>
              </a:rPr>
              <a:t>Srednja strukovna škola bana Josipa Jelačiča, Dinka Šimunovića 14, 21 230 Sinj</a:t>
            </a:r>
          </a:p>
          <a:p>
            <a:endParaRPr lang="hr-HR" sz="1800" b="1" dirty="0">
              <a:solidFill>
                <a:schemeClr val="tx1"/>
              </a:solidFill>
            </a:endParaRPr>
          </a:p>
          <a:p>
            <a:endParaRPr lang="hr-HR" b="1" dirty="0">
              <a:solidFill>
                <a:schemeClr val="tx1"/>
              </a:solidFill>
            </a:endParaRPr>
          </a:p>
          <a:p>
            <a:endParaRPr lang="hr-HR" b="1" dirty="0">
              <a:solidFill>
                <a:schemeClr val="tx1"/>
              </a:solidFill>
            </a:endParaRPr>
          </a:p>
          <a:p>
            <a:endParaRPr lang="hr-HR" b="1" dirty="0">
              <a:solidFill>
                <a:schemeClr val="tx1"/>
              </a:solidFill>
            </a:endParaRPr>
          </a:p>
          <a:p>
            <a:endParaRPr lang="hr-HR" b="1" dirty="0">
              <a:solidFill>
                <a:schemeClr val="tx1"/>
              </a:solidFill>
            </a:endParaRPr>
          </a:p>
          <a:p>
            <a:endParaRPr lang="hr-HR" b="1" dirty="0">
              <a:solidFill>
                <a:schemeClr val="tx1"/>
              </a:solidFill>
            </a:endParaRPr>
          </a:p>
          <a:p>
            <a:endParaRPr lang="hr-HR" b="1" dirty="0">
              <a:solidFill>
                <a:schemeClr val="tx1"/>
              </a:solidFill>
            </a:endParaRPr>
          </a:p>
          <a:p>
            <a:endParaRPr lang="hr-HR" b="1" dirty="0">
              <a:solidFill>
                <a:schemeClr val="tx1"/>
              </a:solidFill>
            </a:endParaRPr>
          </a:p>
          <a:p>
            <a:endParaRPr lang="hr-HR" b="1" dirty="0">
              <a:solidFill>
                <a:schemeClr val="tx1"/>
              </a:solidFill>
            </a:endParaRPr>
          </a:p>
          <a:p>
            <a:endParaRPr lang="hr-HR" b="1" dirty="0">
              <a:solidFill>
                <a:schemeClr val="tx1"/>
              </a:solidFill>
            </a:endParaRPr>
          </a:p>
          <a:p>
            <a:endParaRPr lang="hr-HR" b="1" dirty="0">
              <a:solidFill>
                <a:schemeClr val="tx1"/>
              </a:solidFill>
            </a:endParaRPr>
          </a:p>
          <a:p>
            <a:endParaRPr lang="hr-HR" b="1" dirty="0">
              <a:solidFill>
                <a:schemeClr val="tx1"/>
              </a:solidFill>
            </a:endParaRPr>
          </a:p>
          <a:p>
            <a:endParaRPr lang="hr-HR" b="1" dirty="0">
              <a:solidFill>
                <a:schemeClr val="tx1"/>
              </a:solidFill>
            </a:endParaRPr>
          </a:p>
          <a:p>
            <a:endParaRPr lang="hr-HR" b="1" dirty="0">
              <a:solidFill>
                <a:schemeClr val="tx1"/>
              </a:solidFill>
            </a:endParaRPr>
          </a:p>
          <a:p>
            <a:endParaRPr lang="hr-HR" b="1" dirty="0">
              <a:solidFill>
                <a:schemeClr val="tx1"/>
              </a:solidFill>
            </a:endParaRPr>
          </a:p>
          <a:p>
            <a:r>
              <a:rPr lang="hr-HR" sz="3100" b="1" dirty="0">
                <a:solidFill>
                  <a:schemeClr val="tx1"/>
                </a:solidFill>
              </a:rPr>
              <a:t>Ime : Stipe Ivković</a:t>
            </a:r>
          </a:p>
          <a:p>
            <a:r>
              <a:rPr lang="hr-HR" sz="3100" b="1" dirty="0">
                <a:solidFill>
                  <a:schemeClr val="tx1"/>
                </a:solidFill>
              </a:rPr>
              <a:t>Razred: 1.b</a:t>
            </a:r>
          </a:p>
          <a:p>
            <a:r>
              <a:rPr lang="hr-HR" sz="3100" b="1" dirty="0">
                <a:solidFill>
                  <a:schemeClr val="tx1"/>
                </a:solidFill>
              </a:rPr>
              <a:t>Smjer: Komercijalist</a:t>
            </a:r>
          </a:p>
          <a:p>
            <a:r>
              <a:rPr lang="hr-HR" sz="3100" b="1" dirty="0">
                <a:solidFill>
                  <a:schemeClr val="tx1"/>
                </a:solidFill>
              </a:rPr>
              <a:t>Nastavni predmet: Računovodstvo</a:t>
            </a:r>
          </a:p>
          <a:p>
            <a:endParaRPr lang="hr-HR" sz="1800" b="1" dirty="0">
              <a:solidFill>
                <a:schemeClr val="tx1"/>
              </a:solidFill>
            </a:endParaRPr>
          </a:p>
          <a:p>
            <a:br>
              <a:rPr lang="hr-HR" sz="1800" dirty="0"/>
            </a:br>
            <a:endParaRPr lang="hr-HR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7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400" b="1" u="sng" dirty="0"/>
              <a:t>SUVREMENI NOVAC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Novčanice, gotovina, elektonički novac</a:t>
            </a:r>
          </a:p>
          <a:p>
            <a:r>
              <a:rPr lang="hr-HR" sz="2800" dirty="0"/>
              <a:t>Bezgotovinsko plačanje</a:t>
            </a:r>
          </a:p>
          <a:p>
            <a:r>
              <a:rPr lang="hr-HR" sz="2800" dirty="0"/>
              <a:t>Pojavljuje se kao žiralni i kreditni novac</a:t>
            </a:r>
          </a:p>
          <a:p>
            <a:pPr marL="0" indent="0">
              <a:buNone/>
            </a:pP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61246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883038" cy="924475"/>
          </a:xfrm>
        </p:spPr>
        <p:txBody>
          <a:bodyPr/>
          <a:lstStyle/>
          <a:p>
            <a:r>
              <a:rPr lang="hr-HR" sz="6000" b="1" u="sng" dirty="0"/>
              <a:t>FUNKCIJE NOVCA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348880"/>
            <a:ext cx="7125112" cy="4051437"/>
          </a:xfrm>
        </p:spPr>
        <p:txBody>
          <a:bodyPr>
            <a:normAutofit fontScale="47500" lnSpcReduction="20000"/>
          </a:bodyPr>
          <a:lstStyle/>
          <a:p>
            <a:r>
              <a:rPr lang="vi-VN" sz="4000" dirty="0"/>
              <a:t>sredstvo razmjene roba</a:t>
            </a:r>
          </a:p>
          <a:p>
            <a:r>
              <a:rPr lang="vi-VN" sz="4000" dirty="0"/>
              <a:t>sredstvo za usporedbu vrijednosti i cijene kapitala tj.mjerilo vrijednosti, cijena i troškova</a:t>
            </a:r>
          </a:p>
          <a:p>
            <a:r>
              <a:rPr lang="vi-VN" sz="4000" dirty="0"/>
              <a:t>sredstvo plaćanja</a:t>
            </a:r>
          </a:p>
          <a:p>
            <a:r>
              <a:rPr lang="vi-VN" sz="4000" dirty="0"/>
              <a:t>sredstvo osiguranja vrijednosti imovine</a:t>
            </a:r>
          </a:p>
          <a:p>
            <a:r>
              <a:rPr lang="vi-VN" sz="4000" dirty="0"/>
              <a:t>sredstvo reguliranja raspodijele</a:t>
            </a:r>
          </a:p>
          <a:p>
            <a:r>
              <a:rPr lang="vi-VN" sz="4000" dirty="0"/>
              <a:t>sredstvo regulacije kreditnog poslovanja.</a:t>
            </a:r>
          </a:p>
          <a:p>
            <a:r>
              <a:rPr lang="vi-VN" sz="4000" dirty="0"/>
              <a:t>sredstvo regulacije cijena</a:t>
            </a:r>
          </a:p>
          <a:p>
            <a:r>
              <a:rPr lang="vi-VN" sz="4000" dirty="0"/>
              <a:t>sredstvo regulacije privrednog razvoja</a:t>
            </a:r>
          </a:p>
          <a:p>
            <a:r>
              <a:rPr lang="vi-VN" sz="4000" dirty="0"/>
              <a:t>sredstvo oporezivanja</a:t>
            </a:r>
          </a:p>
          <a:p>
            <a:r>
              <a:rPr lang="vi-VN" sz="4000" dirty="0"/>
              <a:t>sredstvo regulacije između dobra i zla</a:t>
            </a:r>
          </a:p>
          <a:p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22463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667014" cy="924475"/>
          </a:xfrm>
        </p:spPr>
        <p:txBody>
          <a:bodyPr/>
          <a:lstStyle/>
          <a:p>
            <a:r>
              <a:rPr lang="hr-HR" sz="6000" b="1" u="sng" dirty="0"/>
              <a:t>HRVATSKA KUNA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Do 1991. jugoslavenski dinar</a:t>
            </a:r>
          </a:p>
          <a:p>
            <a:r>
              <a:rPr lang="hr-HR" sz="2800" dirty="0"/>
              <a:t>Od 1991. do 1994. hrvatski dinar</a:t>
            </a:r>
          </a:p>
          <a:p>
            <a:r>
              <a:rPr lang="hr-HR" sz="2800" dirty="0"/>
              <a:t>30.5. 1994. sve i do danas hrvatska kuna</a:t>
            </a:r>
          </a:p>
        </p:txBody>
      </p:sp>
    </p:spTree>
    <p:extLst>
      <p:ext uri="{BB962C8B-B14F-4D97-AF65-F5344CB8AC3E}">
        <p14:creationId xmlns:p14="http://schemas.microsoft.com/office/powerpoint/2010/main" val="884433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280920" cy="5400600"/>
          </a:xfrm>
        </p:spPr>
        <p:txBody>
          <a:bodyPr>
            <a:normAutofit lnSpcReduction="10000"/>
          </a:bodyPr>
          <a:lstStyle/>
          <a:p>
            <a:r>
              <a:rPr lang="pl-PL" sz="2400" dirty="0"/>
              <a:t>Novčanice se izdaju u denominacijama od 5, 10, 20, 50, 100, 200, 500 i 1000 kn</a:t>
            </a:r>
          </a:p>
          <a:p>
            <a:r>
              <a:rPr lang="hr-HR" sz="2400" dirty="0"/>
              <a:t>Naziv </a:t>
            </a:r>
            <a:r>
              <a:rPr lang="hr-HR" sz="2400" b="1" i="1" dirty="0"/>
              <a:t>kuna</a:t>
            </a:r>
            <a:r>
              <a:rPr lang="hr-HR" sz="2400" dirty="0"/>
              <a:t> za trajnu hrvatsku valutu odabran je zbog značajne uloge kunina krzna u hrvatskoj monetarnoj i fiskalnoj povijesti</a:t>
            </a:r>
          </a:p>
          <a:p>
            <a:r>
              <a:rPr lang="hr-HR" sz="2400" dirty="0"/>
              <a:t> Kunino krzno služilo je kao sredstvo plaćanja poreza zvanog kunovina ili marturina u srednjovjekovnoj Slavoniji, Primorju i Dalmaciji; lik kune nalazio se od prve polovine 13. stoljeća pa gotovo do kraja 14. stoljeća na hrvatskom kovanom novcu zvanom banovac; kuna je bila potencijalni novac Banovine Hrvatske.</a:t>
            </a:r>
          </a:p>
        </p:txBody>
      </p:sp>
    </p:spTree>
    <p:extLst>
      <p:ext uri="{BB962C8B-B14F-4D97-AF65-F5344CB8AC3E}">
        <p14:creationId xmlns:p14="http://schemas.microsoft.com/office/powerpoint/2010/main" val="3570921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6000" b="1" u="sng" dirty="0"/>
              <a:t>EURO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ime jedinstvene europske valute koja je u uporabi od 1. siječnja 1999.</a:t>
            </a:r>
          </a:p>
          <a:p>
            <a:r>
              <a:rPr lang="hr-HR" sz="2400" dirty="0"/>
              <a:t>Euro je jedinstvena valuta koju je 1. siječnja 1999. godine prihvatilo 12 država članica Europske unije</a:t>
            </a:r>
          </a:p>
          <a:p>
            <a:r>
              <a:rPr lang="vi-VN" sz="2400" dirty="0"/>
              <a:t>Svaka država koja uđe u EU (ovisno o stupnju razvijenosti) bi trebala uzeti euro kao službeni novac</a:t>
            </a:r>
            <a:endParaRPr lang="hr-HR" sz="2400" dirty="0"/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87680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6000" b="1" u="sng" dirty="0"/>
              <a:t>ZAKLJUČAK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Novac je prihvaćeno sredstvo razmjene bez kojeg bi u današnje vrijeme bilo čudno funkcionirati</a:t>
            </a:r>
          </a:p>
          <a:p>
            <a:r>
              <a:rPr lang="hr-HR" sz="2800" dirty="0"/>
              <a:t>Javlja se u više oblika </a:t>
            </a:r>
          </a:p>
          <a:p>
            <a:r>
              <a:rPr lang="hr-HR" sz="2800" dirty="0"/>
              <a:t>Dugo se razvijao da bi postao ono što je danas</a:t>
            </a:r>
          </a:p>
          <a:p>
            <a:r>
              <a:rPr lang="hr-HR" sz="2800" dirty="0"/>
              <a:t>Nije isti u svim dražavama i nema jednaku vrijednost</a:t>
            </a:r>
          </a:p>
        </p:txBody>
      </p:sp>
    </p:spTree>
    <p:extLst>
      <p:ext uri="{BB962C8B-B14F-4D97-AF65-F5344CB8AC3E}">
        <p14:creationId xmlns:p14="http://schemas.microsoft.com/office/powerpoint/2010/main" val="384765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125113" cy="924475"/>
          </a:xfrm>
        </p:spPr>
        <p:txBody>
          <a:bodyPr/>
          <a:lstStyle/>
          <a:p>
            <a:r>
              <a:rPr lang="hr-HR" sz="6000" b="1" u="sng" dirty="0"/>
              <a:t>IZVORI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hr-HR" sz="2800" dirty="0">
              <a:hlinkClick r:id="rId2"/>
            </a:endParaRPr>
          </a:p>
          <a:p>
            <a:endParaRPr lang="hr-HR" sz="2800" dirty="0">
              <a:hlinkClick r:id="rId2"/>
            </a:endParaRPr>
          </a:p>
          <a:p>
            <a:endParaRPr lang="hr-HR" sz="2800" dirty="0">
              <a:hlinkClick r:id="rId2"/>
            </a:endParaRPr>
          </a:p>
          <a:p>
            <a:endParaRPr lang="hr-HR" sz="2800" dirty="0">
              <a:hlinkClick r:id="rId2"/>
            </a:endParaRPr>
          </a:p>
          <a:p>
            <a:r>
              <a:rPr lang="hr-HR" sz="3600" dirty="0">
                <a:hlinkClick r:id="rId2"/>
              </a:rPr>
              <a:t>www.hbn.hr</a:t>
            </a:r>
            <a:endParaRPr lang="hr-HR" sz="3600" dirty="0"/>
          </a:p>
          <a:p>
            <a:r>
              <a:rPr lang="hr-HR" sz="3600" dirty="0"/>
              <a:t>limun.hr</a:t>
            </a:r>
          </a:p>
          <a:p>
            <a:r>
              <a:rPr lang="hr-HR" sz="3600" dirty="0"/>
              <a:t>hr.wikipedia.org</a:t>
            </a:r>
          </a:p>
          <a:p>
            <a:r>
              <a:rPr lang="hr-HR" sz="3600" dirty="0"/>
              <a:t>Kovačević A. – Novčarstvo, Školska knjiga</a:t>
            </a:r>
          </a:p>
          <a:p>
            <a:r>
              <a:rPr lang="hr-HR" sz="3600" dirty="0"/>
              <a:t>Lovrinovič I. , Ivanov M. – Monetarna politika – RRIF plus</a:t>
            </a:r>
          </a:p>
          <a:p>
            <a:endParaRPr lang="hr-HR" sz="2800" dirty="0"/>
          </a:p>
          <a:p>
            <a:endParaRPr lang="hr-HR" sz="2800" dirty="0"/>
          </a:p>
          <a:p>
            <a:endParaRPr lang="hr-HR" sz="2800" dirty="0"/>
          </a:p>
          <a:p>
            <a:endParaRPr lang="hr-HR" sz="2800" dirty="0"/>
          </a:p>
          <a:p>
            <a:endParaRPr lang="hr-HR" sz="2800" dirty="0"/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541441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6000" b="1" u="sng" dirty="0"/>
              <a:t>SADRŽAJ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hr-HR" sz="2800" dirty="0"/>
          </a:p>
          <a:p>
            <a:pPr marL="514350" indent="-514350">
              <a:buFont typeface="+mj-lt"/>
              <a:buAutoNum type="arabicPeriod"/>
            </a:pPr>
            <a:r>
              <a:rPr lang="hr-HR" sz="3000" dirty="0"/>
              <a:t>NASTANAK NOVCA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3000" dirty="0"/>
              <a:t>NOVAC KROZ POVIJEST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3000" dirty="0"/>
              <a:t>FUNKCIJE NOVCA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3000" dirty="0"/>
              <a:t>HRVATSKA KUNA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3000" dirty="0"/>
              <a:t>EURO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3000" dirty="0"/>
              <a:t>ZAKLJUČAK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3000" dirty="0"/>
              <a:t>IZVORI</a:t>
            </a:r>
          </a:p>
        </p:txBody>
      </p:sp>
    </p:spTree>
    <p:extLst>
      <p:ext uri="{BB962C8B-B14F-4D97-AF65-F5344CB8AC3E}">
        <p14:creationId xmlns:p14="http://schemas.microsoft.com/office/powerpoint/2010/main" val="3200171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200799" cy="1313116"/>
          </a:xfrm>
        </p:spPr>
        <p:txBody>
          <a:bodyPr/>
          <a:lstStyle/>
          <a:p>
            <a:r>
              <a:rPr lang="hr-HR" sz="4800" b="1" u="sng" dirty="0"/>
              <a:t>NOVAC I NASTANAK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800" dirty="0"/>
              <a:t>Zakonsko sredstvo prometa i plaćanja</a:t>
            </a:r>
          </a:p>
          <a:p>
            <a:r>
              <a:rPr lang="hr-HR" sz="2800" dirty="0"/>
              <a:t>Latinski „pecunia” bogatstvo(novac)</a:t>
            </a:r>
          </a:p>
          <a:p>
            <a:pPr marL="0" indent="0">
              <a:buNone/>
            </a:pPr>
            <a:r>
              <a:rPr lang="hr-HR" sz="2800" dirty="0"/>
              <a:t>Pecus- stoka</a:t>
            </a:r>
          </a:p>
          <a:p>
            <a:pPr marL="0" indent="0">
              <a:buNone/>
            </a:pPr>
            <a:r>
              <a:rPr lang="hr-H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NASTAO ZBOG</a:t>
            </a:r>
          </a:p>
          <a:p>
            <a:r>
              <a:rPr lang="hr-HR" sz="2800" dirty="0"/>
              <a:t>Poteškoća u razmjeni roba</a:t>
            </a:r>
          </a:p>
          <a:p>
            <a:r>
              <a:rPr lang="hr-HR" sz="2800" dirty="0"/>
              <a:t>Pojave privatnog vlaništva</a:t>
            </a:r>
          </a:p>
          <a:p>
            <a:pPr marL="0" indent="0">
              <a:buNone/>
            </a:pPr>
            <a:endParaRPr lang="hr-HR" sz="2800" dirty="0"/>
          </a:p>
          <a:p>
            <a:pPr marL="0" indent="0">
              <a:buNone/>
            </a:pP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63883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75724"/>
            <a:ext cx="8280920" cy="924475"/>
          </a:xfrm>
        </p:spPr>
        <p:txBody>
          <a:bodyPr/>
          <a:lstStyle/>
          <a:p>
            <a:r>
              <a:rPr lang="hr-HR" sz="4800" b="1" u="sng" dirty="0"/>
              <a:t>NOVAC KROZ POVIJEST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2" y="1807361"/>
            <a:ext cx="8027054" cy="40514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Kroz povijest novac se djelio na:</a:t>
            </a:r>
          </a:p>
          <a:p>
            <a:pPr marL="742950" indent="-742950">
              <a:buFont typeface="+mj-lt"/>
              <a:buAutoNum type="arabicPeriod"/>
            </a:pPr>
            <a:r>
              <a:rPr lang="hr-HR" sz="2800" dirty="0"/>
              <a:t>Trampu</a:t>
            </a:r>
          </a:p>
          <a:p>
            <a:pPr marL="742950" indent="-742950">
              <a:buFont typeface="+mj-lt"/>
              <a:buAutoNum type="arabicPeriod"/>
            </a:pPr>
            <a:r>
              <a:rPr lang="hr-HR" sz="2800" dirty="0"/>
              <a:t>Robni novac</a:t>
            </a:r>
          </a:p>
          <a:p>
            <a:pPr marL="742950" indent="-742950">
              <a:buFont typeface="+mj-lt"/>
              <a:buAutoNum type="arabicPeriod"/>
            </a:pPr>
            <a:r>
              <a:rPr lang="hr-HR" sz="2800" dirty="0"/>
              <a:t>Simbolički novac</a:t>
            </a:r>
          </a:p>
          <a:p>
            <a:pPr marL="742950" indent="-742950">
              <a:buFont typeface="+mj-lt"/>
              <a:buAutoNum type="arabicPeriod"/>
            </a:pPr>
            <a:r>
              <a:rPr lang="hr-HR" sz="2800" dirty="0"/>
              <a:t>Metalni novac</a:t>
            </a:r>
          </a:p>
          <a:p>
            <a:pPr marL="742950" indent="-742950">
              <a:buFont typeface="+mj-lt"/>
              <a:buAutoNum type="arabicPeriod"/>
            </a:pPr>
            <a:r>
              <a:rPr lang="hr-HR" sz="2800" dirty="0"/>
              <a:t>Papirnati novac </a:t>
            </a:r>
          </a:p>
          <a:p>
            <a:pPr marL="742950" indent="-742950">
              <a:buFont typeface="+mj-lt"/>
              <a:buAutoNum type="arabicPeriod"/>
            </a:pPr>
            <a:r>
              <a:rPr lang="hr-HR" sz="2800" dirty="0"/>
              <a:t>Suvremeni novac</a:t>
            </a:r>
          </a:p>
        </p:txBody>
      </p:sp>
    </p:spTree>
    <p:extLst>
      <p:ext uri="{BB962C8B-B14F-4D97-AF65-F5344CB8AC3E}">
        <p14:creationId xmlns:p14="http://schemas.microsoft.com/office/powerpoint/2010/main" val="3915060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400" b="1" u="sng" dirty="0"/>
              <a:t>TRAMPA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772816"/>
            <a:ext cx="7125112" cy="4051437"/>
          </a:xfrm>
        </p:spPr>
        <p:txBody>
          <a:bodyPr>
            <a:normAutofit/>
          </a:bodyPr>
          <a:lstStyle/>
          <a:p>
            <a:r>
              <a:rPr lang="hr-HR" sz="2800" dirty="0"/>
              <a:t>Najstariji oblik trgovine</a:t>
            </a:r>
          </a:p>
          <a:p>
            <a:r>
              <a:rPr lang="hr-HR" sz="2800" dirty="0"/>
              <a:t>Mijenja novac kao glavno sredstvo</a:t>
            </a:r>
          </a:p>
          <a:p>
            <a:r>
              <a:rPr lang="hr-HR" sz="2800" dirty="0"/>
              <a:t>Razmjena robe za robu</a:t>
            </a:r>
          </a:p>
        </p:txBody>
      </p:sp>
    </p:spTree>
    <p:extLst>
      <p:ext uri="{BB962C8B-B14F-4D97-AF65-F5344CB8AC3E}">
        <p14:creationId xmlns:p14="http://schemas.microsoft.com/office/powerpoint/2010/main" val="328765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400" b="1" u="sng" dirty="0"/>
              <a:t>ROBNI NOVAC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Nedavno se koristio u nerazvijenijim drzavama</a:t>
            </a:r>
          </a:p>
          <a:p>
            <a:r>
              <a:rPr lang="hr-HR" sz="2800" dirty="0"/>
              <a:t>Stoka,krzno,kava,riba,duhan...</a:t>
            </a:r>
          </a:p>
          <a:p>
            <a:r>
              <a:rPr lang="hr-HR" sz="2800" dirty="0"/>
              <a:t>Roba sredstvo plaćnja</a:t>
            </a:r>
          </a:p>
        </p:txBody>
      </p:sp>
    </p:spTree>
    <p:extLst>
      <p:ext uri="{BB962C8B-B14F-4D97-AF65-F5344CB8AC3E}">
        <p14:creationId xmlns:p14="http://schemas.microsoft.com/office/powerpoint/2010/main" val="374664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400" b="1" u="sng" dirty="0"/>
              <a:t>SIMBOLIČKI NOVAC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Nema unutranju vrijednost</a:t>
            </a:r>
          </a:p>
          <a:p>
            <a:r>
              <a:rPr lang="hr-HR" sz="2800" dirty="0"/>
              <a:t>Vrijednost određena zakonom</a:t>
            </a:r>
          </a:p>
          <a:p>
            <a:r>
              <a:rPr lang="hr-HR" sz="2800" dirty="0"/>
              <a:t>Kovina,papir,kamenje,žigosana koža</a:t>
            </a:r>
          </a:p>
          <a:p>
            <a:pPr marL="0" indent="0">
              <a:buNone/>
            </a:pP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88834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400" b="1" u="sng" dirty="0"/>
              <a:t>METALNI NOVAC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Male količine kovina</a:t>
            </a:r>
          </a:p>
          <a:p>
            <a:r>
              <a:rPr lang="hr-HR" sz="2800" dirty="0"/>
              <a:t>Metali i kovine : zlato,srebro,bakar</a:t>
            </a:r>
          </a:p>
          <a:p>
            <a:r>
              <a:rPr lang="hr-HR" sz="2800" dirty="0"/>
              <a:t>Zlato – najpogodnije sredstvo plaćanja</a:t>
            </a:r>
          </a:p>
          <a:p>
            <a:r>
              <a:rPr lang="hr-HR" sz="2800" dirty="0"/>
              <a:t>Pensatorijsko plaćanje</a:t>
            </a:r>
          </a:p>
          <a:p>
            <a:r>
              <a:rPr lang="hr-HR" sz="2800" dirty="0"/>
              <a:t>Kolilčina ograničena zlatnim točkama</a:t>
            </a:r>
          </a:p>
        </p:txBody>
      </p:sp>
    </p:spTree>
    <p:extLst>
      <p:ext uri="{BB962C8B-B14F-4D97-AF65-F5344CB8AC3E}">
        <p14:creationId xmlns:p14="http://schemas.microsoft.com/office/powerpoint/2010/main" val="229373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r>
              <a:rPr lang="hr-HR" sz="4400" b="1" u="sng" dirty="0"/>
              <a:t>PAPIRNATI NOVAC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060848"/>
            <a:ext cx="7125112" cy="4051437"/>
          </a:xfrm>
        </p:spPr>
        <p:txBody>
          <a:bodyPr>
            <a:normAutofit lnSpcReduction="10000"/>
          </a:bodyPr>
          <a:lstStyle/>
          <a:p>
            <a:r>
              <a:rPr lang="hr-HR" sz="2800" dirty="0"/>
              <a:t>Europa 17. stolječe</a:t>
            </a:r>
          </a:p>
          <a:p>
            <a:r>
              <a:rPr lang="hr-HR" sz="2800" dirty="0"/>
              <a:t>Količina i vrijednost su određeni zakonom</a:t>
            </a:r>
          </a:p>
          <a:p>
            <a:r>
              <a:rPr lang="hr-HR" sz="2800" dirty="0"/>
              <a:t>Izdaje ga CB države</a:t>
            </a:r>
          </a:p>
          <a:p>
            <a:r>
              <a:rPr lang="hr-HR" sz="2800" dirty="0"/>
              <a:t>Praktičniji od kovine i robe</a:t>
            </a:r>
          </a:p>
          <a:p>
            <a:r>
              <a:rPr lang="hr-HR" sz="2800" dirty="0"/>
              <a:t>Nema unutrašnju vrijednost</a:t>
            </a:r>
          </a:p>
          <a:p>
            <a:r>
              <a:rPr lang="hr-HR" sz="2800" dirty="0"/>
              <a:t>Prima se u neograničenim količinama</a:t>
            </a:r>
          </a:p>
          <a:p>
            <a:pPr marL="0" indent="0">
              <a:buNone/>
            </a:pP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65549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4878BDF3E2EF4ABEFF80BB4452F94C" ma:contentTypeVersion="13" ma:contentTypeDescription="Create a new document." ma:contentTypeScope="" ma:versionID="dad9cf31b0d36b6011cef19e7dbae01c">
  <xsd:schema xmlns:xsd="http://www.w3.org/2001/XMLSchema" xmlns:xs="http://www.w3.org/2001/XMLSchema" xmlns:p="http://schemas.microsoft.com/office/2006/metadata/properties" xmlns:ns3="85593231-eb94-45ab-a76c-0ef3d7309e91" xmlns:ns4="92a1a10c-e3a1-4c42-a449-bd66fd4db1da" targetNamespace="http://schemas.microsoft.com/office/2006/metadata/properties" ma:root="true" ma:fieldsID="1c7c4aac361767ff0e4726c480567977" ns3:_="" ns4:_="">
    <xsd:import namespace="85593231-eb94-45ab-a76c-0ef3d7309e91"/>
    <xsd:import namespace="92a1a10c-e3a1-4c42-a449-bd66fd4db1d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593231-eb94-45ab-a76c-0ef3d7309e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a1a10c-e3a1-4c42-a449-bd66fd4db1d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332162F-589F-4BB4-9B06-658314C37F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593231-eb94-45ab-a76c-0ef3d7309e91"/>
    <ds:schemaRef ds:uri="92a1a10c-e3a1-4c42-a449-bd66fd4db1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3008DAF-748D-4E78-9787-654808DEF8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2FA04C7-E0B8-42C9-A26B-85D0F1EB7BC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TM02455610[[fn=Autumn]]</Template>
  <TotalTime>89</TotalTime>
  <Words>508</Words>
  <Application>Microsoft Office PowerPoint</Application>
  <PresentationFormat>Prikaz na zaslonu (4:3)</PresentationFormat>
  <Paragraphs>117</Paragraphs>
  <Slides>16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22" baseType="lpstr">
      <vt:lpstr>Aharoni</vt:lpstr>
      <vt:lpstr>Arial</vt:lpstr>
      <vt:lpstr>Courier New</vt:lpstr>
      <vt:lpstr>Verdana</vt:lpstr>
      <vt:lpstr>Wingdings 2</vt:lpstr>
      <vt:lpstr>Autumn</vt:lpstr>
      <vt:lpstr>NOVAC</vt:lpstr>
      <vt:lpstr>SADRŽAJ</vt:lpstr>
      <vt:lpstr>NOVAC I NASTANAK</vt:lpstr>
      <vt:lpstr>NOVAC KROZ POVIJEST</vt:lpstr>
      <vt:lpstr>TRAMPA</vt:lpstr>
      <vt:lpstr>ROBNI NOVAC</vt:lpstr>
      <vt:lpstr>SIMBOLIČKI NOVAC</vt:lpstr>
      <vt:lpstr>METALNI NOVAC</vt:lpstr>
      <vt:lpstr>PAPIRNATI NOVAC</vt:lpstr>
      <vt:lpstr>SUVREMENI NOVAC</vt:lpstr>
      <vt:lpstr>FUNKCIJE NOVCA</vt:lpstr>
      <vt:lpstr>HRVATSKA KUNA</vt:lpstr>
      <vt:lpstr>PowerPoint prezentacija</vt:lpstr>
      <vt:lpstr>EURO</vt:lpstr>
      <vt:lpstr>ZAKLJUČAK</vt:lpstr>
      <vt:lpstr>IZVORI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NOVAC</dc:title>
  <dc:creator>acer</dc:creator>
  <cp:lastModifiedBy>branko.rumenovic@gmail.com</cp:lastModifiedBy>
  <cp:revision>11</cp:revision>
  <dcterms:created xsi:type="dcterms:W3CDTF">2020-02-24T15:11:40Z</dcterms:created>
  <dcterms:modified xsi:type="dcterms:W3CDTF">2020-04-05T11:49:06Z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0x010100E44878BDF3E2EF4ABEFF80BB4452F94C</vt:lpwstr>
  </property>
</Properties>
</file>