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0" r:id="rId4"/>
    <p:sldId id="258" r:id="rId5"/>
    <p:sldId id="261" r:id="rId6"/>
    <p:sldId id="259" r:id="rId7"/>
    <p:sldId id="262" r:id="rId8"/>
    <p:sldId id="263" r:id="rId9"/>
    <p:sldId id="266" r:id="rId10"/>
    <p:sldId id="265" r:id="rId11"/>
    <p:sldId id="264"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842"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FC3B9AE-86B9-48BA-8F6C-9176E8453376}" type="datetimeFigureOut">
              <a:rPr lang="el-GR" smtClean="0"/>
              <a:t>20/11/2018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A9D877-A1F6-4D1A-BB51-1CCC180F3D9C}"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3B9AE-86B9-48BA-8F6C-9176E8453376}" type="datetimeFigureOut">
              <a:rPr lang="el-GR" smtClean="0"/>
              <a:t>20/11/2018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9D877-A1F6-4D1A-BB51-1CCC180F3D9C}"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rasmus+ CHANCE\logos\teliko.jpg"/>
          <p:cNvPicPr>
            <a:picLocks noChangeAspect="1" noChangeArrowheads="1"/>
          </p:cNvPicPr>
          <p:nvPr/>
        </p:nvPicPr>
        <p:blipFill>
          <a:blip r:embed="rId2" cstate="print"/>
          <a:srcRect/>
          <a:stretch>
            <a:fillRect/>
          </a:stretch>
        </p:blipFill>
        <p:spPr bwMode="auto">
          <a:xfrm>
            <a:off x="1643042" y="357166"/>
            <a:ext cx="6000792" cy="60007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000" dirty="0" smtClean="0">
                <a:solidFill>
                  <a:srgbClr val="C00000"/>
                </a:solidFill>
                <a:latin typeface="Comic Sans MS" pitchFamily="66" charset="0"/>
              </a:rPr>
              <a:t>Carla Lake</a:t>
            </a:r>
            <a:endParaRPr lang="el-GR" sz="4000" dirty="0">
              <a:solidFill>
                <a:srgbClr val="C00000"/>
              </a:solidFill>
              <a:latin typeface="Comic Sans MS" pitchFamily="66" charset="0"/>
            </a:endParaRPr>
          </a:p>
        </p:txBody>
      </p:sp>
      <p:pic>
        <p:nvPicPr>
          <p:cNvPr id="5" name="4 - Θέση περιεχομένου" descr="limni-karla.jpg"/>
          <p:cNvPicPr>
            <a:picLocks noGrp="1" noChangeAspect="1"/>
          </p:cNvPicPr>
          <p:nvPr>
            <p:ph idx="1"/>
          </p:nvPr>
        </p:nvPicPr>
        <p:blipFill>
          <a:blip r:embed="rId2"/>
          <a:stretch>
            <a:fillRect/>
          </a:stretch>
        </p:blipFill>
        <p:spPr>
          <a:xfrm>
            <a:off x="4000496" y="3714752"/>
            <a:ext cx="4526312" cy="2357454"/>
          </a:xfrm>
        </p:spPr>
      </p:pic>
      <p:sp>
        <p:nvSpPr>
          <p:cNvPr id="4" name="3 - Θέση κειμένου"/>
          <p:cNvSpPr>
            <a:spLocks noGrp="1"/>
          </p:cNvSpPr>
          <p:nvPr>
            <p:ph type="body" sz="half" idx="2"/>
          </p:nvPr>
        </p:nvSpPr>
        <p:spPr>
          <a:xfrm>
            <a:off x="457200" y="1435100"/>
            <a:ext cx="3471858" cy="4691063"/>
          </a:xfrm>
        </p:spPr>
        <p:txBody>
          <a:bodyPr>
            <a:noAutofit/>
          </a:bodyPr>
          <a:lstStyle/>
          <a:p>
            <a:r>
              <a:rPr lang="en-US" sz="2800" dirty="0" smtClean="0">
                <a:solidFill>
                  <a:srgbClr val="002060"/>
                </a:solidFill>
                <a:latin typeface="Comic Sans MS" pitchFamily="66" charset="0"/>
              </a:rPr>
              <a:t>Carla is a former lake that sits in 60 to 80 m above the sea level making it the only one in the plain of Thessaly. The lake is located at the </a:t>
            </a:r>
            <a:r>
              <a:rPr lang="en-US" sz="2800" dirty="0" err="1" smtClean="0">
                <a:solidFill>
                  <a:srgbClr val="002060"/>
                </a:solidFill>
                <a:latin typeface="Comic Sans MS" pitchFamily="66" charset="0"/>
              </a:rPr>
              <a:t>nothern</a:t>
            </a:r>
            <a:r>
              <a:rPr lang="en-US" sz="2800" dirty="0" smtClean="0">
                <a:solidFill>
                  <a:srgbClr val="002060"/>
                </a:solidFill>
                <a:latin typeface="Comic Sans MS" pitchFamily="66" charset="0"/>
              </a:rPr>
              <a:t> end of the Magnesia regional  unit in the </a:t>
            </a:r>
            <a:r>
              <a:rPr lang="en-US" sz="2800" dirty="0" err="1" smtClean="0">
                <a:solidFill>
                  <a:srgbClr val="002060"/>
                </a:solidFill>
                <a:latin typeface="Comic Sans MS" pitchFamily="66" charset="0"/>
              </a:rPr>
              <a:t>Pinios</a:t>
            </a:r>
            <a:r>
              <a:rPr lang="en-US" sz="2800" dirty="0" smtClean="0">
                <a:solidFill>
                  <a:srgbClr val="002060"/>
                </a:solidFill>
                <a:latin typeface="Comic Sans MS" pitchFamily="66" charset="0"/>
              </a:rPr>
              <a:t> basin…</a:t>
            </a:r>
            <a:endParaRPr lang="el-GR" sz="2800" dirty="0">
              <a:solidFill>
                <a:srgbClr val="002060"/>
              </a:solidFill>
              <a:latin typeface="Comic Sans MS" pitchFamily="66" charset="0"/>
            </a:endParaRPr>
          </a:p>
        </p:txBody>
      </p:sp>
      <p:pic>
        <p:nvPicPr>
          <p:cNvPr id="6" name="5 - Εικόνα" descr="K;arla 1.JPG"/>
          <p:cNvPicPr>
            <a:picLocks noChangeAspect="1"/>
          </p:cNvPicPr>
          <p:nvPr/>
        </p:nvPicPr>
        <p:blipFill>
          <a:blip r:embed="rId3"/>
          <a:stretch>
            <a:fillRect/>
          </a:stretch>
        </p:blipFill>
        <p:spPr>
          <a:xfrm>
            <a:off x="4000496" y="928670"/>
            <a:ext cx="4572032" cy="25717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solidFill>
                  <a:schemeClr val="tx2">
                    <a:lumMod val="75000"/>
                  </a:schemeClr>
                </a:solidFill>
                <a:latin typeface="Comic Sans MS" pitchFamily="66" charset="0"/>
              </a:rPr>
              <a:t>Aegean Sea</a:t>
            </a:r>
            <a:endParaRPr lang="el-GR" sz="3600" dirty="0">
              <a:solidFill>
                <a:schemeClr val="tx2">
                  <a:lumMod val="75000"/>
                </a:schemeClr>
              </a:solidFill>
              <a:latin typeface="Comic Sans MS" pitchFamily="66" charset="0"/>
            </a:endParaRPr>
          </a:p>
        </p:txBody>
      </p:sp>
      <p:pic>
        <p:nvPicPr>
          <p:cNvPr id="5" name="4 - Θέση περιεχομένου" descr="Aegean_Sea_map.png"/>
          <p:cNvPicPr>
            <a:picLocks noGrp="1" noChangeAspect="1"/>
          </p:cNvPicPr>
          <p:nvPr>
            <p:ph sz="half" idx="1"/>
          </p:nvPr>
        </p:nvPicPr>
        <p:blipFill>
          <a:blip r:embed="rId2"/>
          <a:stretch>
            <a:fillRect/>
          </a:stretch>
        </p:blipFill>
        <p:spPr>
          <a:xfrm>
            <a:off x="1142976" y="1500174"/>
            <a:ext cx="2095238" cy="2323810"/>
          </a:xfrm>
        </p:spPr>
      </p:pic>
      <p:sp>
        <p:nvSpPr>
          <p:cNvPr id="4" name="3 - Θέση κειμένου"/>
          <p:cNvSpPr>
            <a:spLocks noGrp="1"/>
          </p:cNvSpPr>
          <p:nvPr>
            <p:ph sz="half" idx="2"/>
          </p:nvPr>
        </p:nvSpPr>
        <p:spPr/>
        <p:txBody>
          <a:bodyPr>
            <a:normAutofit fontScale="85000" lnSpcReduction="20000"/>
          </a:bodyPr>
          <a:lstStyle/>
          <a:p>
            <a:r>
              <a:rPr lang="en-US" sz="2800" dirty="0" smtClean="0">
                <a:solidFill>
                  <a:schemeClr val="tx2">
                    <a:lumMod val="50000"/>
                  </a:schemeClr>
                </a:solidFill>
                <a:latin typeface="Comic Sans MS" pitchFamily="66" charset="0"/>
              </a:rPr>
              <a:t>Aegean is an elongated embayment of the Mediterranean sea located between the Greek and Anatolian peninsulas and  the </a:t>
            </a:r>
            <a:r>
              <a:rPr lang="en-US" sz="2800" dirty="0" err="1" smtClean="0">
                <a:solidFill>
                  <a:schemeClr val="tx2">
                    <a:lumMod val="50000"/>
                  </a:schemeClr>
                </a:solidFill>
                <a:latin typeface="Comic Sans MS" pitchFamily="66" charset="0"/>
              </a:rPr>
              <a:t>mainlands</a:t>
            </a:r>
            <a:r>
              <a:rPr lang="en-US" sz="2800" dirty="0" smtClean="0">
                <a:solidFill>
                  <a:schemeClr val="tx2">
                    <a:lumMod val="50000"/>
                  </a:schemeClr>
                </a:solidFill>
                <a:latin typeface="Comic Sans MS" pitchFamily="66" charset="0"/>
              </a:rPr>
              <a:t> of Greece and Turkey.</a:t>
            </a:r>
          </a:p>
          <a:p>
            <a:endParaRPr lang="en-US" sz="2800" dirty="0" smtClean="0">
              <a:solidFill>
                <a:schemeClr val="tx2">
                  <a:lumMod val="50000"/>
                </a:schemeClr>
              </a:solidFill>
              <a:latin typeface="Comic Sans MS" pitchFamily="66" charset="0"/>
            </a:endParaRPr>
          </a:p>
          <a:p>
            <a:r>
              <a:rPr lang="en-US" sz="2800" dirty="0" smtClean="0">
                <a:solidFill>
                  <a:schemeClr val="tx2">
                    <a:lumMod val="50000"/>
                  </a:schemeClr>
                </a:solidFill>
                <a:latin typeface="Comic Sans MS" pitchFamily="66" charset="0"/>
              </a:rPr>
              <a:t>The Aegean islands are within the sea and some bound it on its southern region including Crete and Rhodes</a:t>
            </a:r>
            <a:r>
              <a:rPr lang="en-US" dirty="0" smtClean="0">
                <a:solidFill>
                  <a:schemeClr val="tx2">
                    <a:lumMod val="50000"/>
                  </a:schemeClr>
                </a:solidFill>
                <a:latin typeface="Comic Sans MS" pitchFamily="66" charset="0"/>
              </a:rPr>
              <a:t>.</a:t>
            </a:r>
            <a:endParaRPr lang="el-GR" dirty="0">
              <a:solidFill>
                <a:schemeClr val="tx2">
                  <a:lumMod val="50000"/>
                </a:schemeClr>
              </a:solidFill>
              <a:latin typeface="Comic Sans MS" pitchFamily="66" charset="0"/>
            </a:endParaRPr>
          </a:p>
        </p:txBody>
      </p:sp>
      <p:pic>
        <p:nvPicPr>
          <p:cNvPr id="6" name="5 - Εικόνα" descr="aegean.jpg"/>
          <p:cNvPicPr>
            <a:picLocks noChangeAspect="1"/>
          </p:cNvPicPr>
          <p:nvPr/>
        </p:nvPicPr>
        <p:blipFill>
          <a:blip r:embed="rId3"/>
          <a:stretch>
            <a:fillRect/>
          </a:stretch>
        </p:blipFill>
        <p:spPr>
          <a:xfrm>
            <a:off x="714348" y="4000504"/>
            <a:ext cx="3786214" cy="25195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solidFill>
                  <a:srgbClr val="003300"/>
                </a:solidFill>
                <a:latin typeface="Comic Sans MS" pitchFamily="66" charset="0"/>
              </a:rPr>
              <a:t>cultivations</a:t>
            </a:r>
            <a:endParaRPr lang="el-GR" dirty="0">
              <a:solidFill>
                <a:srgbClr val="003300"/>
              </a:solidFill>
              <a:latin typeface="Comic Sans MS" pitchFamily="66" charset="0"/>
            </a:endParaRPr>
          </a:p>
        </p:txBody>
      </p:sp>
      <p:sp>
        <p:nvSpPr>
          <p:cNvPr id="3" name="2 - Θέση περιεχομένου"/>
          <p:cNvSpPr>
            <a:spLocks noGrp="1"/>
          </p:cNvSpPr>
          <p:nvPr>
            <p:ph sz="half" idx="1"/>
          </p:nvPr>
        </p:nvSpPr>
        <p:spPr>
          <a:xfrm>
            <a:off x="0" y="1285860"/>
            <a:ext cx="4038600" cy="4525963"/>
          </a:xfrm>
        </p:spPr>
        <p:txBody>
          <a:bodyPr>
            <a:normAutofit/>
          </a:bodyPr>
          <a:lstStyle/>
          <a:p>
            <a:r>
              <a:rPr lang="en-US" sz="3200" dirty="0" smtClean="0">
                <a:solidFill>
                  <a:schemeClr val="accent3">
                    <a:lumMod val="50000"/>
                  </a:schemeClr>
                </a:solidFill>
                <a:latin typeface="Comic Sans MS" pitchFamily="66" charset="0"/>
              </a:rPr>
              <a:t>Wheat</a:t>
            </a:r>
          </a:p>
          <a:p>
            <a:r>
              <a:rPr lang="en-US" sz="3200" dirty="0" smtClean="0">
                <a:solidFill>
                  <a:schemeClr val="accent3">
                    <a:lumMod val="50000"/>
                  </a:schemeClr>
                </a:solidFill>
                <a:latin typeface="Comic Sans MS" pitchFamily="66" charset="0"/>
              </a:rPr>
              <a:t>Garlic</a:t>
            </a:r>
          </a:p>
          <a:p>
            <a:r>
              <a:rPr lang="en-US" sz="3200" dirty="0" smtClean="0">
                <a:solidFill>
                  <a:schemeClr val="accent3">
                    <a:lumMod val="50000"/>
                  </a:schemeClr>
                </a:solidFill>
                <a:latin typeface="Comic Sans MS" pitchFamily="66" charset="0"/>
              </a:rPr>
              <a:t>Cotton</a:t>
            </a:r>
          </a:p>
          <a:p>
            <a:r>
              <a:rPr lang="en-US" sz="3200" dirty="0" smtClean="0">
                <a:solidFill>
                  <a:schemeClr val="accent3">
                    <a:lumMod val="50000"/>
                  </a:schemeClr>
                </a:solidFill>
                <a:latin typeface="Comic Sans MS" pitchFamily="66" charset="0"/>
              </a:rPr>
              <a:t>grapes</a:t>
            </a:r>
            <a:endParaRPr lang="el-GR" sz="3200" dirty="0">
              <a:solidFill>
                <a:schemeClr val="accent3">
                  <a:lumMod val="50000"/>
                </a:schemeClr>
              </a:solidFill>
              <a:latin typeface="Comic Sans MS" pitchFamily="66" charset="0"/>
            </a:endParaRPr>
          </a:p>
        </p:txBody>
      </p:sp>
      <p:pic>
        <p:nvPicPr>
          <p:cNvPr id="5" name="4 - Θέση περιεχομένου" descr="sitari.jpg"/>
          <p:cNvPicPr>
            <a:picLocks noGrp="1" noChangeAspect="1"/>
          </p:cNvPicPr>
          <p:nvPr>
            <p:ph sz="half" idx="2"/>
          </p:nvPr>
        </p:nvPicPr>
        <p:blipFill>
          <a:blip r:embed="rId2"/>
          <a:stretch>
            <a:fillRect/>
          </a:stretch>
        </p:blipFill>
        <p:spPr>
          <a:xfrm>
            <a:off x="2285983" y="1500174"/>
            <a:ext cx="3209463" cy="2000264"/>
          </a:xfrm>
        </p:spPr>
      </p:pic>
      <p:pic>
        <p:nvPicPr>
          <p:cNvPr id="6" name="5 - Εικόνα" descr="sk;ordo.jpg"/>
          <p:cNvPicPr>
            <a:picLocks noChangeAspect="1"/>
          </p:cNvPicPr>
          <p:nvPr/>
        </p:nvPicPr>
        <p:blipFill>
          <a:blip r:embed="rId3"/>
          <a:stretch>
            <a:fillRect/>
          </a:stretch>
        </p:blipFill>
        <p:spPr>
          <a:xfrm>
            <a:off x="5572132" y="1500174"/>
            <a:ext cx="3044358" cy="2000264"/>
          </a:xfrm>
          <a:prstGeom prst="rect">
            <a:avLst/>
          </a:prstGeom>
        </p:spPr>
      </p:pic>
      <p:pic>
        <p:nvPicPr>
          <p:cNvPr id="7" name="6 - Εικόνα" descr="bamb;aki.jpg"/>
          <p:cNvPicPr>
            <a:picLocks noChangeAspect="1"/>
          </p:cNvPicPr>
          <p:nvPr/>
        </p:nvPicPr>
        <p:blipFill>
          <a:blip r:embed="rId4"/>
          <a:stretch>
            <a:fillRect/>
          </a:stretch>
        </p:blipFill>
        <p:spPr>
          <a:xfrm>
            <a:off x="500034" y="3857628"/>
            <a:ext cx="4000528" cy="2247788"/>
          </a:xfrm>
          <a:prstGeom prst="rect">
            <a:avLst/>
          </a:prstGeom>
        </p:spPr>
      </p:pic>
      <p:pic>
        <p:nvPicPr>
          <p:cNvPr id="8" name="7 - Εικόνα" descr="staf;y.jpg"/>
          <p:cNvPicPr>
            <a:picLocks noChangeAspect="1"/>
          </p:cNvPicPr>
          <p:nvPr/>
        </p:nvPicPr>
        <p:blipFill>
          <a:blip r:embed="rId5"/>
          <a:stretch>
            <a:fillRect/>
          </a:stretch>
        </p:blipFill>
        <p:spPr>
          <a:xfrm>
            <a:off x="4857752" y="3929066"/>
            <a:ext cx="3406528" cy="22179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0034" y="3286124"/>
            <a:ext cx="8229600" cy="1143000"/>
          </a:xfrm>
        </p:spPr>
        <p:txBody>
          <a:bodyPr>
            <a:noAutofit/>
          </a:bodyPr>
          <a:lstStyle/>
          <a:p>
            <a:r>
              <a:rPr lang="en-US" sz="7200" dirty="0" smtClean="0">
                <a:solidFill>
                  <a:schemeClr val="accent2">
                    <a:lumMod val="75000"/>
                  </a:schemeClr>
                </a:solidFill>
                <a:latin typeface="Comic Sans MS" pitchFamily="66" charset="0"/>
              </a:rPr>
              <a:t>Thank you </a:t>
            </a:r>
            <a:br>
              <a:rPr lang="en-US" sz="7200" dirty="0" smtClean="0">
                <a:solidFill>
                  <a:schemeClr val="accent2">
                    <a:lumMod val="75000"/>
                  </a:schemeClr>
                </a:solidFill>
                <a:latin typeface="Comic Sans MS" pitchFamily="66" charset="0"/>
              </a:rPr>
            </a:br>
            <a:r>
              <a:rPr lang="en-US" sz="7200" dirty="0" smtClean="0">
                <a:solidFill>
                  <a:schemeClr val="accent2">
                    <a:lumMod val="75000"/>
                  </a:schemeClr>
                </a:solidFill>
                <a:latin typeface="Comic Sans MS" pitchFamily="66" charset="0"/>
              </a:rPr>
              <a:t>for your</a:t>
            </a:r>
            <a:br>
              <a:rPr lang="en-US" sz="7200" dirty="0" smtClean="0">
                <a:solidFill>
                  <a:schemeClr val="accent2">
                    <a:lumMod val="75000"/>
                  </a:schemeClr>
                </a:solidFill>
                <a:latin typeface="Comic Sans MS" pitchFamily="66" charset="0"/>
              </a:rPr>
            </a:br>
            <a:r>
              <a:rPr lang="en-US" sz="7200" dirty="0" smtClean="0">
                <a:solidFill>
                  <a:schemeClr val="accent2">
                    <a:lumMod val="75000"/>
                  </a:schemeClr>
                </a:solidFill>
                <a:latin typeface="Comic Sans MS" pitchFamily="66" charset="0"/>
              </a:rPr>
              <a:t>attention</a:t>
            </a:r>
            <a:r>
              <a:rPr lang="en-US" sz="7200" dirty="0" smtClean="0">
                <a:solidFill>
                  <a:schemeClr val="tx2">
                    <a:lumMod val="75000"/>
                  </a:schemeClr>
                </a:solidFill>
                <a:latin typeface="Comic Sans MS" pitchFamily="66" charset="0"/>
              </a:rPr>
              <a:t/>
            </a:r>
            <a:br>
              <a:rPr lang="en-US" sz="7200" dirty="0" smtClean="0">
                <a:solidFill>
                  <a:schemeClr val="tx2">
                    <a:lumMod val="75000"/>
                  </a:schemeClr>
                </a:solidFill>
                <a:latin typeface="Comic Sans MS" pitchFamily="66" charset="0"/>
              </a:rPr>
            </a:br>
            <a:r>
              <a:rPr lang="en-US" sz="2800" dirty="0" err="1">
                <a:solidFill>
                  <a:schemeClr val="tx2">
                    <a:lumMod val="75000"/>
                  </a:schemeClr>
                </a:solidFill>
                <a:latin typeface="Comic Sans MS" pitchFamily="66" charset="0"/>
              </a:rPr>
              <a:t>K</a:t>
            </a:r>
            <a:r>
              <a:rPr lang="en-US" sz="2800" dirty="0" err="1" smtClean="0">
                <a:solidFill>
                  <a:schemeClr val="tx2">
                    <a:lumMod val="75000"/>
                  </a:schemeClr>
                </a:solidFill>
                <a:latin typeface="Comic Sans MS" pitchFamily="66" charset="0"/>
              </a:rPr>
              <a:t>aterina</a:t>
            </a:r>
            <a:r>
              <a:rPr lang="en-US" sz="2800" dirty="0" smtClean="0">
                <a:solidFill>
                  <a:schemeClr val="tx2">
                    <a:lumMod val="75000"/>
                  </a:schemeClr>
                </a:solidFill>
                <a:latin typeface="Comic Sans MS" pitchFamily="66" charset="0"/>
              </a:rPr>
              <a:t> </a:t>
            </a:r>
            <a:r>
              <a:rPr lang="en-US" sz="2800" dirty="0" err="1" smtClean="0">
                <a:solidFill>
                  <a:schemeClr val="tx2">
                    <a:lumMod val="75000"/>
                  </a:schemeClr>
                </a:solidFill>
                <a:latin typeface="Comic Sans MS" pitchFamily="66" charset="0"/>
              </a:rPr>
              <a:t>Tounda</a:t>
            </a: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dirty="0" err="1" smtClean="0">
                <a:solidFill>
                  <a:schemeClr val="tx2">
                    <a:lumMod val="75000"/>
                  </a:schemeClr>
                </a:solidFill>
                <a:latin typeface="Comic Sans MS" pitchFamily="66" charset="0"/>
              </a:rPr>
              <a:t>Ntinos</a:t>
            </a:r>
            <a:r>
              <a:rPr lang="en-US" sz="2800" dirty="0" smtClean="0">
                <a:solidFill>
                  <a:schemeClr val="tx2">
                    <a:lumMod val="75000"/>
                  </a:schemeClr>
                </a:solidFill>
                <a:latin typeface="Comic Sans MS" pitchFamily="66" charset="0"/>
              </a:rPr>
              <a:t> </a:t>
            </a:r>
            <a:r>
              <a:rPr lang="en-US" sz="2800" dirty="0" err="1" smtClean="0">
                <a:solidFill>
                  <a:schemeClr val="tx2">
                    <a:lumMod val="75000"/>
                  </a:schemeClr>
                </a:solidFill>
                <a:latin typeface="Comic Sans MS" pitchFamily="66" charset="0"/>
              </a:rPr>
              <a:t>Ntafoulis</a:t>
            </a: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dirty="0" smtClean="0">
                <a:solidFill>
                  <a:schemeClr val="tx2">
                    <a:lumMod val="75000"/>
                  </a:schemeClr>
                </a:solidFill>
                <a:latin typeface="Comic Sans MS" pitchFamily="66" charset="0"/>
              </a:rPr>
              <a:t>Athena </a:t>
            </a:r>
            <a:r>
              <a:rPr lang="en-US" sz="2800" dirty="0" err="1">
                <a:solidFill>
                  <a:schemeClr val="tx2">
                    <a:lumMod val="75000"/>
                  </a:schemeClr>
                </a:solidFill>
                <a:latin typeface="Comic Sans MS" pitchFamily="66" charset="0"/>
              </a:rPr>
              <a:t>P</a:t>
            </a:r>
            <a:r>
              <a:rPr lang="en-US" sz="2800" dirty="0" err="1" smtClean="0">
                <a:solidFill>
                  <a:schemeClr val="tx2">
                    <a:lumMod val="75000"/>
                  </a:schemeClr>
                </a:solidFill>
                <a:latin typeface="Comic Sans MS" pitchFamily="66" charset="0"/>
              </a:rPr>
              <a:t>apahatzi</a:t>
            </a: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dirty="0" err="1" smtClean="0">
                <a:solidFill>
                  <a:schemeClr val="tx2">
                    <a:lumMod val="75000"/>
                  </a:schemeClr>
                </a:solidFill>
                <a:latin typeface="Comic Sans MS" pitchFamily="66" charset="0"/>
              </a:rPr>
              <a:t>Argiro</a:t>
            </a:r>
            <a:r>
              <a:rPr lang="en-US" sz="2800" dirty="0" smtClean="0">
                <a:solidFill>
                  <a:schemeClr val="tx2">
                    <a:lumMod val="75000"/>
                  </a:schemeClr>
                </a:solidFill>
                <a:latin typeface="Comic Sans MS" pitchFamily="66" charset="0"/>
              </a:rPr>
              <a:t> </a:t>
            </a:r>
            <a:r>
              <a:rPr lang="en-US" sz="2800" dirty="0" err="1" smtClean="0">
                <a:solidFill>
                  <a:schemeClr val="tx2">
                    <a:lumMod val="75000"/>
                  </a:schemeClr>
                </a:solidFill>
                <a:latin typeface="Comic Sans MS" pitchFamily="66" charset="0"/>
              </a:rPr>
              <a:t>Papanagiotou</a:t>
            </a: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dirty="0" err="1" smtClean="0">
                <a:solidFill>
                  <a:schemeClr val="tx2">
                    <a:lumMod val="75000"/>
                  </a:schemeClr>
                </a:solidFill>
                <a:latin typeface="Comic Sans MS" pitchFamily="66" charset="0"/>
              </a:rPr>
              <a:t>Vasiliki</a:t>
            </a:r>
            <a:r>
              <a:rPr lang="en-US" sz="2800" dirty="0" smtClean="0">
                <a:solidFill>
                  <a:schemeClr val="tx2">
                    <a:lumMod val="75000"/>
                  </a:schemeClr>
                </a:solidFill>
                <a:latin typeface="Comic Sans MS" pitchFamily="66" charset="0"/>
              </a:rPr>
              <a:t> </a:t>
            </a:r>
            <a:r>
              <a:rPr lang="en-US" sz="2800" dirty="0" err="1" smtClean="0">
                <a:solidFill>
                  <a:schemeClr val="tx2">
                    <a:lumMod val="75000"/>
                  </a:schemeClr>
                </a:solidFill>
                <a:latin typeface="Comic Sans MS" pitchFamily="66" charset="0"/>
              </a:rPr>
              <a:t>Koutsaftouli</a:t>
            </a: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dirty="0" smtClean="0">
                <a:solidFill>
                  <a:schemeClr val="tx2">
                    <a:lumMod val="75000"/>
                  </a:schemeClr>
                </a:solidFill>
                <a:latin typeface="Comic Sans MS" pitchFamily="66" charset="0"/>
              </a:rPr>
              <a:t/>
            </a:r>
            <a:br>
              <a:rPr lang="en-US" sz="2800" dirty="0" smtClean="0">
                <a:solidFill>
                  <a:schemeClr val="tx2">
                    <a:lumMod val="75000"/>
                  </a:schemeClr>
                </a:solidFill>
                <a:latin typeface="Comic Sans MS" pitchFamily="66" charset="0"/>
              </a:rPr>
            </a:br>
            <a:r>
              <a:rPr lang="en-US" sz="2800" b="1" dirty="0" smtClean="0">
                <a:solidFill>
                  <a:schemeClr val="tx2">
                    <a:lumMod val="75000"/>
                  </a:schemeClr>
                </a:solidFill>
                <a:latin typeface="Comic Sans MS" pitchFamily="66" charset="0"/>
              </a:rPr>
              <a:t>Gymnasium Of </a:t>
            </a:r>
            <a:r>
              <a:rPr lang="en-US" sz="2800" b="1" dirty="0" err="1" smtClean="0">
                <a:solidFill>
                  <a:schemeClr val="tx2">
                    <a:lumMod val="75000"/>
                  </a:schemeClr>
                </a:solidFill>
                <a:latin typeface="Comic Sans MS" pitchFamily="66" charset="0"/>
              </a:rPr>
              <a:t>Platykampos</a:t>
            </a:r>
            <a:r>
              <a:rPr lang="en-US" sz="2800" b="1" dirty="0" smtClean="0">
                <a:solidFill>
                  <a:schemeClr val="tx2">
                    <a:lumMod val="75000"/>
                  </a:schemeClr>
                </a:solidFill>
                <a:latin typeface="Comic Sans MS" pitchFamily="66" charset="0"/>
              </a:rPr>
              <a:t/>
            </a:r>
            <a:br>
              <a:rPr lang="en-US" sz="2800" b="1" dirty="0" smtClean="0">
                <a:solidFill>
                  <a:schemeClr val="tx2">
                    <a:lumMod val="75000"/>
                  </a:schemeClr>
                </a:solidFill>
                <a:latin typeface="Comic Sans MS" pitchFamily="66" charset="0"/>
              </a:rPr>
            </a:br>
            <a:r>
              <a:rPr lang="en-US" sz="2800" b="1" dirty="0" smtClean="0">
                <a:solidFill>
                  <a:schemeClr val="tx2">
                    <a:lumMod val="75000"/>
                  </a:schemeClr>
                </a:solidFill>
                <a:latin typeface="Comic Sans MS" pitchFamily="66" charset="0"/>
              </a:rPr>
              <a:t>Larissa Greece</a:t>
            </a:r>
            <a:r>
              <a:rPr lang="en-US" sz="7200" dirty="0" smtClean="0">
                <a:solidFill>
                  <a:schemeClr val="tx2">
                    <a:lumMod val="75000"/>
                  </a:schemeClr>
                </a:solidFill>
                <a:latin typeface="Comic Sans MS" pitchFamily="66" charset="0"/>
              </a:rPr>
              <a:t/>
            </a:r>
            <a:br>
              <a:rPr lang="en-US" sz="7200" dirty="0" smtClean="0">
                <a:solidFill>
                  <a:schemeClr val="tx2">
                    <a:lumMod val="75000"/>
                  </a:schemeClr>
                </a:solidFill>
                <a:latin typeface="Comic Sans MS" pitchFamily="66" charset="0"/>
              </a:rPr>
            </a:br>
            <a:endParaRPr lang="el-GR" sz="7200"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4571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5300" dirty="0" smtClean="0">
                <a:solidFill>
                  <a:schemeClr val="tx2"/>
                </a:solidFill>
              </a:rPr>
              <a:t>Greece</a:t>
            </a:r>
            <a:br>
              <a:rPr lang="en-US" sz="5300" dirty="0" smtClean="0">
                <a:solidFill>
                  <a:schemeClr val="tx2"/>
                </a:solidFill>
              </a:rPr>
            </a:br>
            <a:r>
              <a:rPr lang="en-US" sz="5300" dirty="0" smtClean="0">
                <a:solidFill>
                  <a:schemeClr val="tx2"/>
                </a:solidFill>
              </a:rPr>
              <a:t>Our region </a:t>
            </a:r>
            <a:r>
              <a:rPr lang="en-US" sz="5300" dirty="0" smtClean="0">
                <a:solidFill>
                  <a:srgbClr val="C00000"/>
                </a:solidFill>
              </a:rPr>
              <a:t>Thessaly</a:t>
            </a:r>
            <a:r>
              <a:rPr lang="en-US" dirty="0" smtClean="0"/>
              <a:t/>
            </a:r>
            <a:br>
              <a:rPr lang="en-US" dirty="0" smtClean="0"/>
            </a:br>
            <a:r>
              <a:rPr lang="en-US" dirty="0" smtClean="0"/>
              <a:t>                                                 </a:t>
            </a:r>
            <a:br>
              <a:rPr lang="en-US" dirty="0" smtClean="0"/>
            </a:br>
            <a:r>
              <a:rPr lang="en-US" dirty="0"/>
              <a:t/>
            </a:r>
            <a:br>
              <a:rPr lang="en-US" dirty="0"/>
            </a:br>
            <a:endParaRPr lang="el-GR" dirty="0">
              <a:solidFill>
                <a:srgbClr val="C00000"/>
              </a:solidFill>
              <a:latin typeface="Comic Sans MS" pitchFamily="66" charset="0"/>
            </a:endParaRPr>
          </a:p>
        </p:txBody>
      </p:sp>
      <p:pic>
        <p:nvPicPr>
          <p:cNvPr id="4" name="3 - Θέση περιεχομένου" descr="1200px-Thessalia_in_Greece.svg.png"/>
          <p:cNvPicPr>
            <a:picLocks noGrp="1" noChangeAspect="1"/>
          </p:cNvPicPr>
          <p:nvPr>
            <p:ph idx="1"/>
          </p:nvPr>
        </p:nvPicPr>
        <p:blipFill>
          <a:blip r:embed="rId2"/>
          <a:stretch>
            <a:fillRect/>
          </a:stretch>
        </p:blipFill>
        <p:spPr>
          <a:xfrm>
            <a:off x="1820654" y="1600200"/>
            <a:ext cx="5502691"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rgbClr val="C00000"/>
                </a:solidFill>
                <a:latin typeface="Comic Sans MS" pitchFamily="66" charset="0"/>
              </a:rPr>
              <a:t>Our Region</a:t>
            </a:r>
            <a:endParaRPr lang="el-GR" b="1" dirty="0">
              <a:solidFill>
                <a:srgbClr val="C00000"/>
              </a:solidFill>
              <a:latin typeface="Comic Sans MS" pitchFamily="66" charset="0"/>
            </a:endParaRPr>
          </a:p>
        </p:txBody>
      </p:sp>
      <p:sp>
        <p:nvSpPr>
          <p:cNvPr id="3" name="2 - Θέση περιεχομένου"/>
          <p:cNvSpPr>
            <a:spLocks noGrp="1"/>
          </p:cNvSpPr>
          <p:nvPr>
            <p:ph idx="1"/>
          </p:nvPr>
        </p:nvSpPr>
        <p:spPr/>
        <p:txBody>
          <a:bodyPr/>
          <a:lstStyle/>
          <a:p>
            <a:r>
              <a:rPr lang="en-US" sz="4000" dirty="0" smtClean="0">
                <a:solidFill>
                  <a:schemeClr val="tx2">
                    <a:lumMod val="50000"/>
                  </a:schemeClr>
                </a:solidFill>
                <a:latin typeface="Comic Sans MS" pitchFamily="66" charset="0"/>
              </a:rPr>
              <a:t>Name: Thessaly</a:t>
            </a:r>
          </a:p>
          <a:p>
            <a:r>
              <a:rPr lang="en-US" sz="4000" dirty="0" smtClean="0">
                <a:solidFill>
                  <a:schemeClr val="tx2">
                    <a:lumMod val="50000"/>
                  </a:schemeClr>
                </a:solidFill>
                <a:latin typeface="Comic Sans MS" pitchFamily="66" charset="0"/>
              </a:rPr>
              <a:t>Largest city: Larissa</a:t>
            </a:r>
          </a:p>
          <a:p>
            <a:r>
              <a:rPr lang="en-US" sz="4000" dirty="0" smtClean="0">
                <a:solidFill>
                  <a:schemeClr val="tx2">
                    <a:lumMod val="50000"/>
                  </a:schemeClr>
                </a:solidFill>
                <a:latin typeface="Comic Sans MS" pitchFamily="66" charset="0"/>
              </a:rPr>
              <a:t>River: </a:t>
            </a:r>
            <a:r>
              <a:rPr lang="en-US" sz="4000" dirty="0" err="1" smtClean="0">
                <a:solidFill>
                  <a:schemeClr val="tx2">
                    <a:lumMod val="50000"/>
                  </a:schemeClr>
                </a:solidFill>
                <a:latin typeface="Comic Sans MS" pitchFamily="66" charset="0"/>
              </a:rPr>
              <a:t>Pinios</a:t>
            </a:r>
            <a:endParaRPr lang="en-US" sz="4000" dirty="0" smtClean="0">
              <a:solidFill>
                <a:schemeClr val="tx2">
                  <a:lumMod val="50000"/>
                </a:schemeClr>
              </a:solidFill>
              <a:latin typeface="Comic Sans MS" pitchFamily="66" charset="0"/>
            </a:endParaRPr>
          </a:p>
          <a:p>
            <a:r>
              <a:rPr lang="en-US" sz="4000" dirty="0" smtClean="0">
                <a:solidFill>
                  <a:schemeClr val="tx2">
                    <a:lumMod val="50000"/>
                  </a:schemeClr>
                </a:solidFill>
                <a:latin typeface="Comic Sans MS" pitchFamily="66" charset="0"/>
              </a:rPr>
              <a:t>Mountains: Olympus, </a:t>
            </a:r>
            <a:r>
              <a:rPr lang="en-US" sz="4000" dirty="0" err="1" smtClean="0">
                <a:solidFill>
                  <a:schemeClr val="tx2">
                    <a:lumMod val="50000"/>
                  </a:schemeClr>
                </a:solidFill>
                <a:latin typeface="Comic Sans MS" pitchFamily="66" charset="0"/>
              </a:rPr>
              <a:t>Kissavos</a:t>
            </a:r>
            <a:endParaRPr lang="en-US" sz="4000" dirty="0" smtClean="0">
              <a:solidFill>
                <a:schemeClr val="tx2">
                  <a:lumMod val="50000"/>
                </a:schemeClr>
              </a:solidFill>
              <a:latin typeface="Comic Sans MS" pitchFamily="66" charset="0"/>
            </a:endParaRPr>
          </a:p>
          <a:p>
            <a:r>
              <a:rPr lang="en-US" sz="4000" dirty="0" smtClean="0">
                <a:solidFill>
                  <a:schemeClr val="tx2">
                    <a:lumMod val="50000"/>
                  </a:schemeClr>
                </a:solidFill>
                <a:latin typeface="Comic Sans MS" pitchFamily="66" charset="0"/>
              </a:rPr>
              <a:t>Lakes: Carla</a:t>
            </a:r>
          </a:p>
          <a:p>
            <a:r>
              <a:rPr lang="en-US" sz="4000" dirty="0" smtClean="0">
                <a:solidFill>
                  <a:schemeClr val="tx2">
                    <a:lumMod val="50000"/>
                  </a:schemeClr>
                </a:solidFill>
                <a:latin typeface="Comic Sans MS" pitchFamily="66" charset="0"/>
              </a:rPr>
              <a:t>Seas: Aegean Sea</a:t>
            </a:r>
            <a:endParaRPr lang="el-GR" sz="4000" dirty="0">
              <a:solidFill>
                <a:schemeClr val="tx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n-US" b="1" dirty="0" smtClean="0">
                <a:solidFill>
                  <a:srgbClr val="C00000"/>
                </a:solidFill>
                <a:latin typeface="Comic Sans MS" pitchFamily="66" charset="0"/>
              </a:rPr>
              <a:t>Thessaly</a:t>
            </a:r>
            <a:endParaRPr lang="el-GR" b="1" dirty="0">
              <a:solidFill>
                <a:srgbClr val="C00000"/>
              </a:solidFill>
              <a:latin typeface="Comic Sans MS" pitchFamily="66" charset="0"/>
            </a:endParaRPr>
          </a:p>
        </p:txBody>
      </p:sp>
      <p:sp>
        <p:nvSpPr>
          <p:cNvPr id="8" name="7 - Θέση περιεχομένου"/>
          <p:cNvSpPr>
            <a:spLocks noGrp="1"/>
          </p:cNvSpPr>
          <p:nvPr>
            <p:ph idx="1"/>
          </p:nvPr>
        </p:nvSpPr>
        <p:spPr/>
        <p:txBody>
          <a:bodyPr>
            <a:normAutofit fontScale="92500" lnSpcReduction="20000"/>
          </a:bodyPr>
          <a:lstStyle/>
          <a:p>
            <a:r>
              <a:rPr lang="en-US" dirty="0" smtClean="0">
                <a:solidFill>
                  <a:schemeClr val="tx2">
                    <a:lumMod val="50000"/>
                  </a:schemeClr>
                </a:solidFill>
                <a:latin typeface="Comic Sans MS" pitchFamily="66" charset="0"/>
              </a:rPr>
              <a:t>Thessaly is a traditional geographic and modern administrative region of Greece, comprising most of the ancient region of the same name. Before the Dark Ages, Thessaly was known as Aeolia and appears in Homer’ s Odyssey.</a:t>
            </a:r>
          </a:p>
          <a:p>
            <a:r>
              <a:rPr lang="en-US" dirty="0" smtClean="0">
                <a:solidFill>
                  <a:schemeClr val="tx2">
                    <a:lumMod val="50000"/>
                  </a:schemeClr>
                </a:solidFill>
                <a:latin typeface="Comic Sans MS" pitchFamily="66" charset="0"/>
              </a:rPr>
              <a:t>Thessaly lies in central Greece and borders the regions of Macedonia on the north, Epirus on the west,  Central Greece on the south and the Aegean Sea on the east.</a:t>
            </a:r>
            <a:endParaRPr lang="el-GR" dirty="0">
              <a:solidFill>
                <a:schemeClr val="tx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C00000"/>
                </a:solidFill>
                <a:latin typeface="Comic Sans MS" pitchFamily="66" charset="0"/>
              </a:rPr>
              <a:t>Larissa city</a:t>
            </a:r>
            <a:br>
              <a:rPr lang="en-US" dirty="0" smtClean="0">
                <a:solidFill>
                  <a:srgbClr val="C00000"/>
                </a:solidFill>
                <a:latin typeface="Comic Sans MS" pitchFamily="66" charset="0"/>
              </a:rPr>
            </a:br>
            <a:r>
              <a:rPr lang="en-US" dirty="0" smtClean="0">
                <a:solidFill>
                  <a:srgbClr val="002060"/>
                </a:solidFill>
                <a:latin typeface="Comic Sans MS" pitchFamily="66" charset="0"/>
              </a:rPr>
              <a:t>The ancient Theatre</a:t>
            </a:r>
            <a:endParaRPr lang="el-GR" dirty="0">
              <a:solidFill>
                <a:srgbClr val="002060"/>
              </a:solidFill>
              <a:latin typeface="Comic Sans MS" pitchFamily="66" charset="0"/>
            </a:endParaRPr>
          </a:p>
        </p:txBody>
      </p:sp>
      <p:pic>
        <p:nvPicPr>
          <p:cNvPr id="4" name="3 - Θέση περιεχομένου" descr="arxaio1.jpg"/>
          <p:cNvPicPr>
            <a:picLocks noGrp="1" noChangeAspect="1"/>
          </p:cNvPicPr>
          <p:nvPr>
            <p:ph idx="1"/>
          </p:nvPr>
        </p:nvPicPr>
        <p:blipFill>
          <a:blip r:embed="rId2"/>
          <a:stretch>
            <a:fillRect/>
          </a:stretch>
        </p:blipFill>
        <p:spPr>
          <a:xfrm>
            <a:off x="1179184" y="1600200"/>
            <a:ext cx="6785631"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solidFill>
                  <a:srgbClr val="C00000"/>
                </a:solidFill>
                <a:latin typeface="Comic Sans MS" pitchFamily="66" charset="0"/>
              </a:rPr>
              <a:t>Larisa city</a:t>
            </a:r>
            <a:r>
              <a:rPr lang="en-US" dirty="0" smtClean="0">
                <a:latin typeface="Comic Sans MS" pitchFamily="66" charset="0"/>
              </a:rPr>
              <a:t/>
            </a:r>
            <a:br>
              <a:rPr lang="en-US" dirty="0" smtClean="0">
                <a:latin typeface="Comic Sans MS" pitchFamily="66" charset="0"/>
              </a:rPr>
            </a:br>
            <a:r>
              <a:rPr lang="en-US" dirty="0" err="1" smtClean="0">
                <a:solidFill>
                  <a:srgbClr val="002060"/>
                </a:solidFill>
                <a:latin typeface="Comic Sans MS" pitchFamily="66" charset="0"/>
              </a:rPr>
              <a:t>Alkazar</a:t>
            </a:r>
            <a:r>
              <a:rPr lang="en-US" dirty="0" smtClean="0">
                <a:solidFill>
                  <a:srgbClr val="002060"/>
                </a:solidFill>
                <a:latin typeface="Comic Sans MS" pitchFamily="66" charset="0"/>
              </a:rPr>
              <a:t> park</a:t>
            </a:r>
            <a:endParaRPr lang="el-GR" dirty="0">
              <a:solidFill>
                <a:srgbClr val="002060"/>
              </a:solidFill>
              <a:latin typeface="Comic Sans MS" pitchFamily="66" charset="0"/>
            </a:endParaRPr>
          </a:p>
        </p:txBody>
      </p:sp>
      <p:pic>
        <p:nvPicPr>
          <p:cNvPr id="4" name="3 - Θέση περιεχομένου" descr="alkazar1.jpg"/>
          <p:cNvPicPr>
            <a:picLocks noGrp="1" noChangeAspect="1"/>
          </p:cNvPicPr>
          <p:nvPr>
            <p:ph idx="1"/>
          </p:nvPr>
        </p:nvPicPr>
        <p:blipFill>
          <a:blip r:embed="rId2"/>
          <a:stretch>
            <a:fillRect/>
          </a:stretch>
        </p:blipFill>
        <p:spPr>
          <a:xfrm>
            <a:off x="571472" y="1857364"/>
            <a:ext cx="8229600" cy="336665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24" cy="869934"/>
          </a:xfrm>
        </p:spPr>
        <p:txBody>
          <a:bodyPr>
            <a:normAutofit/>
          </a:bodyPr>
          <a:lstStyle/>
          <a:p>
            <a:r>
              <a:rPr lang="en-US" sz="4000" dirty="0" smtClean="0">
                <a:latin typeface="Comic Sans MS" pitchFamily="66" charset="0"/>
              </a:rPr>
              <a:t>           </a:t>
            </a:r>
            <a:r>
              <a:rPr lang="en-US" sz="4000" dirty="0" smtClean="0">
                <a:solidFill>
                  <a:srgbClr val="C00000"/>
                </a:solidFill>
                <a:latin typeface="Comic Sans MS" pitchFamily="66" charset="0"/>
              </a:rPr>
              <a:t>Larisa city</a:t>
            </a:r>
            <a:endParaRPr lang="el-GR" sz="4000" dirty="0">
              <a:solidFill>
                <a:srgbClr val="C00000"/>
              </a:solidFill>
              <a:latin typeface="Comic Sans MS" pitchFamily="66" charset="0"/>
            </a:endParaRPr>
          </a:p>
        </p:txBody>
      </p:sp>
      <p:pic>
        <p:nvPicPr>
          <p:cNvPr id="4" name="3 - Θέση περιεχομένου" descr="Phnei;ow.jpg"/>
          <p:cNvPicPr>
            <a:picLocks noGrp="1" noChangeAspect="1"/>
          </p:cNvPicPr>
          <p:nvPr>
            <p:ph idx="1"/>
          </p:nvPr>
        </p:nvPicPr>
        <p:blipFill>
          <a:blip r:embed="rId2"/>
          <a:stretch>
            <a:fillRect/>
          </a:stretch>
        </p:blipFill>
        <p:spPr>
          <a:xfrm>
            <a:off x="4357686" y="1428736"/>
            <a:ext cx="3857652" cy="2160285"/>
          </a:xfrm>
        </p:spPr>
      </p:pic>
      <p:sp>
        <p:nvSpPr>
          <p:cNvPr id="6" name="5 - Θέση κειμένου"/>
          <p:cNvSpPr>
            <a:spLocks noGrp="1"/>
          </p:cNvSpPr>
          <p:nvPr>
            <p:ph type="body" sz="half" idx="2"/>
          </p:nvPr>
        </p:nvSpPr>
        <p:spPr/>
        <p:txBody>
          <a:bodyPr>
            <a:normAutofit/>
          </a:bodyPr>
          <a:lstStyle/>
          <a:p>
            <a:endParaRPr lang="en-US" sz="3200" dirty="0" smtClean="0">
              <a:solidFill>
                <a:srgbClr val="002060"/>
              </a:solidFill>
              <a:latin typeface="Comic Sans MS" pitchFamily="66" charset="0"/>
            </a:endParaRPr>
          </a:p>
          <a:p>
            <a:r>
              <a:rPr lang="en-US" sz="3200" dirty="0">
                <a:solidFill>
                  <a:srgbClr val="002060"/>
                </a:solidFill>
                <a:latin typeface="Comic Sans MS" pitchFamily="66" charset="0"/>
              </a:rPr>
              <a:t> </a:t>
            </a:r>
            <a:r>
              <a:rPr lang="en-US" sz="3200" dirty="0" smtClean="0">
                <a:solidFill>
                  <a:srgbClr val="002060"/>
                </a:solidFill>
                <a:latin typeface="Comic Sans MS" pitchFamily="66" charset="0"/>
              </a:rPr>
              <a:t>  </a:t>
            </a:r>
            <a:r>
              <a:rPr lang="en-US" sz="3200" dirty="0" err="1" smtClean="0">
                <a:solidFill>
                  <a:srgbClr val="002060"/>
                </a:solidFill>
                <a:latin typeface="Comic Sans MS" pitchFamily="66" charset="0"/>
              </a:rPr>
              <a:t>Pinios</a:t>
            </a:r>
            <a:r>
              <a:rPr lang="en-US" sz="3200" dirty="0" smtClean="0">
                <a:solidFill>
                  <a:srgbClr val="002060"/>
                </a:solidFill>
                <a:latin typeface="Comic Sans MS" pitchFamily="66" charset="0"/>
              </a:rPr>
              <a:t> river</a:t>
            </a:r>
          </a:p>
          <a:p>
            <a:endParaRPr lang="en-US" sz="3200" dirty="0">
              <a:latin typeface="Comic Sans MS" pitchFamily="66" charset="0"/>
            </a:endParaRPr>
          </a:p>
          <a:p>
            <a:endParaRPr lang="en-US" sz="3200" dirty="0" smtClean="0">
              <a:latin typeface="Comic Sans MS" pitchFamily="66" charset="0"/>
            </a:endParaRPr>
          </a:p>
          <a:p>
            <a:endParaRPr lang="en-US" sz="3200" dirty="0">
              <a:latin typeface="Comic Sans MS" pitchFamily="66" charset="0"/>
            </a:endParaRPr>
          </a:p>
          <a:p>
            <a:pPr algn="ctr"/>
            <a:r>
              <a:rPr lang="en-US" sz="3200" dirty="0" smtClean="0">
                <a:solidFill>
                  <a:srgbClr val="002060"/>
                </a:solidFill>
                <a:latin typeface="Comic Sans MS" pitchFamily="66" charset="0"/>
              </a:rPr>
              <a:t>The city of </a:t>
            </a:r>
            <a:r>
              <a:rPr lang="en-US" sz="3200" dirty="0" err="1" smtClean="0">
                <a:solidFill>
                  <a:srgbClr val="002060"/>
                </a:solidFill>
                <a:latin typeface="Comic Sans MS" pitchFamily="66" charset="0"/>
              </a:rPr>
              <a:t>coffe</a:t>
            </a:r>
            <a:endParaRPr lang="el-GR" sz="3200" dirty="0">
              <a:solidFill>
                <a:srgbClr val="002060"/>
              </a:solidFill>
              <a:latin typeface="Comic Sans MS" pitchFamily="66" charset="0"/>
            </a:endParaRPr>
          </a:p>
        </p:txBody>
      </p:sp>
      <p:pic>
        <p:nvPicPr>
          <p:cNvPr id="5" name="4 - Εικόνα" descr="p;olh kaf;e.jpg"/>
          <p:cNvPicPr>
            <a:picLocks noChangeAspect="1"/>
          </p:cNvPicPr>
          <p:nvPr/>
        </p:nvPicPr>
        <p:blipFill>
          <a:blip r:embed="rId3"/>
          <a:stretch>
            <a:fillRect/>
          </a:stretch>
        </p:blipFill>
        <p:spPr>
          <a:xfrm>
            <a:off x="4286248" y="3714752"/>
            <a:ext cx="4195707" cy="23574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043890" cy="869934"/>
          </a:xfrm>
        </p:spPr>
        <p:txBody>
          <a:bodyPr>
            <a:noAutofit/>
          </a:bodyPr>
          <a:lstStyle/>
          <a:p>
            <a:pPr algn="ctr"/>
            <a:r>
              <a:rPr lang="en-US" sz="5400" b="0" dirty="0" err="1" smtClean="0">
                <a:solidFill>
                  <a:srgbClr val="002060"/>
                </a:solidFill>
                <a:latin typeface="Comic Sans MS" pitchFamily="66" charset="0"/>
              </a:rPr>
              <a:t>Pinios</a:t>
            </a:r>
            <a:r>
              <a:rPr lang="en-US" sz="5400" b="0" dirty="0" smtClean="0">
                <a:solidFill>
                  <a:srgbClr val="002060"/>
                </a:solidFill>
                <a:latin typeface="Comic Sans MS" pitchFamily="66" charset="0"/>
              </a:rPr>
              <a:t> river</a:t>
            </a:r>
            <a:endParaRPr lang="el-GR" sz="5400" b="0" dirty="0">
              <a:solidFill>
                <a:srgbClr val="002060"/>
              </a:solidFill>
              <a:latin typeface="Comic Sans MS" pitchFamily="66" charset="0"/>
            </a:endParaRPr>
          </a:p>
        </p:txBody>
      </p:sp>
      <p:pic>
        <p:nvPicPr>
          <p:cNvPr id="5" name="4 - Θέση περιεχομένου" descr="Phnei;ow.jpg"/>
          <p:cNvPicPr>
            <a:picLocks noGrp="1" noChangeAspect="1"/>
          </p:cNvPicPr>
          <p:nvPr>
            <p:ph idx="1"/>
          </p:nvPr>
        </p:nvPicPr>
        <p:blipFill>
          <a:blip r:embed="rId2"/>
          <a:stretch>
            <a:fillRect/>
          </a:stretch>
        </p:blipFill>
        <p:spPr>
          <a:xfrm>
            <a:off x="3428992" y="2000240"/>
            <a:ext cx="5485418" cy="3071834"/>
          </a:xfrm>
        </p:spPr>
      </p:pic>
      <p:sp>
        <p:nvSpPr>
          <p:cNvPr id="4" name="3 - Θέση κειμένου"/>
          <p:cNvSpPr>
            <a:spLocks noGrp="1"/>
          </p:cNvSpPr>
          <p:nvPr>
            <p:ph type="body" sz="half" idx="2"/>
          </p:nvPr>
        </p:nvSpPr>
        <p:spPr/>
        <p:txBody>
          <a:bodyPr>
            <a:normAutofit lnSpcReduction="10000"/>
          </a:bodyPr>
          <a:lstStyle/>
          <a:p>
            <a:pPr>
              <a:buFont typeface="Arial" pitchFamily="34" charset="0"/>
              <a:buChar char="•"/>
            </a:pPr>
            <a:r>
              <a:rPr lang="en-US" sz="4400" b="1" dirty="0" smtClean="0">
                <a:solidFill>
                  <a:schemeClr val="accent3">
                    <a:lumMod val="50000"/>
                  </a:schemeClr>
                </a:solidFill>
                <a:latin typeface="Comic Sans MS" pitchFamily="66" charset="0"/>
              </a:rPr>
              <a:t>Across the city</a:t>
            </a:r>
          </a:p>
          <a:p>
            <a:pPr>
              <a:buFont typeface="Arial" pitchFamily="34" charset="0"/>
              <a:buChar char="•"/>
            </a:pPr>
            <a:r>
              <a:rPr lang="en-US" sz="4400" b="1" dirty="0" smtClean="0">
                <a:solidFill>
                  <a:schemeClr val="accent3">
                    <a:lumMod val="50000"/>
                  </a:schemeClr>
                </a:solidFill>
                <a:latin typeface="Comic Sans MS" pitchFamily="66" charset="0"/>
              </a:rPr>
              <a:t>And flows out into Aegean Sea</a:t>
            </a:r>
            <a:endParaRPr lang="el-GR" sz="4400" b="1" dirty="0">
              <a:solidFill>
                <a:schemeClr val="accent3">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941372"/>
          </a:xfrm>
        </p:spPr>
        <p:txBody>
          <a:bodyPr>
            <a:normAutofit fontScale="90000"/>
          </a:bodyPr>
          <a:lstStyle/>
          <a:p>
            <a:pPr algn="ctr"/>
            <a:r>
              <a:rPr lang="en-US" sz="3200" dirty="0" smtClean="0">
                <a:solidFill>
                  <a:schemeClr val="accent2">
                    <a:lumMod val="50000"/>
                  </a:schemeClr>
                </a:solidFill>
                <a:latin typeface="Comic Sans MS" pitchFamily="66" charset="0"/>
              </a:rPr>
              <a:t>Olympus Mountain</a:t>
            </a:r>
            <a:endParaRPr lang="el-GR" sz="3200" dirty="0">
              <a:solidFill>
                <a:schemeClr val="accent2">
                  <a:lumMod val="50000"/>
                </a:schemeClr>
              </a:solidFill>
              <a:latin typeface="Comic Sans MS" pitchFamily="66" charset="0"/>
            </a:endParaRPr>
          </a:p>
        </p:txBody>
      </p:sp>
      <p:pic>
        <p:nvPicPr>
          <p:cNvPr id="5" name="4 - Θέση περιεχομένου" descr="olym.jpg"/>
          <p:cNvPicPr>
            <a:picLocks noGrp="1" noChangeAspect="1"/>
          </p:cNvPicPr>
          <p:nvPr>
            <p:ph idx="1"/>
          </p:nvPr>
        </p:nvPicPr>
        <p:blipFill>
          <a:blip r:embed="rId2"/>
          <a:stretch>
            <a:fillRect/>
          </a:stretch>
        </p:blipFill>
        <p:spPr>
          <a:xfrm>
            <a:off x="4214810" y="1857364"/>
            <a:ext cx="4712430" cy="2928958"/>
          </a:xfrm>
        </p:spPr>
      </p:pic>
      <p:sp>
        <p:nvSpPr>
          <p:cNvPr id="4" name="3 - Θέση κειμένου"/>
          <p:cNvSpPr>
            <a:spLocks noGrp="1"/>
          </p:cNvSpPr>
          <p:nvPr>
            <p:ph type="body" sz="half" idx="2"/>
          </p:nvPr>
        </p:nvSpPr>
        <p:spPr>
          <a:xfrm>
            <a:off x="285720" y="1357298"/>
            <a:ext cx="3857652" cy="4691063"/>
          </a:xfrm>
        </p:spPr>
        <p:txBody>
          <a:bodyPr>
            <a:noAutofit/>
          </a:bodyPr>
          <a:lstStyle/>
          <a:p>
            <a:pPr>
              <a:buFont typeface="Arial" pitchFamily="34" charset="0"/>
              <a:buChar char="•"/>
            </a:pPr>
            <a:r>
              <a:rPr lang="en-US" sz="2000" dirty="0" smtClean="0">
                <a:solidFill>
                  <a:schemeClr val="accent1">
                    <a:lumMod val="50000"/>
                  </a:schemeClr>
                </a:solidFill>
                <a:latin typeface="Comic Sans MS" pitchFamily="66" charset="0"/>
              </a:rPr>
              <a:t>Is the highest mountain in Greece.</a:t>
            </a:r>
          </a:p>
          <a:p>
            <a:pPr>
              <a:buFont typeface="Arial" pitchFamily="34" charset="0"/>
              <a:buChar char="•"/>
            </a:pPr>
            <a:r>
              <a:rPr lang="en-US" sz="2000" dirty="0" smtClean="0">
                <a:solidFill>
                  <a:schemeClr val="accent1">
                    <a:lumMod val="50000"/>
                  </a:schemeClr>
                </a:solidFill>
                <a:latin typeface="Comic Sans MS" pitchFamily="66" charset="0"/>
              </a:rPr>
              <a:t>It is located in the Olympus range on the border between Thessaly and Macedonia. Mount Olympus has 52 peaks, deep gorges, and exceptional biodiversity.</a:t>
            </a:r>
          </a:p>
          <a:p>
            <a:pPr>
              <a:buFont typeface="Arial" pitchFamily="34" charset="0"/>
              <a:buChar char="•"/>
            </a:pPr>
            <a:r>
              <a:rPr lang="en-US" sz="2000" dirty="0" smtClean="0">
                <a:solidFill>
                  <a:schemeClr val="accent1">
                    <a:lumMod val="50000"/>
                  </a:schemeClr>
                </a:solidFill>
                <a:latin typeface="Comic Sans MS" pitchFamily="66" charset="0"/>
              </a:rPr>
              <a:t>The highest peak, </a:t>
            </a:r>
            <a:r>
              <a:rPr lang="en-US" sz="2000" dirty="0" err="1" smtClean="0">
                <a:solidFill>
                  <a:schemeClr val="accent1">
                    <a:lumMod val="50000"/>
                  </a:schemeClr>
                </a:solidFill>
                <a:latin typeface="Comic Sans MS" pitchFamily="66" charset="0"/>
              </a:rPr>
              <a:t>Mytikas</a:t>
            </a:r>
            <a:r>
              <a:rPr lang="en-US" sz="2000" dirty="0" smtClean="0">
                <a:solidFill>
                  <a:schemeClr val="accent1">
                    <a:lumMod val="50000"/>
                  </a:schemeClr>
                </a:solidFill>
                <a:latin typeface="Comic Sans MS" pitchFamily="66" charset="0"/>
              </a:rPr>
              <a:t>, meaning “nose”, rises to 2.918 meters.</a:t>
            </a:r>
          </a:p>
          <a:p>
            <a:pPr>
              <a:buFont typeface="Arial" pitchFamily="34" charset="0"/>
              <a:buChar char="•"/>
            </a:pPr>
            <a:r>
              <a:rPr lang="en-US" sz="2000" dirty="0" smtClean="0">
                <a:solidFill>
                  <a:schemeClr val="accent1">
                    <a:lumMod val="50000"/>
                  </a:schemeClr>
                </a:solidFill>
                <a:latin typeface="Comic Sans MS" pitchFamily="66" charset="0"/>
              </a:rPr>
              <a:t>Olympus was notable in Greek mythology as the home of the Greek gods, on </a:t>
            </a:r>
            <a:r>
              <a:rPr lang="en-US" sz="2000" dirty="0" err="1" smtClean="0">
                <a:solidFill>
                  <a:schemeClr val="accent1">
                    <a:lumMod val="50000"/>
                  </a:schemeClr>
                </a:solidFill>
                <a:latin typeface="Comic Sans MS" pitchFamily="66" charset="0"/>
              </a:rPr>
              <a:t>Mytikas</a:t>
            </a:r>
            <a:r>
              <a:rPr lang="en-US" sz="2000" dirty="0" smtClean="0">
                <a:solidFill>
                  <a:schemeClr val="accent1">
                    <a:lumMod val="50000"/>
                  </a:schemeClr>
                </a:solidFill>
                <a:latin typeface="Comic Sans MS" pitchFamily="66" charset="0"/>
              </a:rPr>
              <a:t> peak.</a:t>
            </a:r>
            <a:endParaRPr lang="el-GR" sz="2000" dirty="0">
              <a:solidFill>
                <a:schemeClr val="accent1">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294</Words>
  <Application>Microsoft Office PowerPoint</Application>
  <PresentationFormat>Προβολή στην οθόνη (4:3)</PresentationFormat>
  <Paragraphs>40</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Διαφάνεια 1</vt:lpstr>
      <vt:lpstr>     Greece Our region Thessaly                                                    </vt:lpstr>
      <vt:lpstr>Our Region</vt:lpstr>
      <vt:lpstr>Thessaly</vt:lpstr>
      <vt:lpstr>Larissa city The ancient Theatre</vt:lpstr>
      <vt:lpstr>Larisa city Alkazar park</vt:lpstr>
      <vt:lpstr>           Larisa city</vt:lpstr>
      <vt:lpstr>Pinios river</vt:lpstr>
      <vt:lpstr>Olympus Mountain</vt:lpstr>
      <vt:lpstr>Carla Lake</vt:lpstr>
      <vt:lpstr>Aegean Sea</vt:lpstr>
      <vt:lpstr>cultivations</vt:lpstr>
      <vt:lpstr>Thank you  for your attention Katerina Tounda Ntinos Ntafoulis Athena Papahatzi Argiro Papanagiotou Vasiliki Koutsaftouli  Gymnasium Of Platykampos Larissa Greece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21</cp:revision>
  <dcterms:created xsi:type="dcterms:W3CDTF">2018-11-20T15:21:31Z</dcterms:created>
  <dcterms:modified xsi:type="dcterms:W3CDTF">2018-11-20T20:26:22Z</dcterms:modified>
</cp:coreProperties>
</file>