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7" r:id="rId10"/>
    <p:sldId id="264" r:id="rId11"/>
    <p:sldId id="265" r:id="rId12"/>
    <p:sldId id="266" r:id="rId13"/>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8" d="100"/>
          <a:sy n="88" d="100"/>
        </p:scale>
        <p:origin x="69"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ímdia">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hu-HU" smtClean="0"/>
              <a:t>Mintacím szerkesztése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hu-HU" smtClean="0"/>
              <a:t>Kattintson ide az alcím mintájának szerkesztéséhez</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5A89BF20-9739-44CA-8F9C-10AE912FDE7F}" type="datetimeFigureOut">
              <a:rPr lang="hu-HU" smtClean="0"/>
              <a:t>2021. 12. 17.</a:t>
            </a:fld>
            <a:endParaRPr lang="hu-HU"/>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hu-HU"/>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0B45DF6E-CE7D-475C-B848-14D0F8945221}" type="slidenum">
              <a:rPr lang="hu-HU" smtClean="0"/>
              <a:t>‹#›</a:t>
            </a:fld>
            <a:endParaRPr lang="hu-HU"/>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4980260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Vertical Text Placeholder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fld id="{5A89BF20-9739-44CA-8F9C-10AE912FDE7F}" type="datetimeFigureOut">
              <a:rPr lang="hu-HU" smtClean="0"/>
              <a:t>2021. 12. 17.</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0B45DF6E-CE7D-475C-B848-14D0F8945221}" type="slidenum">
              <a:rPr lang="hu-HU" smtClean="0"/>
              <a:t>‹#›</a:t>
            </a:fld>
            <a:endParaRPr lang="hu-HU"/>
          </a:p>
        </p:txBody>
      </p:sp>
    </p:spTree>
    <p:extLst>
      <p:ext uri="{BB962C8B-B14F-4D97-AF65-F5344CB8AC3E}">
        <p14:creationId xmlns:p14="http://schemas.microsoft.com/office/powerpoint/2010/main" val="3661950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hu-HU" smtClean="0"/>
              <a:t>Mintacím szerkesztése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fld id="{5A89BF20-9739-44CA-8F9C-10AE912FDE7F}" type="datetimeFigureOut">
              <a:rPr lang="hu-HU" smtClean="0"/>
              <a:t>2021. 12. 17.</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0B45DF6E-CE7D-475C-B848-14D0F8945221}" type="slidenum">
              <a:rPr lang="hu-HU" smtClean="0"/>
              <a:t>‹#›</a:t>
            </a:fld>
            <a:endParaRPr lang="hu-HU"/>
          </a:p>
        </p:txBody>
      </p:sp>
    </p:spTree>
    <p:extLst>
      <p:ext uri="{BB962C8B-B14F-4D97-AF65-F5344CB8AC3E}">
        <p14:creationId xmlns:p14="http://schemas.microsoft.com/office/powerpoint/2010/main" val="3708780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Content Placeholder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fld id="{5A89BF20-9739-44CA-8F9C-10AE912FDE7F}" type="datetimeFigureOut">
              <a:rPr lang="hu-HU" smtClean="0"/>
              <a:t>2021. 12. 17.</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0B45DF6E-CE7D-475C-B848-14D0F8945221}" type="slidenum">
              <a:rPr lang="hu-HU" smtClean="0"/>
              <a:t>‹#›</a:t>
            </a:fld>
            <a:endParaRPr lang="hu-HU"/>
          </a:p>
        </p:txBody>
      </p:sp>
    </p:spTree>
    <p:extLst>
      <p:ext uri="{BB962C8B-B14F-4D97-AF65-F5344CB8AC3E}">
        <p14:creationId xmlns:p14="http://schemas.microsoft.com/office/powerpoint/2010/main" val="3941813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hu-HU" smtClean="0"/>
              <a:t>Mintacím szerkesztése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fld id="{5A89BF20-9739-44CA-8F9C-10AE912FDE7F}" type="datetimeFigureOut">
              <a:rPr lang="hu-HU" smtClean="0"/>
              <a:t>2021. 12. 17.</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0B45DF6E-CE7D-475C-B848-14D0F8945221}" type="slidenum">
              <a:rPr lang="hu-HU" smtClean="0"/>
              <a:t>‹#›</a:t>
            </a:fld>
            <a:endParaRPr lang="hu-HU"/>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02780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5" name="Date Placeholder 4"/>
          <p:cNvSpPr>
            <a:spLocks noGrp="1"/>
          </p:cNvSpPr>
          <p:nvPr>
            <p:ph type="dt" sz="half" idx="10"/>
          </p:nvPr>
        </p:nvSpPr>
        <p:spPr/>
        <p:txBody>
          <a:bodyPr/>
          <a:lstStyle/>
          <a:p>
            <a:fld id="{5A89BF20-9739-44CA-8F9C-10AE912FDE7F}" type="datetimeFigureOut">
              <a:rPr lang="hu-HU" smtClean="0"/>
              <a:t>2021. 12. 17.</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0B45DF6E-CE7D-475C-B848-14D0F8945221}" type="slidenum">
              <a:rPr lang="hu-HU" smtClean="0"/>
              <a:t>‹#›</a:t>
            </a:fld>
            <a:endParaRPr lang="hu-HU"/>
          </a:p>
        </p:txBody>
      </p:sp>
    </p:spTree>
    <p:extLst>
      <p:ext uri="{BB962C8B-B14F-4D97-AF65-F5344CB8AC3E}">
        <p14:creationId xmlns:p14="http://schemas.microsoft.com/office/powerpoint/2010/main" val="2884411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hu-HU" smtClean="0"/>
              <a:t>Mintacím szerkesztése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hu-HU" smtClean="0"/>
              <a:t>Mintaszöveg szerkesztése</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7" name="Date Placeholder 6"/>
          <p:cNvSpPr>
            <a:spLocks noGrp="1"/>
          </p:cNvSpPr>
          <p:nvPr>
            <p:ph type="dt" sz="half" idx="10"/>
          </p:nvPr>
        </p:nvSpPr>
        <p:spPr/>
        <p:txBody>
          <a:bodyPr/>
          <a:lstStyle/>
          <a:p>
            <a:fld id="{5A89BF20-9739-44CA-8F9C-10AE912FDE7F}" type="datetimeFigureOut">
              <a:rPr lang="hu-HU" smtClean="0"/>
              <a:t>2021. 12. 17.</a:t>
            </a:fld>
            <a:endParaRPr lang="hu-HU"/>
          </a:p>
        </p:txBody>
      </p:sp>
      <p:sp>
        <p:nvSpPr>
          <p:cNvPr id="8" name="Footer Placeholder 7"/>
          <p:cNvSpPr>
            <a:spLocks noGrp="1"/>
          </p:cNvSpPr>
          <p:nvPr>
            <p:ph type="ftr" sz="quarter" idx="11"/>
          </p:nvPr>
        </p:nvSpPr>
        <p:spPr/>
        <p:txBody>
          <a:bodyPr/>
          <a:lstStyle/>
          <a:p>
            <a:endParaRPr lang="hu-HU"/>
          </a:p>
        </p:txBody>
      </p:sp>
      <p:sp>
        <p:nvSpPr>
          <p:cNvPr id="9" name="Slide Number Placeholder 8"/>
          <p:cNvSpPr>
            <a:spLocks noGrp="1"/>
          </p:cNvSpPr>
          <p:nvPr>
            <p:ph type="sldNum" sz="quarter" idx="12"/>
          </p:nvPr>
        </p:nvSpPr>
        <p:spPr/>
        <p:txBody>
          <a:bodyPr/>
          <a:lstStyle/>
          <a:p>
            <a:fld id="{0B45DF6E-CE7D-475C-B848-14D0F8945221}" type="slidenum">
              <a:rPr lang="hu-HU" smtClean="0"/>
              <a:t>‹#›</a:t>
            </a:fld>
            <a:endParaRPr lang="hu-HU"/>
          </a:p>
        </p:txBody>
      </p:sp>
    </p:spTree>
    <p:extLst>
      <p:ext uri="{BB962C8B-B14F-4D97-AF65-F5344CB8AC3E}">
        <p14:creationId xmlns:p14="http://schemas.microsoft.com/office/powerpoint/2010/main" val="3923630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hu-HU" smtClean="0"/>
              <a:t>Mintacím szerkesztése</a:t>
            </a:r>
            <a:endParaRPr lang="en-US" dirty="0"/>
          </a:p>
        </p:txBody>
      </p:sp>
      <p:sp>
        <p:nvSpPr>
          <p:cNvPr id="3" name="Date Placeholder 2"/>
          <p:cNvSpPr>
            <a:spLocks noGrp="1"/>
          </p:cNvSpPr>
          <p:nvPr>
            <p:ph type="dt" sz="half" idx="10"/>
          </p:nvPr>
        </p:nvSpPr>
        <p:spPr/>
        <p:txBody>
          <a:bodyPr/>
          <a:lstStyle/>
          <a:p>
            <a:fld id="{5A89BF20-9739-44CA-8F9C-10AE912FDE7F}" type="datetimeFigureOut">
              <a:rPr lang="hu-HU" smtClean="0"/>
              <a:t>2021. 12. 17.</a:t>
            </a:fld>
            <a:endParaRPr lang="hu-HU"/>
          </a:p>
        </p:txBody>
      </p:sp>
      <p:sp>
        <p:nvSpPr>
          <p:cNvPr id="4" name="Footer Placeholder 3"/>
          <p:cNvSpPr>
            <a:spLocks noGrp="1"/>
          </p:cNvSpPr>
          <p:nvPr>
            <p:ph type="ftr" sz="quarter" idx="11"/>
          </p:nvPr>
        </p:nvSpPr>
        <p:spPr/>
        <p:txBody>
          <a:bodyPr/>
          <a:lstStyle/>
          <a:p>
            <a:endParaRPr lang="hu-HU"/>
          </a:p>
        </p:txBody>
      </p:sp>
      <p:sp>
        <p:nvSpPr>
          <p:cNvPr id="5" name="Slide Number Placeholder 4"/>
          <p:cNvSpPr>
            <a:spLocks noGrp="1"/>
          </p:cNvSpPr>
          <p:nvPr>
            <p:ph type="sldNum" sz="quarter" idx="12"/>
          </p:nvPr>
        </p:nvSpPr>
        <p:spPr/>
        <p:txBody>
          <a:bodyPr/>
          <a:lstStyle/>
          <a:p>
            <a:fld id="{0B45DF6E-CE7D-475C-B848-14D0F8945221}" type="slidenum">
              <a:rPr lang="hu-HU" smtClean="0"/>
              <a:t>‹#›</a:t>
            </a:fld>
            <a:endParaRPr lang="hu-HU"/>
          </a:p>
        </p:txBody>
      </p:sp>
    </p:spTree>
    <p:extLst>
      <p:ext uri="{BB962C8B-B14F-4D97-AF65-F5344CB8AC3E}">
        <p14:creationId xmlns:p14="http://schemas.microsoft.com/office/powerpoint/2010/main" val="196367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89BF20-9739-44CA-8F9C-10AE912FDE7F}" type="datetimeFigureOut">
              <a:rPr lang="hu-HU" smtClean="0"/>
              <a:t>2021. 12. 17.</a:t>
            </a:fld>
            <a:endParaRPr lang="hu-HU"/>
          </a:p>
        </p:txBody>
      </p:sp>
      <p:sp>
        <p:nvSpPr>
          <p:cNvPr id="3" name="Footer Placeholder 2"/>
          <p:cNvSpPr>
            <a:spLocks noGrp="1"/>
          </p:cNvSpPr>
          <p:nvPr>
            <p:ph type="ftr" sz="quarter" idx="11"/>
          </p:nvPr>
        </p:nvSpPr>
        <p:spPr/>
        <p:txBody>
          <a:bodyPr/>
          <a:lstStyle/>
          <a:p>
            <a:endParaRPr lang="hu-HU"/>
          </a:p>
        </p:txBody>
      </p:sp>
      <p:sp>
        <p:nvSpPr>
          <p:cNvPr id="4" name="Slide Number Placeholder 3"/>
          <p:cNvSpPr>
            <a:spLocks noGrp="1"/>
          </p:cNvSpPr>
          <p:nvPr>
            <p:ph type="sldNum" sz="quarter" idx="12"/>
          </p:nvPr>
        </p:nvSpPr>
        <p:spPr/>
        <p:txBody>
          <a:bodyPr/>
          <a:lstStyle/>
          <a:p>
            <a:fld id="{0B45DF6E-CE7D-475C-B848-14D0F8945221}" type="slidenum">
              <a:rPr lang="hu-HU" smtClean="0"/>
              <a:t>‹#›</a:t>
            </a:fld>
            <a:endParaRPr lang="hu-HU"/>
          </a:p>
        </p:txBody>
      </p:sp>
    </p:spTree>
    <p:extLst>
      <p:ext uri="{BB962C8B-B14F-4D97-AF65-F5344CB8AC3E}">
        <p14:creationId xmlns:p14="http://schemas.microsoft.com/office/powerpoint/2010/main" val="531306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hu-HU" smtClean="0"/>
              <a:t>Mintacím szerkesztése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ate Placeholder 4"/>
          <p:cNvSpPr>
            <a:spLocks noGrp="1"/>
          </p:cNvSpPr>
          <p:nvPr>
            <p:ph type="dt" sz="half" idx="10"/>
          </p:nvPr>
        </p:nvSpPr>
        <p:spPr/>
        <p:txBody>
          <a:bodyPr/>
          <a:lstStyle/>
          <a:p>
            <a:fld id="{5A89BF20-9739-44CA-8F9C-10AE912FDE7F}" type="datetimeFigureOut">
              <a:rPr lang="hu-HU" smtClean="0"/>
              <a:t>2021. 12. 17.</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0B45DF6E-CE7D-475C-B848-14D0F8945221}" type="slidenum">
              <a:rPr lang="hu-HU" smtClean="0"/>
              <a:t>‹#›</a:t>
            </a:fld>
            <a:endParaRPr lang="hu-HU"/>
          </a:p>
        </p:txBody>
      </p:sp>
    </p:spTree>
    <p:extLst>
      <p:ext uri="{BB962C8B-B14F-4D97-AF65-F5344CB8AC3E}">
        <p14:creationId xmlns:p14="http://schemas.microsoft.com/office/powerpoint/2010/main" val="2629223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hu-HU" smtClean="0"/>
              <a:t>Mintacím szerkesztése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u-HU" smtClean="0"/>
              <a:t>Kép beszúrásához kattintson az ikonra</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ate Placeholder 4"/>
          <p:cNvSpPr>
            <a:spLocks noGrp="1"/>
          </p:cNvSpPr>
          <p:nvPr>
            <p:ph type="dt" sz="half" idx="10"/>
          </p:nvPr>
        </p:nvSpPr>
        <p:spPr/>
        <p:txBody>
          <a:bodyPr/>
          <a:lstStyle/>
          <a:p>
            <a:fld id="{5A89BF20-9739-44CA-8F9C-10AE912FDE7F}" type="datetimeFigureOut">
              <a:rPr lang="hu-HU" smtClean="0"/>
              <a:t>2021. 12. 17.</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0B45DF6E-CE7D-475C-B848-14D0F8945221}" type="slidenum">
              <a:rPr lang="hu-HU" smtClean="0"/>
              <a:t>‹#›</a:t>
            </a:fld>
            <a:endParaRPr lang="hu-HU"/>
          </a:p>
        </p:txBody>
      </p:sp>
    </p:spTree>
    <p:extLst>
      <p:ext uri="{BB962C8B-B14F-4D97-AF65-F5344CB8AC3E}">
        <p14:creationId xmlns:p14="http://schemas.microsoft.com/office/powerpoint/2010/main" val="3735259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hu-HU" smtClean="0"/>
              <a:t>Mintacím szerkesztése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5A89BF20-9739-44CA-8F9C-10AE912FDE7F}" type="datetimeFigureOut">
              <a:rPr lang="hu-HU" smtClean="0"/>
              <a:t>2021. 12. 17.</a:t>
            </a:fld>
            <a:endParaRPr lang="hu-HU"/>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hu-HU"/>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0B45DF6E-CE7D-475C-B848-14D0F8945221}" type="slidenum">
              <a:rPr lang="hu-HU" smtClean="0"/>
              <a:t>‹#›</a:t>
            </a:fld>
            <a:endParaRPr lang="hu-HU"/>
          </a:p>
        </p:txBody>
      </p:sp>
    </p:spTree>
    <p:extLst>
      <p:ext uri="{BB962C8B-B14F-4D97-AF65-F5344CB8AC3E}">
        <p14:creationId xmlns:p14="http://schemas.microsoft.com/office/powerpoint/2010/main" val="28699173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hu-HU" dirty="0" smtClean="0"/>
              <a:t>HUNGARY, LITHUANIA AND SPAIN </a:t>
            </a:r>
            <a:r>
              <a:rPr lang="hu-HU" dirty="0" err="1" smtClean="0"/>
              <a:t>Holidays</a:t>
            </a:r>
            <a:endParaRPr lang="hu-HU" dirty="0"/>
          </a:p>
        </p:txBody>
      </p:sp>
      <p:sp>
        <p:nvSpPr>
          <p:cNvPr id="3" name="Alcím 2"/>
          <p:cNvSpPr>
            <a:spLocks noGrp="1"/>
          </p:cNvSpPr>
          <p:nvPr>
            <p:ph type="subTitle" idx="1"/>
          </p:nvPr>
        </p:nvSpPr>
        <p:spPr/>
        <p:txBody>
          <a:bodyPr/>
          <a:lstStyle/>
          <a:p>
            <a:endParaRPr lang="hu-HU"/>
          </a:p>
        </p:txBody>
      </p:sp>
    </p:spTree>
    <p:extLst>
      <p:ext uri="{BB962C8B-B14F-4D97-AF65-F5344CB8AC3E}">
        <p14:creationId xmlns:p14="http://schemas.microsoft.com/office/powerpoint/2010/main" val="4144135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idx="1"/>
          </p:nvPr>
        </p:nvSpPr>
        <p:spPr/>
        <p:txBody>
          <a:bodyPr/>
          <a:lstStyle/>
          <a:p>
            <a:endParaRPr lang="hu-HU"/>
          </a:p>
        </p:txBody>
      </p:sp>
      <p:pic>
        <p:nvPicPr>
          <p:cNvPr id="6146" name="Picture 2" descr="Joninės Lietuvoje: kur šokinėti per laužus, praustis rasa ir plukdyti  vainikus - DELFI"/>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683623"/>
            <a:ext cx="12292149" cy="7541623"/>
          </a:xfrm>
          <a:prstGeom prst="rect">
            <a:avLst/>
          </a:prstGeom>
          <a:noFill/>
          <a:extLst>
            <a:ext uri="{909E8E84-426E-40DD-AFC4-6F175D3DCCD1}">
              <a14:hiddenFill xmlns:a14="http://schemas.microsoft.com/office/drawing/2010/main">
                <a:solidFill>
                  <a:srgbClr val="FFFFFF"/>
                </a:solidFill>
              </a14:hiddenFill>
            </a:ext>
          </a:extLst>
        </p:spPr>
      </p:pic>
      <p:sp>
        <p:nvSpPr>
          <p:cNvPr id="4" name="Téglalap 3"/>
          <p:cNvSpPr/>
          <p:nvPr/>
        </p:nvSpPr>
        <p:spPr>
          <a:xfrm>
            <a:off x="7658316" y="-190838"/>
            <a:ext cx="4397831" cy="6370975"/>
          </a:xfrm>
          <a:prstGeom prst="rect">
            <a:avLst/>
          </a:prstGeom>
        </p:spPr>
        <p:txBody>
          <a:bodyPr wrap="square">
            <a:spAutoFit/>
          </a:bodyPr>
          <a:lstStyle/>
          <a:p>
            <a:r>
              <a:rPr lang="hu-HU" sz="2400" dirty="0" smtClean="0">
                <a:solidFill>
                  <a:schemeClr val="bg1"/>
                </a:solidFill>
              </a:rPr>
              <a:t>W</a:t>
            </a:r>
            <a:r>
              <a:rPr lang="en-US" sz="2400" dirty="0" err="1" smtClean="0">
                <a:solidFill>
                  <a:schemeClr val="bg1"/>
                </a:solidFill>
              </a:rPr>
              <a:t>hile</a:t>
            </a:r>
            <a:r>
              <a:rPr lang="en-US" sz="2400" dirty="0" smtClean="0">
                <a:solidFill>
                  <a:schemeClr val="bg1"/>
                </a:solidFill>
              </a:rPr>
              <a:t> midsummer day is celebrated throughout Europe, many Lithuanians have a particularly lively agenda on this day. The traditions include singing songs and dancing until the sun sets, telling tales, searching to find the magic fern blossom at midnight, jumping over bonfires, greeting the rising midsummer sun and washing the face with a morning dew, young girls float flower wreaths on the water of river or lake.</a:t>
            </a:r>
            <a:endParaRPr lang="hu-HU" sz="2400" dirty="0">
              <a:solidFill>
                <a:schemeClr val="bg1"/>
              </a:solidFill>
            </a:endParaRPr>
          </a:p>
        </p:txBody>
      </p:sp>
    </p:spTree>
    <p:extLst>
      <p:ext uri="{BB962C8B-B14F-4D97-AF65-F5344CB8AC3E}">
        <p14:creationId xmlns:p14="http://schemas.microsoft.com/office/powerpoint/2010/main" val="1187274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idx="1"/>
          </p:nvPr>
        </p:nvSpPr>
        <p:spPr/>
        <p:txBody>
          <a:bodyPr/>
          <a:lstStyle/>
          <a:p>
            <a:endParaRPr lang="hu-HU"/>
          </a:p>
        </p:txBody>
      </p:sp>
      <p:pic>
        <p:nvPicPr>
          <p:cNvPr id="7170" name="Picture 2" descr="Joninės Lietuvoje ir pasaulyje - Bernardinai.lt"/>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116116"/>
            <a:ext cx="12331338" cy="7511667"/>
          </a:xfrm>
          <a:prstGeom prst="rect">
            <a:avLst/>
          </a:prstGeom>
          <a:noFill/>
          <a:extLst>
            <a:ext uri="{909E8E84-426E-40DD-AFC4-6F175D3DCCD1}">
              <a14:hiddenFill xmlns:a14="http://schemas.microsoft.com/office/drawing/2010/main">
                <a:solidFill>
                  <a:srgbClr val="FFFFFF"/>
                </a:solidFill>
              </a14:hiddenFill>
            </a:ext>
          </a:extLst>
        </p:spPr>
      </p:pic>
      <p:sp>
        <p:nvSpPr>
          <p:cNvPr id="4" name="Téglalap 3"/>
          <p:cNvSpPr/>
          <p:nvPr/>
        </p:nvSpPr>
        <p:spPr>
          <a:xfrm>
            <a:off x="711200" y="917158"/>
            <a:ext cx="3918858" cy="5262979"/>
          </a:xfrm>
          <a:prstGeom prst="rect">
            <a:avLst/>
          </a:prstGeom>
        </p:spPr>
        <p:txBody>
          <a:bodyPr wrap="square">
            <a:spAutoFit/>
          </a:bodyPr>
          <a:lstStyle/>
          <a:p>
            <a:r>
              <a:rPr lang="en-US" sz="2400" dirty="0" smtClean="0">
                <a:solidFill>
                  <a:schemeClr val="bg1"/>
                </a:solidFill>
              </a:rPr>
              <a:t>For thousands of years, </a:t>
            </a:r>
            <a:r>
              <a:rPr lang="en-US" sz="2400" dirty="0" err="1" smtClean="0">
                <a:solidFill>
                  <a:schemeClr val="bg1"/>
                </a:solidFill>
              </a:rPr>
              <a:t>Balts</a:t>
            </a:r>
            <a:r>
              <a:rPr lang="en-US" sz="2400" dirty="0" smtClean="0">
                <a:solidFill>
                  <a:schemeClr val="bg1"/>
                </a:solidFill>
              </a:rPr>
              <a:t>, the ancestors of the Lithuanians, have celebrated the summer solstice (Rasa to the Lithuanians) by offering sacrifices to the pagan gods, and priestesses light the altar fire. This tradition still continues to this day. The ritual is usually performed by members of </a:t>
            </a:r>
            <a:r>
              <a:rPr lang="en-US" sz="2400" dirty="0" err="1" smtClean="0">
                <a:solidFill>
                  <a:schemeClr val="bg1"/>
                </a:solidFill>
              </a:rPr>
              <a:t>Romuva</a:t>
            </a:r>
            <a:r>
              <a:rPr lang="en-US" sz="2400" dirty="0" smtClean="0">
                <a:solidFill>
                  <a:schemeClr val="bg1"/>
                </a:solidFill>
              </a:rPr>
              <a:t> (religion)</a:t>
            </a:r>
            <a:endParaRPr lang="hu-HU" sz="2400" dirty="0">
              <a:solidFill>
                <a:schemeClr val="bg1"/>
              </a:solidFill>
            </a:endParaRPr>
          </a:p>
        </p:txBody>
      </p:sp>
    </p:spTree>
    <p:extLst>
      <p:ext uri="{BB962C8B-B14F-4D97-AF65-F5344CB8AC3E}">
        <p14:creationId xmlns:p14="http://schemas.microsoft.com/office/powerpoint/2010/main" val="2592017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idx="1"/>
          </p:nvPr>
        </p:nvSpPr>
        <p:spPr/>
        <p:txBody>
          <a:bodyPr/>
          <a:lstStyle/>
          <a:p>
            <a:endParaRPr lang="hu-HU"/>
          </a:p>
        </p:txBody>
      </p:sp>
      <p:pic>
        <p:nvPicPr>
          <p:cNvPr id="8194" name="Picture 2" descr="Joninės Kaišiadorių rajone. Kur švęsti? - Kaišiadoriečiams.lt"/>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775174"/>
          </a:xfrm>
          <a:prstGeom prst="rect">
            <a:avLst/>
          </a:prstGeom>
          <a:noFill/>
          <a:extLst>
            <a:ext uri="{909E8E84-426E-40DD-AFC4-6F175D3DCCD1}">
              <a14:hiddenFill xmlns:a14="http://schemas.microsoft.com/office/drawing/2010/main">
                <a:solidFill>
                  <a:srgbClr val="FFFFFF"/>
                </a:solidFill>
              </a14:hiddenFill>
            </a:ext>
          </a:extLst>
        </p:spPr>
      </p:pic>
      <p:sp>
        <p:nvSpPr>
          <p:cNvPr id="4" name="Téglalap 3"/>
          <p:cNvSpPr/>
          <p:nvPr/>
        </p:nvSpPr>
        <p:spPr>
          <a:xfrm>
            <a:off x="145142" y="4538664"/>
            <a:ext cx="12046858" cy="1938992"/>
          </a:xfrm>
          <a:prstGeom prst="rect">
            <a:avLst/>
          </a:prstGeom>
        </p:spPr>
        <p:txBody>
          <a:bodyPr wrap="square">
            <a:spAutoFit/>
          </a:bodyPr>
          <a:lstStyle/>
          <a:p>
            <a:pPr algn="ctr"/>
            <a:r>
              <a:rPr lang="en-US" sz="2400" dirty="0" smtClean="0">
                <a:solidFill>
                  <a:schemeClr val="bg1"/>
                </a:solidFill>
              </a:rPr>
              <a:t>When Christianity came to Lithuania, it brought with it the celebration of Saint John ' s Day and while Christians celebrate </a:t>
            </a:r>
            <a:r>
              <a:rPr lang="en-US" sz="2400" dirty="0" err="1" smtClean="0">
                <a:solidFill>
                  <a:schemeClr val="bg1"/>
                </a:solidFill>
              </a:rPr>
              <a:t>Joninės</a:t>
            </a:r>
            <a:r>
              <a:rPr lang="en-US" sz="2400" dirty="0" smtClean="0">
                <a:solidFill>
                  <a:schemeClr val="bg1"/>
                </a:solidFill>
              </a:rPr>
              <a:t> (St. John ' s) in the local language, Christians, </a:t>
            </a:r>
            <a:r>
              <a:rPr lang="en-US" sz="2400" dirty="0" err="1" smtClean="0">
                <a:solidFill>
                  <a:schemeClr val="bg1"/>
                </a:solidFill>
              </a:rPr>
              <a:t>Romuviai</a:t>
            </a:r>
            <a:r>
              <a:rPr lang="en-US" sz="2400" dirty="0" smtClean="0">
                <a:solidFill>
                  <a:schemeClr val="bg1"/>
                </a:solidFill>
              </a:rPr>
              <a:t>, and those with other beliefs all celebrate Rasa together. Lithuanians with the names Jonas, </a:t>
            </a:r>
            <a:r>
              <a:rPr lang="en-US" sz="2400" dirty="0" err="1" smtClean="0">
                <a:solidFill>
                  <a:schemeClr val="bg1"/>
                </a:solidFill>
              </a:rPr>
              <a:t>Jonė</a:t>
            </a:r>
            <a:r>
              <a:rPr lang="en-US" sz="2400" dirty="0" smtClean="0">
                <a:solidFill>
                  <a:schemeClr val="bg1"/>
                </a:solidFill>
              </a:rPr>
              <a:t>, Janina receive many greetings from their family, relatives and friends</a:t>
            </a:r>
            <a:endParaRPr lang="hu-HU" sz="2400" dirty="0">
              <a:solidFill>
                <a:schemeClr val="bg1"/>
              </a:solidFill>
            </a:endParaRPr>
          </a:p>
        </p:txBody>
      </p:sp>
    </p:spTree>
    <p:extLst>
      <p:ext uri="{BB962C8B-B14F-4D97-AF65-F5344CB8AC3E}">
        <p14:creationId xmlns:p14="http://schemas.microsoft.com/office/powerpoint/2010/main" val="3314494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Easter</a:t>
            </a:r>
            <a:r>
              <a:rPr lang="hu-HU" dirty="0" smtClean="0"/>
              <a:t> in Hungary :</a:t>
            </a:r>
            <a:endParaRPr lang="hu-HU" dirty="0"/>
          </a:p>
        </p:txBody>
      </p:sp>
      <p:sp>
        <p:nvSpPr>
          <p:cNvPr id="3" name="Tartalom helye 2"/>
          <p:cNvSpPr>
            <a:spLocks noGrp="1"/>
          </p:cNvSpPr>
          <p:nvPr>
            <p:ph idx="1"/>
          </p:nvPr>
        </p:nvSpPr>
        <p:spPr>
          <a:xfrm>
            <a:off x="1261872" y="1828800"/>
            <a:ext cx="4982174" cy="4351337"/>
          </a:xfrm>
        </p:spPr>
        <p:txBody>
          <a:bodyPr/>
          <a:lstStyle/>
          <a:p>
            <a:r>
              <a:rPr lang="hu-HU" dirty="0" smtClean="0"/>
              <a:t> </a:t>
            </a:r>
            <a:r>
              <a:rPr lang="en-US" dirty="0"/>
              <a:t>The day still has special significance for unmarried women and girls. They wear pretty clothes and await the unannounced arrival of their admirers. Girls take a pride in attracting many visitors and “waterers.” After the boy has carried out his ritual role, he is offered gaily painted eggs, home-baked cookies, and an alcoholic drink. He is then free to go on to the next girl. The sprinkling with water and the gift of Easter eggs is a pre-Christian fertility symbol far older than the celebration of Easter</a:t>
            </a:r>
            <a:r>
              <a:rPr lang="en-US" dirty="0" smtClean="0"/>
              <a:t>.</a:t>
            </a:r>
            <a:endParaRPr lang="hu-HU" dirty="0" smtClean="0"/>
          </a:p>
          <a:p>
            <a:endParaRPr lang="hu-HU" dirty="0"/>
          </a:p>
        </p:txBody>
      </p:sp>
      <p:pic>
        <p:nvPicPr>
          <p:cNvPr id="4" name="Kép 3"/>
          <p:cNvPicPr>
            <a:picLocks noChangeAspect="1"/>
          </p:cNvPicPr>
          <p:nvPr/>
        </p:nvPicPr>
        <p:blipFill>
          <a:blip r:embed="rId2"/>
          <a:stretch>
            <a:fillRect/>
          </a:stretch>
        </p:blipFill>
        <p:spPr>
          <a:xfrm>
            <a:off x="6518365" y="2068490"/>
            <a:ext cx="4579838" cy="2668519"/>
          </a:xfrm>
          <a:prstGeom prst="rect">
            <a:avLst/>
          </a:prstGeom>
        </p:spPr>
      </p:pic>
    </p:spTree>
    <p:extLst>
      <p:ext uri="{BB962C8B-B14F-4D97-AF65-F5344CB8AC3E}">
        <p14:creationId xmlns:p14="http://schemas.microsoft.com/office/powerpoint/2010/main" val="1441589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a:t>Hungarian</a:t>
            </a:r>
            <a:r>
              <a:rPr lang="hu-HU" dirty="0"/>
              <a:t> </a:t>
            </a:r>
            <a:r>
              <a:rPr lang="hu-HU" dirty="0" err="1"/>
              <a:t>easter</a:t>
            </a:r>
            <a:r>
              <a:rPr lang="hu-HU" dirty="0"/>
              <a:t> </a:t>
            </a:r>
            <a:r>
              <a:rPr lang="hu-HU" dirty="0" err="1" smtClean="0"/>
              <a:t>eggs</a:t>
            </a:r>
            <a:r>
              <a:rPr lang="hu-HU" dirty="0" smtClean="0"/>
              <a:t> :</a:t>
            </a:r>
            <a:r>
              <a:rPr lang="hu-HU" dirty="0"/>
              <a:t/>
            </a:r>
            <a:br>
              <a:rPr lang="hu-HU" dirty="0"/>
            </a:br>
            <a:endParaRPr lang="hu-HU" dirty="0"/>
          </a:p>
        </p:txBody>
      </p:sp>
      <p:sp>
        <p:nvSpPr>
          <p:cNvPr id="4" name="Tartalom helye 3"/>
          <p:cNvSpPr>
            <a:spLocks noGrp="1"/>
          </p:cNvSpPr>
          <p:nvPr>
            <p:ph idx="1"/>
          </p:nvPr>
        </p:nvSpPr>
        <p:spPr>
          <a:xfrm>
            <a:off x="1261872" y="1789611"/>
            <a:ext cx="8595360" cy="4351337"/>
          </a:xfrm>
        </p:spPr>
        <p:txBody>
          <a:bodyPr/>
          <a:lstStyle/>
          <a:p>
            <a:r>
              <a:rPr lang="hu-HU" dirty="0" smtClean="0"/>
              <a:t> </a:t>
            </a:r>
            <a:r>
              <a:rPr lang="en-US" dirty="0"/>
              <a:t>Within the Christian tradition, the custom of dyeing eggs red goes back a thousand years. Red symbolizes the blood of Christ; the egg, eternal life. Other colors began to be used only three hundred years ago. Hungarian Easter eggs are decorated with simple geometric shapes or ornamented with swirls of plants and flowers. </a:t>
            </a:r>
            <a:endParaRPr lang="hu-HU" dirty="0"/>
          </a:p>
        </p:txBody>
      </p:sp>
      <p:sp>
        <p:nvSpPr>
          <p:cNvPr id="6" name="Tartalom helye 2"/>
          <p:cNvSpPr txBox="1">
            <a:spLocks/>
          </p:cNvSpPr>
          <p:nvPr/>
        </p:nvSpPr>
        <p:spPr>
          <a:xfrm>
            <a:off x="2307209" y="3442334"/>
            <a:ext cx="8595360" cy="4351337"/>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r>
              <a:rPr lang="hu-HU" dirty="0"/>
              <a:t> </a:t>
            </a:r>
          </a:p>
        </p:txBody>
      </p:sp>
      <p:pic>
        <p:nvPicPr>
          <p:cNvPr id="5" name="Kép 4"/>
          <p:cNvPicPr>
            <a:picLocks noChangeAspect="1"/>
          </p:cNvPicPr>
          <p:nvPr/>
        </p:nvPicPr>
        <p:blipFill>
          <a:blip r:embed="rId2"/>
          <a:stretch>
            <a:fillRect/>
          </a:stretch>
        </p:blipFill>
        <p:spPr>
          <a:xfrm>
            <a:off x="6604889" y="3344045"/>
            <a:ext cx="4336324" cy="3252243"/>
          </a:xfrm>
          <a:prstGeom prst="rect">
            <a:avLst/>
          </a:prstGeom>
        </p:spPr>
      </p:pic>
    </p:spTree>
    <p:extLst>
      <p:ext uri="{BB962C8B-B14F-4D97-AF65-F5344CB8AC3E}">
        <p14:creationId xmlns:p14="http://schemas.microsoft.com/office/powerpoint/2010/main" val="602879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04026" y="906886"/>
            <a:ext cx="4046352" cy="757646"/>
          </a:xfrm>
        </p:spPr>
        <p:txBody>
          <a:bodyPr>
            <a:normAutofit fontScale="90000"/>
          </a:bodyPr>
          <a:lstStyle/>
          <a:p>
            <a:r>
              <a:rPr lang="hu-HU" sz="5400" dirty="0" smtClean="0"/>
              <a:t>HOGUERAS</a:t>
            </a:r>
            <a:endParaRPr lang="hu-HU" sz="5400" dirty="0"/>
          </a:p>
        </p:txBody>
      </p:sp>
      <p:pic>
        <p:nvPicPr>
          <p:cNvPr id="2052" name="Picture 4" descr="https://www.alicanteturismo.com/wp-content/uploads/2012/11/50.-Fiestas-de-Hogueras-de-San-Juan-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0334" y="1907177"/>
            <a:ext cx="6514715" cy="435133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ream-1771448_1920.jpg (1275×19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39158" y="1285709"/>
            <a:ext cx="3302254" cy="497280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h-june-calendar-web-button-twenty-fourth-three-dimensional-rendering-d-illustration-149400931.jpg (800×6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8609" y="623861"/>
            <a:ext cx="1549325" cy="1161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6403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Belleas</a:t>
            </a:r>
            <a:r>
              <a:rPr lang="hu-HU" dirty="0" smtClean="0"/>
              <a:t> del </a:t>
            </a:r>
            <a:r>
              <a:rPr lang="hu-HU" dirty="0" err="1" smtClean="0"/>
              <a:t>foc</a:t>
            </a:r>
            <a:r>
              <a:rPr lang="hu-HU" dirty="0" smtClean="0"/>
              <a:t> :</a:t>
            </a:r>
            <a:endParaRPr lang="hu-HU" dirty="0"/>
          </a:p>
        </p:txBody>
      </p:sp>
      <p:pic>
        <p:nvPicPr>
          <p:cNvPr id="3074" name="Picture 2" descr="bella-foc (5).jpg (900×6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6377" y="1828800"/>
            <a:ext cx="6750961" cy="4500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7402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dirty="0" err="1" smtClean="0"/>
              <a:t>Barracas</a:t>
            </a:r>
            <a:r>
              <a:rPr lang="hu-HU" dirty="0"/>
              <a:t> </a:t>
            </a:r>
            <a:r>
              <a:rPr lang="hu-HU" dirty="0" smtClean="0"/>
              <a:t>and </a:t>
            </a:r>
            <a:r>
              <a:rPr lang="hu-HU" dirty="0" err="1" smtClean="0"/>
              <a:t>celebrations</a:t>
            </a:r>
            <a:r>
              <a:rPr lang="hu-HU" dirty="0" smtClean="0"/>
              <a:t> :</a:t>
            </a:r>
            <a:endParaRPr lang="hu-HU" dirty="0"/>
          </a:p>
        </p:txBody>
      </p:sp>
      <p:pic>
        <p:nvPicPr>
          <p:cNvPr id="4098" name="Picture 2" descr="barraca+Hoguera.jpg (1600×1200)"/>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35053" y="2052944"/>
            <a:ext cx="3115225" cy="435133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1435263290_20150624-palmera-hogueras-castillo-santa-barbara.jpg (1544×98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99590" y="2352476"/>
            <a:ext cx="3434850" cy="408516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41a85f3f9bfc37944432ea75980def44.jpg (651×5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3664" y="2881171"/>
            <a:ext cx="3834791" cy="3027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1849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La </a:t>
            </a:r>
            <a:r>
              <a:rPr lang="hu-HU" dirty="0" err="1" smtClean="0"/>
              <a:t>mascletá</a:t>
            </a:r>
            <a:r>
              <a:rPr lang="hu-HU" dirty="0" smtClean="0"/>
              <a:t> :</a:t>
            </a:r>
            <a:endParaRPr lang="hu-HU" dirty="0"/>
          </a:p>
        </p:txBody>
      </p:sp>
      <p:pic>
        <p:nvPicPr>
          <p:cNvPr id="5122" name="Picture 2" descr="2017031217142552266.jpg (730×37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1311" y="2006100"/>
            <a:ext cx="8644849" cy="4381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61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5"/>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0" y="0"/>
            <a:ext cx="12169451" cy="6858000"/>
          </a:xfrm>
          <a:prstGeom prst="rect">
            <a:avLst/>
          </a:prstGeom>
          <a:noFill/>
        </p:spPr>
      </p:pic>
      <p:sp>
        <p:nvSpPr>
          <p:cNvPr id="2" name="Cím 1"/>
          <p:cNvSpPr>
            <a:spLocks noGrp="1"/>
          </p:cNvSpPr>
          <p:nvPr>
            <p:ph type="title"/>
          </p:nvPr>
        </p:nvSpPr>
        <p:spPr>
          <a:xfrm>
            <a:off x="2043730" y="2253659"/>
            <a:ext cx="8081990" cy="737735"/>
          </a:xfrm>
          <a:noFill/>
        </p:spPr>
        <p:txBody>
          <a:bodyPr>
            <a:normAutofit/>
          </a:bodyPr>
          <a:lstStyle/>
          <a:p>
            <a:pPr algn="ctr"/>
            <a:r>
              <a:rPr lang="hu-HU" sz="2400" i="1" dirty="0" smtClean="0">
                <a:solidFill>
                  <a:schemeClr val="bg1"/>
                </a:solidFill>
              </a:rPr>
              <a:t>LITHUANIAN NATIONAL HOLIDAY </a:t>
            </a:r>
            <a:endParaRPr lang="hu-HU" sz="2400" i="1" dirty="0">
              <a:solidFill>
                <a:schemeClr val="bg1"/>
              </a:solidFill>
            </a:endParaRPr>
          </a:p>
        </p:txBody>
      </p:sp>
      <p:sp>
        <p:nvSpPr>
          <p:cNvPr id="3" name="Tartalom helye 2"/>
          <p:cNvSpPr>
            <a:spLocks noGrp="1"/>
          </p:cNvSpPr>
          <p:nvPr>
            <p:ph idx="1"/>
          </p:nvPr>
        </p:nvSpPr>
        <p:spPr>
          <a:xfrm>
            <a:off x="755032" y="2991394"/>
            <a:ext cx="10659386" cy="2815362"/>
          </a:xfrm>
        </p:spPr>
        <p:txBody>
          <a:bodyPr>
            <a:noAutofit/>
          </a:bodyPr>
          <a:lstStyle/>
          <a:p>
            <a:pPr marL="0" indent="0" algn="ctr">
              <a:buNone/>
            </a:pPr>
            <a:r>
              <a:rPr lang="hu-HU" sz="6000" i="1" dirty="0">
                <a:solidFill>
                  <a:schemeClr val="bg1"/>
                </a:solidFill>
              </a:rPr>
              <a:t>SAINT JONAS' </a:t>
            </a:r>
            <a:r>
              <a:rPr lang="hu-HU" sz="6000" i="1" dirty="0" smtClean="0">
                <a:solidFill>
                  <a:schemeClr val="bg1"/>
                </a:solidFill>
              </a:rPr>
              <a:t>FESTIVAL</a:t>
            </a:r>
            <a:endParaRPr lang="hu-HU" sz="6000" i="1" dirty="0">
              <a:solidFill>
                <a:schemeClr val="bg1"/>
              </a:solidFill>
            </a:endParaRPr>
          </a:p>
        </p:txBody>
      </p:sp>
    </p:spTree>
    <p:extLst>
      <p:ext uri="{BB962C8B-B14F-4D97-AF65-F5344CB8AC3E}">
        <p14:creationId xmlns:p14="http://schemas.microsoft.com/office/powerpoint/2010/main" val="2877853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idx="1"/>
          </p:nvPr>
        </p:nvSpPr>
        <p:spPr/>
        <p:txBody>
          <a:bodyPr/>
          <a:lstStyle/>
          <a:p>
            <a:endParaRPr lang="hu-HU"/>
          </a:p>
        </p:txBody>
      </p:sp>
      <p:pic>
        <p:nvPicPr>
          <p:cNvPr id="9218" name="Picture 2" descr="Trumpiausia metų naktis – jau rytoj: išsamus gidas, kur švęsti Jonines - LRT"/>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 y="0"/>
            <a:ext cx="12192001" cy="6848275"/>
          </a:xfrm>
          <a:prstGeom prst="rect">
            <a:avLst/>
          </a:prstGeom>
          <a:noFill/>
          <a:extLst>
            <a:ext uri="{909E8E84-426E-40DD-AFC4-6F175D3DCCD1}">
              <a14:hiddenFill xmlns:a14="http://schemas.microsoft.com/office/drawing/2010/main">
                <a:solidFill>
                  <a:srgbClr val="FFFFFF"/>
                </a:solidFill>
              </a14:hiddenFill>
            </a:ext>
          </a:extLst>
        </p:spPr>
      </p:pic>
      <p:sp>
        <p:nvSpPr>
          <p:cNvPr id="4" name="Téglalap 3"/>
          <p:cNvSpPr/>
          <p:nvPr/>
        </p:nvSpPr>
        <p:spPr>
          <a:xfrm>
            <a:off x="436010" y="1691322"/>
            <a:ext cx="4585934" cy="3539430"/>
          </a:xfrm>
          <a:prstGeom prst="rect">
            <a:avLst/>
          </a:prstGeom>
        </p:spPr>
        <p:txBody>
          <a:bodyPr wrap="square">
            <a:spAutoFit/>
          </a:bodyPr>
          <a:lstStyle/>
          <a:p>
            <a:r>
              <a:rPr lang="en-US" sz="2800" dirty="0" smtClean="0">
                <a:solidFill>
                  <a:schemeClr val="bg1"/>
                </a:solidFill>
              </a:rPr>
              <a:t>Saint Jonas ' Festival, also known as Rasa (Dew Holiday), </a:t>
            </a:r>
            <a:r>
              <a:rPr lang="en-US" sz="2800" dirty="0" err="1" smtClean="0">
                <a:solidFill>
                  <a:schemeClr val="bg1"/>
                </a:solidFill>
              </a:rPr>
              <a:t>Joninės</a:t>
            </a:r>
            <a:r>
              <a:rPr lang="en-US" sz="2800" dirty="0" smtClean="0">
                <a:solidFill>
                  <a:schemeClr val="bg1"/>
                </a:solidFill>
              </a:rPr>
              <a:t>, </a:t>
            </a:r>
            <a:r>
              <a:rPr lang="en-US" sz="2800" dirty="0" err="1" smtClean="0">
                <a:solidFill>
                  <a:schemeClr val="bg1"/>
                </a:solidFill>
              </a:rPr>
              <a:t>Kupolė</a:t>
            </a:r>
            <a:r>
              <a:rPr lang="en-US" sz="2800" dirty="0" smtClean="0">
                <a:solidFill>
                  <a:schemeClr val="bg1"/>
                </a:solidFill>
              </a:rPr>
              <a:t>, Midsummer Day or Saint John ' s Day) is a midsummer folk festival celebrated on 24 June all around Lithuania</a:t>
            </a:r>
            <a:endParaRPr lang="hu-HU" sz="2800" dirty="0">
              <a:solidFill>
                <a:schemeClr val="bg1"/>
              </a:solidFill>
            </a:endParaRPr>
          </a:p>
        </p:txBody>
      </p:sp>
    </p:spTree>
    <p:extLst>
      <p:ext uri="{BB962C8B-B14F-4D97-AF65-F5344CB8AC3E}">
        <p14:creationId xmlns:p14="http://schemas.microsoft.com/office/powerpoint/2010/main" val="3028685236"/>
      </p:ext>
    </p:extLst>
  </p:cSld>
  <p:clrMapOvr>
    <a:masterClrMapping/>
  </p:clrMapOvr>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docProps/app.xml><?xml version="1.0" encoding="utf-8"?>
<Properties xmlns="http://schemas.openxmlformats.org/officeDocument/2006/extended-properties" xmlns:vt="http://schemas.openxmlformats.org/officeDocument/2006/docPropsVTypes">
  <Template>TM03457515[[fn=Nézet]]</Template>
  <TotalTime>87</TotalTime>
  <Words>297</Words>
  <Application>Microsoft Office PowerPoint</Application>
  <PresentationFormat>Szélesvásznú</PresentationFormat>
  <Paragraphs>16</Paragraphs>
  <Slides>12</Slides>
  <Notes>0</Notes>
  <HiddenSlides>0</HiddenSlides>
  <MMClips>0</MMClips>
  <ScaleCrop>false</ScaleCrop>
  <HeadingPairs>
    <vt:vector size="6" baseType="variant">
      <vt:variant>
        <vt:lpstr>Használt betűtípusok</vt:lpstr>
      </vt:variant>
      <vt:variant>
        <vt:i4>3</vt:i4>
      </vt:variant>
      <vt:variant>
        <vt:lpstr>Téma</vt:lpstr>
      </vt:variant>
      <vt:variant>
        <vt:i4>1</vt:i4>
      </vt:variant>
      <vt:variant>
        <vt:lpstr>Diacímek</vt:lpstr>
      </vt:variant>
      <vt:variant>
        <vt:i4>12</vt:i4>
      </vt:variant>
    </vt:vector>
  </HeadingPairs>
  <TitlesOfParts>
    <vt:vector size="16" baseType="lpstr">
      <vt:lpstr>Arial</vt:lpstr>
      <vt:lpstr>Century Schoolbook</vt:lpstr>
      <vt:lpstr>Wingdings 2</vt:lpstr>
      <vt:lpstr>View</vt:lpstr>
      <vt:lpstr>HUNGARY, LITHUANIA AND SPAIN Holidays</vt:lpstr>
      <vt:lpstr>Easter in Hungary :</vt:lpstr>
      <vt:lpstr>Hungarian easter eggs : </vt:lpstr>
      <vt:lpstr>HOGUERAS</vt:lpstr>
      <vt:lpstr>Belleas del foc :</vt:lpstr>
      <vt:lpstr>Barracas and celebrations :</vt:lpstr>
      <vt:lpstr>La mascletá :</vt:lpstr>
      <vt:lpstr>LITHUANIAN NATIONAL HOLIDAY </vt:lpstr>
      <vt:lpstr>PowerPoint-bemutató</vt:lpstr>
      <vt:lpstr>PowerPoint-bemutató</vt:lpstr>
      <vt:lpstr>PowerPoint-bemutató</vt:lpstr>
      <vt:lpstr>PowerPoint-bemutató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HUNGARY, LITHUANIA AND SPAIN Holidays</dc:title>
  <dc:creator>Letenyey Diák</dc:creator>
  <cp:lastModifiedBy>Kazinczy Ági</cp:lastModifiedBy>
  <cp:revision>10</cp:revision>
  <dcterms:created xsi:type="dcterms:W3CDTF">2021-12-15T08:18:20Z</dcterms:created>
  <dcterms:modified xsi:type="dcterms:W3CDTF">2021-12-17T10:33:58Z</dcterms:modified>
</cp:coreProperties>
</file>