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62" r:id="rId3"/>
    <p:sldId id="284" r:id="rId4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6"/>
      <p:bold r:id="rId7"/>
      <p:italic r:id="rId8"/>
      <p:boldItalic r:id="rId9"/>
    </p:embeddedFont>
    <p:embeddedFont>
      <p:font typeface="Fira Sans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4436004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4436004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9443600460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9443600460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414000"/>
            <a:ext cx="822960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1702950"/>
            <a:ext cx="822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40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21450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40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4000"/>
            <a:ext cx="822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40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21450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61">
          <p15:clr>
            <a:srgbClr val="EA4335"/>
          </p15:clr>
        </p15:guide>
        <p15:guide id="4" orient="horz" pos="29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57200" y="414000"/>
            <a:ext cx="822960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lt-LT" dirty="0" err="1"/>
              <a:t>Heritage</a:t>
            </a:r>
            <a:r>
              <a:rPr lang="lt-LT" dirty="0"/>
              <a:t> </a:t>
            </a:r>
            <a:r>
              <a:rPr lang="lt-LT" dirty="0" err="1" smtClean="0"/>
              <a:t>preservation</a:t>
            </a:r>
            <a:r>
              <a:rPr lang="lt-LT" dirty="0"/>
              <a:t> </a:t>
            </a:r>
            <a:r>
              <a:rPr lang="lt-LT" dirty="0" err="1" smtClean="0"/>
              <a:t>debate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en-GB" sz="2800" b="0" dirty="0" smtClean="0"/>
              <a:t>Statistics </a:t>
            </a:r>
            <a:r>
              <a:rPr lang="en-GB" sz="2800" b="0" dirty="0"/>
              <a:t>&amp; Results</a:t>
            </a:r>
            <a:endParaRPr b="0"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57200" y="1702950"/>
            <a:ext cx="8229600" cy="486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lt-LT" dirty="0" smtClean="0"/>
              <a:t>2021-03-03</a:t>
            </a:r>
            <a:endParaRPr dirty="0"/>
          </a:p>
        </p:txBody>
      </p:sp>
      <p:sp>
        <p:nvSpPr>
          <p:cNvPr id="60" name="Google Shape;60;p15"/>
          <p:cNvSpPr/>
          <p:nvPr/>
        </p:nvSpPr>
        <p:spPr>
          <a:xfrm>
            <a:off x="6851806" y="1818933"/>
            <a:ext cx="1550243" cy="3745354"/>
          </a:xfrm>
          <a:custGeom>
            <a:avLst/>
            <a:gdLst/>
            <a:ahLst/>
            <a:cxnLst/>
            <a:rect l="l" t="t" r="r" b="b"/>
            <a:pathLst>
              <a:path w="17335" h="30583" extrusionOk="0">
                <a:moveTo>
                  <a:pt x="8667" y="1"/>
                </a:moveTo>
                <a:lnTo>
                  <a:pt x="1" y="6913"/>
                </a:lnTo>
                <a:lnTo>
                  <a:pt x="3457" y="6913"/>
                </a:lnTo>
                <a:lnTo>
                  <a:pt x="3457" y="30583"/>
                </a:lnTo>
                <a:lnTo>
                  <a:pt x="13878" y="30583"/>
                </a:lnTo>
                <a:lnTo>
                  <a:pt x="13878" y="6913"/>
                </a:lnTo>
                <a:lnTo>
                  <a:pt x="17334" y="6913"/>
                </a:lnTo>
                <a:lnTo>
                  <a:pt x="17080" y="6645"/>
                </a:lnTo>
                <a:lnTo>
                  <a:pt x="14655" y="4689"/>
                </a:lnTo>
                <a:lnTo>
                  <a:pt x="9766" y="845"/>
                </a:lnTo>
                <a:lnTo>
                  <a:pt x="8667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5395915" y="2926111"/>
            <a:ext cx="1455891" cy="2217389"/>
          </a:xfrm>
          <a:custGeom>
            <a:avLst/>
            <a:gdLst/>
            <a:ahLst/>
            <a:cxnLst/>
            <a:rect l="l" t="t" r="r" b="b"/>
            <a:pathLst>
              <a:path w="17321" h="19826" extrusionOk="0">
                <a:moveTo>
                  <a:pt x="8654" y="0"/>
                </a:moveTo>
                <a:lnTo>
                  <a:pt x="1" y="6926"/>
                </a:lnTo>
                <a:lnTo>
                  <a:pt x="3457" y="6926"/>
                </a:lnTo>
                <a:lnTo>
                  <a:pt x="3457" y="19826"/>
                </a:lnTo>
                <a:lnTo>
                  <a:pt x="13865" y="19826"/>
                </a:lnTo>
                <a:lnTo>
                  <a:pt x="13865" y="6926"/>
                </a:lnTo>
                <a:lnTo>
                  <a:pt x="17321" y="6926"/>
                </a:lnTo>
                <a:lnTo>
                  <a:pt x="17080" y="6658"/>
                </a:lnTo>
                <a:lnTo>
                  <a:pt x="14655" y="4689"/>
                </a:lnTo>
                <a:lnTo>
                  <a:pt x="9752" y="844"/>
                </a:lnTo>
                <a:lnTo>
                  <a:pt x="86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3"/>
          <a:srcRect l="11950" t="9672" r="12032" b="-1"/>
          <a:stretch/>
        </p:blipFill>
        <p:spPr>
          <a:xfrm>
            <a:off x="672249" y="1761733"/>
            <a:ext cx="2888673" cy="343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457200" y="414000"/>
            <a:ext cx="822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i="1" dirty="0">
                <a:latin typeface="+mj-lt"/>
              </a:rPr>
              <a:t>Why is it significant to preserve Heritage ?</a:t>
            </a:r>
            <a:endParaRPr sz="2800" i="1" dirty="0">
              <a:latin typeface="+mj-lt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1496408" y="1095350"/>
            <a:ext cx="1018769" cy="771459"/>
          </a:xfrm>
          <a:custGeom>
            <a:avLst/>
            <a:gdLst/>
            <a:ahLst/>
            <a:cxnLst/>
            <a:rect l="l" t="t" r="r" b="b"/>
            <a:pathLst>
              <a:path w="8935" h="6766" extrusionOk="0">
                <a:moveTo>
                  <a:pt x="5559" y="1"/>
                </a:moveTo>
                <a:lnTo>
                  <a:pt x="5251" y="14"/>
                </a:lnTo>
                <a:lnTo>
                  <a:pt x="4675" y="121"/>
                </a:lnTo>
                <a:lnTo>
                  <a:pt x="4126" y="322"/>
                </a:lnTo>
                <a:lnTo>
                  <a:pt x="3630" y="604"/>
                </a:lnTo>
                <a:lnTo>
                  <a:pt x="3188" y="965"/>
                </a:lnTo>
                <a:lnTo>
                  <a:pt x="2827" y="1394"/>
                </a:lnTo>
                <a:lnTo>
                  <a:pt x="2532" y="1876"/>
                </a:lnTo>
                <a:lnTo>
                  <a:pt x="2318" y="2425"/>
                </a:lnTo>
                <a:lnTo>
                  <a:pt x="2251" y="2707"/>
                </a:lnTo>
                <a:lnTo>
                  <a:pt x="0" y="3377"/>
                </a:lnTo>
                <a:lnTo>
                  <a:pt x="2251" y="4046"/>
                </a:lnTo>
                <a:lnTo>
                  <a:pt x="2318" y="4341"/>
                </a:lnTo>
                <a:lnTo>
                  <a:pt x="2519" y="4877"/>
                </a:lnTo>
                <a:lnTo>
                  <a:pt x="2813" y="5372"/>
                </a:lnTo>
                <a:lnTo>
                  <a:pt x="3188" y="5801"/>
                </a:lnTo>
                <a:lnTo>
                  <a:pt x="3630" y="6163"/>
                </a:lnTo>
                <a:lnTo>
                  <a:pt x="4126" y="6444"/>
                </a:lnTo>
                <a:lnTo>
                  <a:pt x="4675" y="6645"/>
                </a:lnTo>
                <a:lnTo>
                  <a:pt x="5251" y="6752"/>
                </a:lnTo>
                <a:lnTo>
                  <a:pt x="5559" y="6766"/>
                </a:lnTo>
                <a:lnTo>
                  <a:pt x="5908" y="6752"/>
                </a:lnTo>
                <a:lnTo>
                  <a:pt x="6564" y="6618"/>
                </a:lnTo>
                <a:lnTo>
                  <a:pt x="7167" y="6364"/>
                </a:lnTo>
                <a:lnTo>
                  <a:pt x="7703" y="5989"/>
                </a:lnTo>
                <a:lnTo>
                  <a:pt x="8171" y="5533"/>
                </a:lnTo>
                <a:lnTo>
                  <a:pt x="8533" y="4997"/>
                </a:lnTo>
                <a:lnTo>
                  <a:pt x="8788" y="4395"/>
                </a:lnTo>
                <a:lnTo>
                  <a:pt x="8922" y="3725"/>
                </a:lnTo>
                <a:lnTo>
                  <a:pt x="8935" y="3377"/>
                </a:lnTo>
                <a:lnTo>
                  <a:pt x="8922" y="3042"/>
                </a:lnTo>
                <a:lnTo>
                  <a:pt x="8788" y="2372"/>
                </a:lnTo>
                <a:lnTo>
                  <a:pt x="8533" y="1769"/>
                </a:lnTo>
                <a:lnTo>
                  <a:pt x="8171" y="1233"/>
                </a:lnTo>
                <a:lnTo>
                  <a:pt x="7703" y="778"/>
                </a:lnTo>
                <a:lnTo>
                  <a:pt x="7167" y="403"/>
                </a:lnTo>
                <a:lnTo>
                  <a:pt x="6564" y="148"/>
                </a:lnTo>
                <a:lnTo>
                  <a:pt x="5908" y="14"/>
                </a:lnTo>
                <a:lnTo>
                  <a:pt x="55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"/>
          <p:cNvSpPr/>
          <p:nvPr/>
        </p:nvSpPr>
        <p:spPr>
          <a:xfrm>
            <a:off x="2014171" y="3079403"/>
            <a:ext cx="1020365" cy="769863"/>
          </a:xfrm>
          <a:custGeom>
            <a:avLst/>
            <a:gdLst/>
            <a:ahLst/>
            <a:cxnLst/>
            <a:rect l="l" t="t" r="r" b="b"/>
            <a:pathLst>
              <a:path w="8949" h="6752" extrusionOk="0">
                <a:moveTo>
                  <a:pt x="5559" y="0"/>
                </a:moveTo>
                <a:lnTo>
                  <a:pt x="5265" y="14"/>
                </a:lnTo>
                <a:lnTo>
                  <a:pt x="4675" y="121"/>
                </a:lnTo>
                <a:lnTo>
                  <a:pt x="4139" y="309"/>
                </a:lnTo>
                <a:lnTo>
                  <a:pt x="3644" y="603"/>
                </a:lnTo>
                <a:lnTo>
                  <a:pt x="3202" y="965"/>
                </a:lnTo>
                <a:lnTo>
                  <a:pt x="2827" y="1394"/>
                </a:lnTo>
                <a:lnTo>
                  <a:pt x="2532" y="1876"/>
                </a:lnTo>
                <a:lnTo>
                  <a:pt x="2318" y="2412"/>
                </a:lnTo>
                <a:lnTo>
                  <a:pt x="2251" y="2706"/>
                </a:lnTo>
                <a:lnTo>
                  <a:pt x="0" y="3363"/>
                </a:lnTo>
                <a:lnTo>
                  <a:pt x="2251" y="4046"/>
                </a:lnTo>
                <a:lnTo>
                  <a:pt x="2318" y="4341"/>
                </a:lnTo>
                <a:lnTo>
                  <a:pt x="2532" y="4876"/>
                </a:lnTo>
                <a:lnTo>
                  <a:pt x="2827" y="5359"/>
                </a:lnTo>
                <a:lnTo>
                  <a:pt x="3202" y="5801"/>
                </a:lnTo>
                <a:lnTo>
                  <a:pt x="3630" y="6162"/>
                </a:lnTo>
                <a:lnTo>
                  <a:pt x="4126" y="6444"/>
                </a:lnTo>
                <a:lnTo>
                  <a:pt x="4675" y="6645"/>
                </a:lnTo>
                <a:lnTo>
                  <a:pt x="5265" y="6752"/>
                </a:lnTo>
                <a:lnTo>
                  <a:pt x="5908" y="6752"/>
                </a:lnTo>
                <a:lnTo>
                  <a:pt x="6564" y="6618"/>
                </a:lnTo>
                <a:lnTo>
                  <a:pt x="7180" y="6350"/>
                </a:lnTo>
                <a:lnTo>
                  <a:pt x="7716" y="5988"/>
                </a:lnTo>
                <a:lnTo>
                  <a:pt x="8171" y="5533"/>
                </a:lnTo>
                <a:lnTo>
                  <a:pt x="8533" y="4997"/>
                </a:lnTo>
                <a:lnTo>
                  <a:pt x="8801" y="4381"/>
                </a:lnTo>
                <a:lnTo>
                  <a:pt x="8935" y="3724"/>
                </a:lnTo>
                <a:lnTo>
                  <a:pt x="8948" y="3376"/>
                </a:lnTo>
                <a:lnTo>
                  <a:pt x="8935" y="3028"/>
                </a:lnTo>
                <a:lnTo>
                  <a:pt x="8801" y="2371"/>
                </a:lnTo>
                <a:lnTo>
                  <a:pt x="8533" y="1769"/>
                </a:lnTo>
                <a:lnTo>
                  <a:pt x="8171" y="1233"/>
                </a:lnTo>
                <a:lnTo>
                  <a:pt x="7716" y="764"/>
                </a:lnTo>
                <a:lnTo>
                  <a:pt x="7180" y="402"/>
                </a:lnTo>
                <a:lnTo>
                  <a:pt x="6564" y="148"/>
                </a:lnTo>
                <a:lnTo>
                  <a:pt x="5908" y="14"/>
                </a:lnTo>
                <a:lnTo>
                  <a:pt x="5559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1395615" y="3898063"/>
            <a:ext cx="1018769" cy="769863"/>
          </a:xfrm>
          <a:custGeom>
            <a:avLst/>
            <a:gdLst/>
            <a:ahLst/>
            <a:cxnLst/>
            <a:rect l="l" t="t" r="r" b="b"/>
            <a:pathLst>
              <a:path w="8935" h="6752" extrusionOk="0">
                <a:moveTo>
                  <a:pt x="5251" y="0"/>
                </a:moveTo>
                <a:lnTo>
                  <a:pt x="4675" y="108"/>
                </a:lnTo>
                <a:lnTo>
                  <a:pt x="4126" y="308"/>
                </a:lnTo>
                <a:lnTo>
                  <a:pt x="3630" y="590"/>
                </a:lnTo>
                <a:lnTo>
                  <a:pt x="3202" y="951"/>
                </a:lnTo>
                <a:lnTo>
                  <a:pt x="2827" y="1380"/>
                </a:lnTo>
                <a:lnTo>
                  <a:pt x="2532" y="1876"/>
                </a:lnTo>
                <a:lnTo>
                  <a:pt x="2318" y="2412"/>
                </a:lnTo>
                <a:lnTo>
                  <a:pt x="2251" y="2693"/>
                </a:lnTo>
                <a:lnTo>
                  <a:pt x="0" y="3363"/>
                </a:lnTo>
                <a:lnTo>
                  <a:pt x="2251" y="4046"/>
                </a:lnTo>
                <a:lnTo>
                  <a:pt x="2318" y="4327"/>
                </a:lnTo>
                <a:lnTo>
                  <a:pt x="2532" y="4876"/>
                </a:lnTo>
                <a:lnTo>
                  <a:pt x="2827" y="5359"/>
                </a:lnTo>
                <a:lnTo>
                  <a:pt x="3188" y="5787"/>
                </a:lnTo>
                <a:lnTo>
                  <a:pt x="3630" y="6149"/>
                </a:lnTo>
                <a:lnTo>
                  <a:pt x="4126" y="6444"/>
                </a:lnTo>
                <a:lnTo>
                  <a:pt x="4675" y="6644"/>
                </a:lnTo>
                <a:lnTo>
                  <a:pt x="5251" y="6738"/>
                </a:lnTo>
                <a:lnTo>
                  <a:pt x="5559" y="6752"/>
                </a:lnTo>
                <a:lnTo>
                  <a:pt x="5908" y="6738"/>
                </a:lnTo>
                <a:lnTo>
                  <a:pt x="6564" y="6604"/>
                </a:lnTo>
                <a:lnTo>
                  <a:pt x="7180" y="6350"/>
                </a:lnTo>
                <a:lnTo>
                  <a:pt x="7716" y="5988"/>
                </a:lnTo>
                <a:lnTo>
                  <a:pt x="8171" y="5533"/>
                </a:lnTo>
                <a:lnTo>
                  <a:pt x="8533" y="4983"/>
                </a:lnTo>
                <a:lnTo>
                  <a:pt x="8788" y="4381"/>
                </a:lnTo>
                <a:lnTo>
                  <a:pt x="8921" y="3724"/>
                </a:lnTo>
                <a:lnTo>
                  <a:pt x="8935" y="3376"/>
                </a:lnTo>
                <a:lnTo>
                  <a:pt x="8921" y="3028"/>
                </a:lnTo>
                <a:lnTo>
                  <a:pt x="8788" y="2371"/>
                </a:lnTo>
                <a:lnTo>
                  <a:pt x="8533" y="1755"/>
                </a:lnTo>
                <a:lnTo>
                  <a:pt x="8171" y="1219"/>
                </a:lnTo>
                <a:lnTo>
                  <a:pt x="7716" y="764"/>
                </a:lnTo>
                <a:lnTo>
                  <a:pt x="7180" y="402"/>
                </a:lnTo>
                <a:lnTo>
                  <a:pt x="6564" y="148"/>
                </a:lnTo>
                <a:lnTo>
                  <a:pt x="5908" y="14"/>
                </a:lnTo>
                <a:lnTo>
                  <a:pt x="55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2069128" y="2065200"/>
            <a:ext cx="1018883" cy="769977"/>
          </a:xfrm>
          <a:custGeom>
            <a:avLst/>
            <a:gdLst/>
            <a:ahLst/>
            <a:cxnLst/>
            <a:rect l="l" t="t" r="r" b="b"/>
            <a:pathLst>
              <a:path w="8936" h="6753" extrusionOk="0">
                <a:moveTo>
                  <a:pt x="5560" y="1"/>
                </a:moveTo>
                <a:lnTo>
                  <a:pt x="5252" y="14"/>
                </a:lnTo>
                <a:lnTo>
                  <a:pt x="4676" y="121"/>
                </a:lnTo>
                <a:lnTo>
                  <a:pt x="4126" y="309"/>
                </a:lnTo>
                <a:lnTo>
                  <a:pt x="3631" y="604"/>
                </a:lnTo>
                <a:lnTo>
                  <a:pt x="3202" y="965"/>
                </a:lnTo>
                <a:lnTo>
                  <a:pt x="2827" y="1394"/>
                </a:lnTo>
                <a:lnTo>
                  <a:pt x="2532" y="1876"/>
                </a:lnTo>
                <a:lnTo>
                  <a:pt x="2318" y="2412"/>
                </a:lnTo>
                <a:lnTo>
                  <a:pt x="2251" y="2707"/>
                </a:lnTo>
                <a:lnTo>
                  <a:pt x="1" y="3363"/>
                </a:lnTo>
                <a:lnTo>
                  <a:pt x="2251" y="4046"/>
                </a:lnTo>
                <a:lnTo>
                  <a:pt x="2318" y="4341"/>
                </a:lnTo>
                <a:lnTo>
                  <a:pt x="2532" y="4877"/>
                </a:lnTo>
                <a:lnTo>
                  <a:pt x="2827" y="5359"/>
                </a:lnTo>
                <a:lnTo>
                  <a:pt x="3202" y="5801"/>
                </a:lnTo>
                <a:lnTo>
                  <a:pt x="3631" y="6163"/>
                </a:lnTo>
                <a:lnTo>
                  <a:pt x="4126" y="6444"/>
                </a:lnTo>
                <a:lnTo>
                  <a:pt x="4676" y="6645"/>
                </a:lnTo>
                <a:lnTo>
                  <a:pt x="5252" y="6752"/>
                </a:lnTo>
                <a:lnTo>
                  <a:pt x="5908" y="6752"/>
                </a:lnTo>
                <a:lnTo>
                  <a:pt x="6564" y="6605"/>
                </a:lnTo>
                <a:lnTo>
                  <a:pt x="7180" y="6350"/>
                </a:lnTo>
                <a:lnTo>
                  <a:pt x="7716" y="5989"/>
                </a:lnTo>
                <a:lnTo>
                  <a:pt x="8172" y="5533"/>
                </a:lnTo>
                <a:lnTo>
                  <a:pt x="8533" y="4997"/>
                </a:lnTo>
                <a:lnTo>
                  <a:pt x="8788" y="4381"/>
                </a:lnTo>
                <a:lnTo>
                  <a:pt x="8922" y="3725"/>
                </a:lnTo>
                <a:lnTo>
                  <a:pt x="8935" y="3377"/>
                </a:lnTo>
                <a:lnTo>
                  <a:pt x="8922" y="3028"/>
                </a:lnTo>
                <a:lnTo>
                  <a:pt x="8788" y="2372"/>
                </a:lnTo>
                <a:lnTo>
                  <a:pt x="8533" y="1769"/>
                </a:lnTo>
                <a:lnTo>
                  <a:pt x="8172" y="1233"/>
                </a:lnTo>
                <a:lnTo>
                  <a:pt x="7716" y="764"/>
                </a:lnTo>
                <a:lnTo>
                  <a:pt x="7180" y="403"/>
                </a:lnTo>
                <a:lnTo>
                  <a:pt x="6564" y="148"/>
                </a:lnTo>
                <a:lnTo>
                  <a:pt x="5908" y="14"/>
                </a:lnTo>
                <a:lnTo>
                  <a:pt x="55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1287183" y="2922056"/>
            <a:ext cx="659834" cy="875332"/>
          </a:xfrm>
          <a:custGeom>
            <a:avLst/>
            <a:gdLst/>
            <a:ahLst/>
            <a:cxnLst/>
            <a:rect l="l" t="t" r="r" b="b"/>
            <a:pathLst>
              <a:path w="5787" h="7677" extrusionOk="0">
                <a:moveTo>
                  <a:pt x="2210" y="1"/>
                </a:moveTo>
                <a:lnTo>
                  <a:pt x="2197" y="403"/>
                </a:lnTo>
                <a:lnTo>
                  <a:pt x="2103" y="1166"/>
                </a:lnTo>
                <a:lnTo>
                  <a:pt x="1942" y="1916"/>
                </a:lnTo>
                <a:lnTo>
                  <a:pt x="1715" y="2626"/>
                </a:lnTo>
                <a:lnTo>
                  <a:pt x="1433" y="3323"/>
                </a:lnTo>
                <a:lnTo>
                  <a:pt x="1099" y="3979"/>
                </a:lnTo>
                <a:lnTo>
                  <a:pt x="697" y="4609"/>
                </a:lnTo>
                <a:lnTo>
                  <a:pt x="255" y="5185"/>
                </a:lnTo>
                <a:lnTo>
                  <a:pt x="0" y="5466"/>
                </a:lnTo>
                <a:lnTo>
                  <a:pt x="2813" y="7676"/>
                </a:lnTo>
                <a:lnTo>
                  <a:pt x="3148" y="7288"/>
                </a:lnTo>
                <a:lnTo>
                  <a:pt x="3751" y="6457"/>
                </a:lnTo>
                <a:lnTo>
                  <a:pt x="4287" y="5573"/>
                </a:lnTo>
                <a:lnTo>
                  <a:pt x="4755" y="4649"/>
                </a:lnTo>
                <a:lnTo>
                  <a:pt x="5144" y="3684"/>
                </a:lnTo>
                <a:lnTo>
                  <a:pt x="5439" y="2666"/>
                </a:lnTo>
                <a:lnTo>
                  <a:pt x="5653" y="1635"/>
                </a:lnTo>
                <a:lnTo>
                  <a:pt x="5760" y="550"/>
                </a:lnTo>
                <a:lnTo>
                  <a:pt x="5787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1285586" y="1994964"/>
            <a:ext cx="661430" cy="876814"/>
          </a:xfrm>
          <a:custGeom>
            <a:avLst/>
            <a:gdLst/>
            <a:ahLst/>
            <a:cxnLst/>
            <a:rect l="l" t="t" r="r" b="b"/>
            <a:pathLst>
              <a:path w="5801" h="7690" extrusionOk="0">
                <a:moveTo>
                  <a:pt x="2814" y="1"/>
                </a:moveTo>
                <a:lnTo>
                  <a:pt x="1" y="2211"/>
                </a:lnTo>
                <a:lnTo>
                  <a:pt x="242" y="2492"/>
                </a:lnTo>
                <a:lnTo>
                  <a:pt x="697" y="3082"/>
                </a:lnTo>
                <a:lnTo>
                  <a:pt x="1099" y="3698"/>
                </a:lnTo>
                <a:lnTo>
                  <a:pt x="1447" y="4368"/>
                </a:lnTo>
                <a:lnTo>
                  <a:pt x="1729" y="5051"/>
                </a:lnTo>
                <a:lnTo>
                  <a:pt x="1956" y="5774"/>
                </a:lnTo>
                <a:lnTo>
                  <a:pt x="2117" y="6524"/>
                </a:lnTo>
                <a:lnTo>
                  <a:pt x="2211" y="7301"/>
                </a:lnTo>
                <a:lnTo>
                  <a:pt x="2224" y="7690"/>
                </a:lnTo>
                <a:lnTo>
                  <a:pt x="5801" y="7690"/>
                </a:lnTo>
                <a:lnTo>
                  <a:pt x="5774" y="7140"/>
                </a:lnTo>
                <a:lnTo>
                  <a:pt x="5654" y="6069"/>
                </a:lnTo>
                <a:lnTo>
                  <a:pt x="5453" y="5024"/>
                </a:lnTo>
                <a:lnTo>
                  <a:pt x="5145" y="4006"/>
                </a:lnTo>
                <a:lnTo>
                  <a:pt x="4769" y="3028"/>
                </a:lnTo>
                <a:lnTo>
                  <a:pt x="4301" y="2104"/>
                </a:lnTo>
                <a:lnTo>
                  <a:pt x="3751" y="1220"/>
                </a:lnTo>
                <a:lnTo>
                  <a:pt x="3149" y="389"/>
                </a:lnTo>
                <a:lnTo>
                  <a:pt x="28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578438" y="1529194"/>
            <a:ext cx="992886" cy="681270"/>
          </a:xfrm>
          <a:custGeom>
            <a:avLst/>
            <a:gdLst/>
            <a:ahLst/>
            <a:cxnLst/>
            <a:rect l="l" t="t" r="r" b="b"/>
            <a:pathLst>
              <a:path w="8708" h="5975" extrusionOk="0">
                <a:moveTo>
                  <a:pt x="1" y="0"/>
                </a:moveTo>
                <a:lnTo>
                  <a:pt x="1" y="3577"/>
                </a:lnTo>
                <a:lnTo>
                  <a:pt x="429" y="3577"/>
                </a:lnTo>
                <a:lnTo>
                  <a:pt x="1273" y="3670"/>
                </a:lnTo>
                <a:lnTo>
                  <a:pt x="2077" y="3831"/>
                </a:lnTo>
                <a:lnTo>
                  <a:pt x="2854" y="4072"/>
                </a:lnTo>
                <a:lnTo>
                  <a:pt x="3604" y="4380"/>
                </a:lnTo>
                <a:lnTo>
                  <a:pt x="4314" y="4756"/>
                </a:lnTo>
                <a:lnTo>
                  <a:pt x="4984" y="5198"/>
                </a:lnTo>
                <a:lnTo>
                  <a:pt x="5600" y="5707"/>
                </a:lnTo>
                <a:lnTo>
                  <a:pt x="5895" y="5974"/>
                </a:lnTo>
                <a:lnTo>
                  <a:pt x="8708" y="3751"/>
                </a:lnTo>
                <a:lnTo>
                  <a:pt x="8292" y="3336"/>
                </a:lnTo>
                <a:lnTo>
                  <a:pt x="7395" y="2545"/>
                </a:lnTo>
                <a:lnTo>
                  <a:pt x="6417" y="1862"/>
                </a:lnTo>
                <a:lnTo>
                  <a:pt x="5372" y="1273"/>
                </a:lnTo>
                <a:lnTo>
                  <a:pt x="4260" y="777"/>
                </a:lnTo>
                <a:lnTo>
                  <a:pt x="3108" y="402"/>
                </a:lnTo>
                <a:lnTo>
                  <a:pt x="1889" y="148"/>
                </a:lnTo>
                <a:lnTo>
                  <a:pt x="644" y="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578438" y="3581887"/>
            <a:ext cx="994482" cy="682866"/>
          </a:xfrm>
          <a:custGeom>
            <a:avLst/>
            <a:gdLst/>
            <a:ahLst/>
            <a:cxnLst/>
            <a:rect l="l" t="t" r="r" b="b"/>
            <a:pathLst>
              <a:path w="8722" h="5989" extrusionOk="0">
                <a:moveTo>
                  <a:pt x="5908" y="1"/>
                </a:moveTo>
                <a:lnTo>
                  <a:pt x="5613" y="282"/>
                </a:lnTo>
                <a:lnTo>
                  <a:pt x="4997" y="777"/>
                </a:lnTo>
                <a:lnTo>
                  <a:pt x="4327" y="1233"/>
                </a:lnTo>
                <a:lnTo>
                  <a:pt x="3617" y="1608"/>
                </a:lnTo>
                <a:lnTo>
                  <a:pt x="2867" y="1916"/>
                </a:lnTo>
                <a:lnTo>
                  <a:pt x="2090" y="2171"/>
                </a:lnTo>
                <a:lnTo>
                  <a:pt x="1273" y="2331"/>
                </a:lnTo>
                <a:lnTo>
                  <a:pt x="429" y="2412"/>
                </a:lnTo>
                <a:lnTo>
                  <a:pt x="1" y="2425"/>
                </a:lnTo>
                <a:lnTo>
                  <a:pt x="1" y="5988"/>
                </a:lnTo>
                <a:lnTo>
                  <a:pt x="644" y="5988"/>
                </a:lnTo>
                <a:lnTo>
                  <a:pt x="1903" y="5854"/>
                </a:lnTo>
                <a:lnTo>
                  <a:pt x="3108" y="5586"/>
                </a:lnTo>
                <a:lnTo>
                  <a:pt x="4274" y="5211"/>
                </a:lnTo>
                <a:lnTo>
                  <a:pt x="5386" y="4729"/>
                </a:lnTo>
                <a:lnTo>
                  <a:pt x="6430" y="4126"/>
                </a:lnTo>
                <a:lnTo>
                  <a:pt x="7408" y="3430"/>
                </a:lnTo>
                <a:lnTo>
                  <a:pt x="8306" y="2653"/>
                </a:lnTo>
                <a:lnTo>
                  <a:pt x="8721" y="2224"/>
                </a:lnTo>
                <a:lnTo>
                  <a:pt x="590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21"/>
          <p:cNvGrpSpPr/>
          <p:nvPr/>
        </p:nvGrpSpPr>
        <p:grpSpPr>
          <a:xfrm>
            <a:off x="599155" y="2641091"/>
            <a:ext cx="564309" cy="510152"/>
            <a:chOff x="1196021" y="2530589"/>
            <a:chExt cx="666402" cy="602447"/>
          </a:xfrm>
        </p:grpSpPr>
        <p:sp>
          <p:nvSpPr>
            <p:cNvPr id="244" name="Google Shape;244;p21"/>
            <p:cNvSpPr/>
            <p:nvPr/>
          </p:nvSpPr>
          <p:spPr>
            <a:xfrm>
              <a:off x="1196021" y="3104720"/>
              <a:ext cx="666402" cy="28313"/>
            </a:xfrm>
            <a:custGeom>
              <a:avLst/>
              <a:gdLst/>
              <a:ahLst/>
              <a:cxnLst/>
              <a:rect l="l" t="t" r="r" b="b"/>
              <a:pathLst>
                <a:path w="6002" h="255" extrusionOk="0">
                  <a:moveTo>
                    <a:pt x="81" y="0"/>
                  </a:moveTo>
                  <a:lnTo>
                    <a:pt x="14" y="81"/>
                  </a:lnTo>
                  <a:lnTo>
                    <a:pt x="0" y="134"/>
                  </a:lnTo>
                  <a:lnTo>
                    <a:pt x="14" y="175"/>
                  </a:lnTo>
                  <a:lnTo>
                    <a:pt x="81" y="255"/>
                  </a:lnTo>
                  <a:lnTo>
                    <a:pt x="5921" y="255"/>
                  </a:lnTo>
                  <a:lnTo>
                    <a:pt x="6001" y="175"/>
                  </a:lnTo>
                  <a:lnTo>
                    <a:pt x="6001" y="134"/>
                  </a:lnTo>
                  <a:lnTo>
                    <a:pt x="6001" y="81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1279292" y="2918747"/>
              <a:ext cx="147337" cy="214288"/>
            </a:xfrm>
            <a:custGeom>
              <a:avLst/>
              <a:gdLst/>
              <a:ahLst/>
              <a:cxnLst/>
              <a:rect l="l" t="t" r="r" b="b"/>
              <a:pathLst>
                <a:path w="1327" h="1930" extrusionOk="0">
                  <a:moveTo>
                    <a:pt x="134" y="1"/>
                  </a:moveTo>
                  <a:lnTo>
                    <a:pt x="81" y="14"/>
                  </a:lnTo>
                  <a:lnTo>
                    <a:pt x="14" y="81"/>
                  </a:lnTo>
                  <a:lnTo>
                    <a:pt x="0" y="135"/>
                  </a:lnTo>
                  <a:lnTo>
                    <a:pt x="0" y="1809"/>
                  </a:lnTo>
                  <a:lnTo>
                    <a:pt x="14" y="1850"/>
                  </a:lnTo>
                  <a:lnTo>
                    <a:pt x="81" y="1930"/>
                  </a:lnTo>
                  <a:lnTo>
                    <a:pt x="188" y="1930"/>
                  </a:lnTo>
                  <a:lnTo>
                    <a:pt x="255" y="1850"/>
                  </a:lnTo>
                  <a:lnTo>
                    <a:pt x="268" y="1809"/>
                  </a:lnTo>
                  <a:lnTo>
                    <a:pt x="268" y="269"/>
                  </a:lnTo>
                  <a:lnTo>
                    <a:pt x="1059" y="269"/>
                  </a:lnTo>
                  <a:lnTo>
                    <a:pt x="1059" y="1809"/>
                  </a:lnTo>
                  <a:lnTo>
                    <a:pt x="1072" y="1850"/>
                  </a:lnTo>
                  <a:lnTo>
                    <a:pt x="1139" y="1930"/>
                  </a:lnTo>
                  <a:lnTo>
                    <a:pt x="1246" y="1930"/>
                  </a:lnTo>
                  <a:lnTo>
                    <a:pt x="1313" y="1850"/>
                  </a:lnTo>
                  <a:lnTo>
                    <a:pt x="1327" y="1809"/>
                  </a:lnTo>
                  <a:lnTo>
                    <a:pt x="1327" y="135"/>
                  </a:lnTo>
                  <a:lnTo>
                    <a:pt x="1313" y="81"/>
                  </a:lnTo>
                  <a:lnTo>
                    <a:pt x="1246" y="14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1463712" y="2823595"/>
              <a:ext cx="147337" cy="309441"/>
            </a:xfrm>
            <a:custGeom>
              <a:avLst/>
              <a:gdLst/>
              <a:ahLst/>
              <a:cxnLst/>
              <a:rect l="l" t="t" r="r" b="b"/>
              <a:pathLst>
                <a:path w="1327" h="2787" extrusionOk="0">
                  <a:moveTo>
                    <a:pt x="134" y="1"/>
                  </a:moveTo>
                  <a:lnTo>
                    <a:pt x="81" y="14"/>
                  </a:lnTo>
                  <a:lnTo>
                    <a:pt x="14" y="81"/>
                  </a:lnTo>
                  <a:lnTo>
                    <a:pt x="0" y="135"/>
                  </a:lnTo>
                  <a:lnTo>
                    <a:pt x="0" y="2666"/>
                  </a:lnTo>
                  <a:lnTo>
                    <a:pt x="14" y="2707"/>
                  </a:lnTo>
                  <a:lnTo>
                    <a:pt x="81" y="2787"/>
                  </a:lnTo>
                  <a:lnTo>
                    <a:pt x="188" y="2787"/>
                  </a:lnTo>
                  <a:lnTo>
                    <a:pt x="268" y="2707"/>
                  </a:lnTo>
                  <a:lnTo>
                    <a:pt x="268" y="2666"/>
                  </a:lnTo>
                  <a:lnTo>
                    <a:pt x="268" y="269"/>
                  </a:lnTo>
                  <a:lnTo>
                    <a:pt x="1059" y="269"/>
                  </a:lnTo>
                  <a:lnTo>
                    <a:pt x="1059" y="2666"/>
                  </a:lnTo>
                  <a:lnTo>
                    <a:pt x="1072" y="2707"/>
                  </a:lnTo>
                  <a:lnTo>
                    <a:pt x="1139" y="2787"/>
                  </a:lnTo>
                  <a:lnTo>
                    <a:pt x="1246" y="2787"/>
                  </a:lnTo>
                  <a:lnTo>
                    <a:pt x="1327" y="2707"/>
                  </a:lnTo>
                  <a:lnTo>
                    <a:pt x="1327" y="2666"/>
                  </a:lnTo>
                  <a:lnTo>
                    <a:pt x="1327" y="135"/>
                  </a:lnTo>
                  <a:lnTo>
                    <a:pt x="1327" y="81"/>
                  </a:lnTo>
                  <a:lnTo>
                    <a:pt x="1246" y="14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1649574" y="2738879"/>
              <a:ext cx="145893" cy="394156"/>
            </a:xfrm>
            <a:custGeom>
              <a:avLst/>
              <a:gdLst/>
              <a:ahLst/>
              <a:cxnLst/>
              <a:rect l="l" t="t" r="r" b="b"/>
              <a:pathLst>
                <a:path w="1314" h="3550" extrusionOk="0">
                  <a:moveTo>
                    <a:pt x="121" y="0"/>
                  </a:moveTo>
                  <a:lnTo>
                    <a:pt x="68" y="14"/>
                  </a:lnTo>
                  <a:lnTo>
                    <a:pt x="1" y="81"/>
                  </a:lnTo>
                  <a:lnTo>
                    <a:pt x="1" y="134"/>
                  </a:lnTo>
                  <a:lnTo>
                    <a:pt x="1" y="3429"/>
                  </a:lnTo>
                  <a:lnTo>
                    <a:pt x="1" y="3470"/>
                  </a:lnTo>
                  <a:lnTo>
                    <a:pt x="68" y="3550"/>
                  </a:lnTo>
                  <a:lnTo>
                    <a:pt x="175" y="3550"/>
                  </a:lnTo>
                  <a:lnTo>
                    <a:pt x="255" y="3470"/>
                  </a:lnTo>
                  <a:lnTo>
                    <a:pt x="255" y="3429"/>
                  </a:lnTo>
                  <a:lnTo>
                    <a:pt x="255" y="268"/>
                  </a:lnTo>
                  <a:lnTo>
                    <a:pt x="1059" y="268"/>
                  </a:lnTo>
                  <a:lnTo>
                    <a:pt x="1059" y="3429"/>
                  </a:lnTo>
                  <a:lnTo>
                    <a:pt x="1059" y="3470"/>
                  </a:lnTo>
                  <a:lnTo>
                    <a:pt x="1126" y="3550"/>
                  </a:lnTo>
                  <a:lnTo>
                    <a:pt x="1233" y="3550"/>
                  </a:lnTo>
                  <a:lnTo>
                    <a:pt x="1314" y="3470"/>
                  </a:lnTo>
                  <a:lnTo>
                    <a:pt x="1314" y="3429"/>
                  </a:lnTo>
                  <a:lnTo>
                    <a:pt x="1314" y="134"/>
                  </a:lnTo>
                  <a:lnTo>
                    <a:pt x="1314" y="81"/>
                  </a:lnTo>
                  <a:lnTo>
                    <a:pt x="1233" y="14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1231661" y="2536584"/>
              <a:ext cx="535609" cy="315436"/>
            </a:xfrm>
            <a:custGeom>
              <a:avLst/>
              <a:gdLst/>
              <a:ahLst/>
              <a:cxnLst/>
              <a:rect l="l" t="t" r="r" b="b"/>
              <a:pathLst>
                <a:path w="4824" h="2841" extrusionOk="0">
                  <a:moveTo>
                    <a:pt x="4716" y="0"/>
                  </a:moveTo>
                  <a:lnTo>
                    <a:pt x="4609" y="27"/>
                  </a:lnTo>
                  <a:lnTo>
                    <a:pt x="4582" y="67"/>
                  </a:lnTo>
                  <a:lnTo>
                    <a:pt x="4515" y="148"/>
                  </a:lnTo>
                  <a:lnTo>
                    <a:pt x="3939" y="844"/>
                  </a:lnTo>
                  <a:lnTo>
                    <a:pt x="3122" y="1527"/>
                  </a:lnTo>
                  <a:lnTo>
                    <a:pt x="2425" y="1969"/>
                  </a:lnTo>
                  <a:lnTo>
                    <a:pt x="1595" y="2318"/>
                  </a:lnTo>
                  <a:lnTo>
                    <a:pt x="657" y="2545"/>
                  </a:lnTo>
                  <a:lnTo>
                    <a:pt x="135" y="2572"/>
                  </a:lnTo>
                  <a:lnTo>
                    <a:pt x="81" y="2586"/>
                  </a:lnTo>
                  <a:lnTo>
                    <a:pt x="1" y="2666"/>
                  </a:lnTo>
                  <a:lnTo>
                    <a:pt x="1" y="2706"/>
                  </a:lnTo>
                  <a:lnTo>
                    <a:pt x="14" y="2760"/>
                  </a:lnTo>
                  <a:lnTo>
                    <a:pt x="81" y="2840"/>
                  </a:lnTo>
                  <a:lnTo>
                    <a:pt x="135" y="2840"/>
                  </a:lnTo>
                  <a:lnTo>
                    <a:pt x="684" y="2800"/>
                  </a:lnTo>
                  <a:lnTo>
                    <a:pt x="1675" y="2572"/>
                  </a:lnTo>
                  <a:lnTo>
                    <a:pt x="2532" y="2197"/>
                  </a:lnTo>
                  <a:lnTo>
                    <a:pt x="3269" y="1742"/>
                  </a:lnTo>
                  <a:lnTo>
                    <a:pt x="4126" y="1018"/>
                  </a:lnTo>
                  <a:lnTo>
                    <a:pt x="4743" y="295"/>
                  </a:lnTo>
                  <a:lnTo>
                    <a:pt x="4796" y="215"/>
                  </a:lnTo>
                  <a:lnTo>
                    <a:pt x="4823" y="161"/>
                  </a:lnTo>
                  <a:lnTo>
                    <a:pt x="4796" y="67"/>
                  </a:lnTo>
                  <a:lnTo>
                    <a:pt x="4756" y="27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1666007" y="2530589"/>
              <a:ext cx="107144" cy="104257"/>
            </a:xfrm>
            <a:custGeom>
              <a:avLst/>
              <a:gdLst/>
              <a:ahLst/>
              <a:cxnLst/>
              <a:rect l="l" t="t" r="r" b="b"/>
              <a:pathLst>
                <a:path w="965" h="939" extrusionOk="0">
                  <a:moveTo>
                    <a:pt x="804" y="1"/>
                  </a:moveTo>
                  <a:lnTo>
                    <a:pt x="107" y="135"/>
                  </a:lnTo>
                  <a:lnTo>
                    <a:pt x="67" y="148"/>
                  </a:lnTo>
                  <a:lnTo>
                    <a:pt x="0" y="229"/>
                  </a:lnTo>
                  <a:lnTo>
                    <a:pt x="14" y="282"/>
                  </a:lnTo>
                  <a:lnTo>
                    <a:pt x="27" y="336"/>
                  </a:lnTo>
                  <a:lnTo>
                    <a:pt x="107" y="389"/>
                  </a:lnTo>
                  <a:lnTo>
                    <a:pt x="161" y="389"/>
                  </a:lnTo>
                  <a:lnTo>
                    <a:pt x="697" y="282"/>
                  </a:lnTo>
                  <a:lnTo>
                    <a:pt x="697" y="805"/>
                  </a:lnTo>
                  <a:lnTo>
                    <a:pt x="697" y="858"/>
                  </a:lnTo>
                  <a:lnTo>
                    <a:pt x="777" y="938"/>
                  </a:lnTo>
                  <a:lnTo>
                    <a:pt x="884" y="938"/>
                  </a:lnTo>
                  <a:lnTo>
                    <a:pt x="951" y="858"/>
                  </a:lnTo>
                  <a:lnTo>
                    <a:pt x="965" y="805"/>
                  </a:lnTo>
                  <a:lnTo>
                    <a:pt x="965" y="121"/>
                  </a:lnTo>
                  <a:lnTo>
                    <a:pt x="951" y="68"/>
                  </a:lnTo>
                  <a:lnTo>
                    <a:pt x="911" y="28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21"/>
          <p:cNvSpPr txBox="1"/>
          <p:nvPr/>
        </p:nvSpPr>
        <p:spPr>
          <a:xfrm>
            <a:off x="1810480" y="1272403"/>
            <a:ext cx="704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500" b="1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37,5</a:t>
            </a:r>
            <a:r>
              <a:rPr lang="en-GB" sz="1600" b="1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16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2383305" y="2265840"/>
            <a:ext cx="704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500" b="1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37,5</a:t>
            </a:r>
            <a:r>
              <a:rPr lang="en-GB" sz="1600" b="1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16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2329830" y="3259278"/>
            <a:ext cx="704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500" b="1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25</a:t>
            </a:r>
            <a:r>
              <a:rPr lang="en-GB" sz="1600" b="1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16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1709680" y="4093503"/>
            <a:ext cx="704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5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</a:t>
            </a:r>
            <a:r>
              <a:rPr lang="en-GB" sz="1600" b="1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1600" b="1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3803073" y="3957441"/>
            <a:ext cx="4883727" cy="68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lt-LT" sz="1800" b="1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Increases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social and economic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value</a:t>
            </a:r>
            <a:endParaRPr lang="lt-LT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lt-LT" sz="1800" b="1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lt-LT" sz="1800" b="1" dirty="0" err="1" smtClean="0">
                <a:solidFill>
                  <a:schemeClr val="accent5">
                    <a:lumMod val="75000"/>
                  </a:schemeClr>
                </a:solidFill>
              </a:rPr>
              <a:t>Has</a:t>
            </a:r>
            <a:r>
              <a:rPr lang="lt-LT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t-LT" sz="1800" b="1" dirty="0" err="1">
                <a:solidFill>
                  <a:schemeClr val="accent5">
                    <a:lumMod val="75000"/>
                  </a:schemeClr>
                </a:solidFill>
              </a:rPr>
              <a:t>environmental</a:t>
            </a:r>
            <a:r>
              <a:rPr lang="lt-LT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t-LT" sz="1800" b="1" dirty="0" err="1">
                <a:solidFill>
                  <a:schemeClr val="accent5">
                    <a:lumMod val="75000"/>
                  </a:schemeClr>
                </a:solidFill>
              </a:rPr>
              <a:t>sustainability</a:t>
            </a:r>
            <a:r>
              <a:rPr lang="lt-LT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t-LT" sz="1800" b="1" dirty="0" err="1">
                <a:solidFill>
                  <a:schemeClr val="accent5">
                    <a:lumMod val="75000"/>
                  </a:schemeClr>
                </a:solidFill>
              </a:rPr>
              <a:t>benefits</a:t>
            </a:r>
            <a:endParaRPr lang="lt-LT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endParaRPr sz="20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3803073" y="3124475"/>
            <a:ext cx="3693101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lt-LT" sz="2000" b="1" dirty="0" smtClean="0">
                <a:solidFill>
                  <a:srgbClr val="7030A0"/>
                </a:solidFill>
              </a:rPr>
              <a:t>*</a:t>
            </a:r>
            <a:r>
              <a:rPr lang="lt-LT" sz="2000" b="1" dirty="0" err="1" smtClean="0">
                <a:solidFill>
                  <a:srgbClr val="7030A0"/>
                </a:solidFill>
              </a:rPr>
              <a:t>Preserves</a:t>
            </a:r>
            <a:r>
              <a:rPr lang="lt-LT" sz="2000" b="1" dirty="0" smtClean="0">
                <a:solidFill>
                  <a:srgbClr val="7030A0"/>
                </a:solidFill>
              </a:rPr>
              <a:t> </a:t>
            </a:r>
            <a:r>
              <a:rPr lang="lt-LT" sz="2000" b="1" dirty="0" err="1">
                <a:solidFill>
                  <a:srgbClr val="7030A0"/>
                </a:solidFill>
              </a:rPr>
              <a:t>identity</a:t>
            </a:r>
            <a:endParaRPr sz="2000" b="1" dirty="0">
              <a:solidFill>
                <a:srgbClr val="7030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3800475" y="2078050"/>
            <a:ext cx="4765087" cy="58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lt-LT" sz="2000" b="1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Is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wealth of knowledge and skills passed from generation to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generation</a:t>
            </a:r>
            <a:r>
              <a:rPr lang="en-US" sz="2000" dirty="0"/>
              <a:t/>
            </a:r>
            <a:br>
              <a:rPr lang="en-US" sz="2000" dirty="0"/>
            </a:br>
            <a:endParaRPr sz="3200" b="1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3800475" y="1255475"/>
            <a:ext cx="4249016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lt-LT" sz="2000" b="1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lt-LT" sz="2000" b="1" dirty="0" err="1" smtClean="0">
                <a:solidFill>
                  <a:schemeClr val="accent2">
                    <a:lumMod val="75000"/>
                  </a:schemeClr>
                </a:solidFill>
              </a:rPr>
              <a:t>Maintains</a:t>
            </a:r>
            <a:r>
              <a:rPr lang="lt-LT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t-LT" sz="2000" b="1" dirty="0" err="1">
                <a:solidFill>
                  <a:schemeClr val="accent2">
                    <a:lumMod val="75000"/>
                  </a:schemeClr>
                </a:solidFill>
              </a:rPr>
              <a:t>cultural</a:t>
            </a:r>
            <a:r>
              <a:rPr lang="lt-LT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t-LT" sz="2000" b="1" dirty="0" err="1">
                <a:solidFill>
                  <a:schemeClr val="accent2">
                    <a:lumMod val="75000"/>
                  </a:schemeClr>
                </a:solidFill>
              </a:rPr>
              <a:t>diversity</a:t>
            </a:r>
            <a:endParaRPr lang="lt-LT" sz="2000" b="1" dirty="0">
              <a:solidFill>
                <a:schemeClr val="accent2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2"/>
              </a:solidFill>
              <a:latin typeface="+mn-lt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5575463" y="1271000"/>
            <a:ext cx="29901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3"/>
          <p:cNvSpPr txBox="1">
            <a:spLocks noGrp="1"/>
          </p:cNvSpPr>
          <p:nvPr>
            <p:ph type="title"/>
          </p:nvPr>
        </p:nvSpPr>
        <p:spPr>
          <a:xfrm>
            <a:off x="429491" y="164350"/>
            <a:ext cx="822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0" i="1" dirty="0" smtClean="0">
                <a:latin typeface="+mj-lt"/>
              </a:rPr>
              <a:t>What </a:t>
            </a:r>
            <a:r>
              <a:rPr lang="en-US" sz="2000" b="0" i="1" dirty="0">
                <a:latin typeface="+mj-lt"/>
              </a:rPr>
              <a:t>activity was the most </a:t>
            </a:r>
            <a:r>
              <a:rPr lang="en-US" sz="2000" b="0" i="1" dirty="0" err="1" smtClean="0">
                <a:latin typeface="+mj-lt"/>
              </a:rPr>
              <a:t>ap</a:t>
            </a:r>
            <a:r>
              <a:rPr lang="lt-LT" sz="2000" b="0" i="1" dirty="0" smtClean="0">
                <a:latin typeface="+mj-lt"/>
              </a:rPr>
              <a:t>p</a:t>
            </a:r>
            <a:r>
              <a:rPr lang="en-US" sz="2000" b="0" i="1" dirty="0" err="1" smtClean="0">
                <a:latin typeface="+mj-lt"/>
              </a:rPr>
              <a:t>ealing</a:t>
            </a:r>
            <a:r>
              <a:rPr lang="en-US" sz="2000" b="0" i="1" dirty="0" smtClean="0">
                <a:latin typeface="+mj-lt"/>
              </a:rPr>
              <a:t> </a:t>
            </a:r>
            <a:r>
              <a:rPr lang="en-US" sz="2000" b="0" i="1" dirty="0">
                <a:latin typeface="+mj-lt"/>
              </a:rPr>
              <a:t>during the debate:  listening to diverse viewpoints,  making your own speech or providing arguments to express agreement/disagreement?    </a:t>
            </a:r>
            <a:endParaRPr sz="2000" i="1" dirty="0">
              <a:latin typeface="+mj-lt"/>
            </a:endParaRPr>
          </a:p>
        </p:txBody>
      </p:sp>
      <p:grpSp>
        <p:nvGrpSpPr>
          <p:cNvPr id="1017" name="Google Shape;1017;p43"/>
          <p:cNvGrpSpPr/>
          <p:nvPr/>
        </p:nvGrpSpPr>
        <p:grpSpPr>
          <a:xfrm>
            <a:off x="429491" y="1712864"/>
            <a:ext cx="4025534" cy="3295553"/>
            <a:chOff x="1253569" y="1435775"/>
            <a:chExt cx="4025534" cy="3179704"/>
          </a:xfrm>
        </p:grpSpPr>
        <p:grpSp>
          <p:nvGrpSpPr>
            <p:cNvPr id="1018" name="Google Shape;1018;p43"/>
            <p:cNvGrpSpPr/>
            <p:nvPr/>
          </p:nvGrpSpPr>
          <p:grpSpPr>
            <a:xfrm>
              <a:off x="1253569" y="1529427"/>
              <a:ext cx="4025534" cy="3086052"/>
              <a:chOff x="1761914" y="1300550"/>
              <a:chExt cx="4751575" cy="3086052"/>
            </a:xfrm>
          </p:grpSpPr>
          <p:cxnSp>
            <p:nvCxnSpPr>
              <p:cNvPr id="1019" name="Google Shape;1019;p43"/>
              <p:cNvCxnSpPr/>
              <p:nvPr/>
            </p:nvCxnSpPr>
            <p:spPr>
              <a:xfrm>
                <a:off x="2119400" y="1300550"/>
                <a:ext cx="0" cy="27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43"/>
              <p:cNvCxnSpPr/>
              <p:nvPr/>
            </p:nvCxnSpPr>
            <p:spPr>
              <a:xfrm>
                <a:off x="2922738" y="1300550"/>
                <a:ext cx="0" cy="27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43"/>
              <p:cNvCxnSpPr/>
              <p:nvPr/>
            </p:nvCxnSpPr>
            <p:spPr>
              <a:xfrm>
                <a:off x="3734378" y="1300550"/>
                <a:ext cx="0" cy="27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43"/>
              <p:cNvCxnSpPr/>
              <p:nvPr/>
            </p:nvCxnSpPr>
            <p:spPr>
              <a:xfrm>
                <a:off x="4546019" y="1300550"/>
                <a:ext cx="0" cy="27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43"/>
              <p:cNvCxnSpPr/>
              <p:nvPr/>
            </p:nvCxnSpPr>
            <p:spPr>
              <a:xfrm>
                <a:off x="5357660" y="1300550"/>
                <a:ext cx="0" cy="27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43"/>
              <p:cNvCxnSpPr/>
              <p:nvPr/>
            </p:nvCxnSpPr>
            <p:spPr>
              <a:xfrm>
                <a:off x="6169300" y="1300550"/>
                <a:ext cx="0" cy="277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25" name="Google Shape;1025;p43"/>
              <p:cNvSpPr txBox="1"/>
              <p:nvPr/>
            </p:nvSpPr>
            <p:spPr>
              <a:xfrm>
                <a:off x="2635899" y="4149302"/>
                <a:ext cx="701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lt-LT" sz="1200" dirty="0" smtClean="0">
                    <a:solidFill>
                      <a:schemeClr val="dk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20</a:t>
                </a:r>
                <a:endParaRPr sz="1200" dirty="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026" name="Google Shape;1026;p43"/>
              <p:cNvSpPr txBox="1"/>
              <p:nvPr/>
            </p:nvSpPr>
            <p:spPr>
              <a:xfrm>
                <a:off x="3381864" y="4149302"/>
                <a:ext cx="701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lt-LT" sz="1200" dirty="0" smtClean="0">
                    <a:solidFill>
                      <a:schemeClr val="dk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40</a:t>
                </a:r>
                <a:endParaRPr sz="1200" dirty="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027" name="Google Shape;1027;p43"/>
              <p:cNvSpPr txBox="1"/>
              <p:nvPr/>
            </p:nvSpPr>
            <p:spPr>
              <a:xfrm>
                <a:off x="4191839" y="4149302"/>
                <a:ext cx="701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lt-LT" sz="1200" dirty="0" smtClean="0">
                    <a:solidFill>
                      <a:schemeClr val="dk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60</a:t>
                </a:r>
                <a:endParaRPr sz="1200" dirty="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028" name="Google Shape;1028;p43"/>
              <p:cNvSpPr txBox="1"/>
              <p:nvPr/>
            </p:nvSpPr>
            <p:spPr>
              <a:xfrm>
                <a:off x="5001814" y="4149302"/>
                <a:ext cx="701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lt-LT" sz="1200" dirty="0" smtClean="0">
                    <a:solidFill>
                      <a:schemeClr val="dk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80</a:t>
                </a:r>
                <a:endParaRPr sz="1200" dirty="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029" name="Google Shape;1029;p43"/>
              <p:cNvSpPr txBox="1"/>
              <p:nvPr/>
            </p:nvSpPr>
            <p:spPr>
              <a:xfrm>
                <a:off x="5811789" y="4149302"/>
                <a:ext cx="701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lt-LT" sz="1200" dirty="0" smtClean="0">
                    <a:solidFill>
                      <a:schemeClr val="dk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100</a:t>
                </a:r>
                <a:endParaRPr sz="1200" dirty="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030" name="Google Shape;1030;p43"/>
              <p:cNvSpPr txBox="1"/>
              <p:nvPr/>
            </p:nvSpPr>
            <p:spPr>
              <a:xfrm>
                <a:off x="1761914" y="4149302"/>
                <a:ext cx="701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dk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0</a:t>
                </a:r>
                <a:endParaRPr sz="1200">
                  <a:solidFill>
                    <a:schemeClr val="dk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sp>
          <p:nvSpPr>
            <p:cNvPr id="1031" name="Google Shape;1031;p43"/>
            <p:cNvSpPr/>
            <p:nvPr/>
          </p:nvSpPr>
          <p:spPr>
            <a:xfrm>
              <a:off x="1551934" y="1435775"/>
              <a:ext cx="3435571" cy="20403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1551940" y="1937224"/>
              <a:ext cx="2141700" cy="207600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1551933" y="2442241"/>
              <a:ext cx="1372700" cy="20046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1551936" y="2940123"/>
              <a:ext cx="1372704" cy="20403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1551954" y="3441572"/>
              <a:ext cx="1036535" cy="23195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" name="Google Shape;1051;p43"/>
          <p:cNvSpPr txBox="1"/>
          <p:nvPr/>
        </p:nvSpPr>
        <p:spPr>
          <a:xfrm>
            <a:off x="4301835" y="1643618"/>
            <a:ext cx="3498273" cy="36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 found the debate really interesting</a:t>
            </a:r>
            <a:endParaRPr sz="1200" b="1" dirty="0">
              <a:solidFill>
                <a:schemeClr val="accent5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43"/>
          <p:cNvSpPr txBox="1"/>
          <p:nvPr/>
        </p:nvSpPr>
        <p:spPr>
          <a:xfrm>
            <a:off x="4301834" y="3718662"/>
            <a:ext cx="4232566" cy="57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I really enjoyed commenting on the speeches</a:t>
            </a:r>
            <a:endParaRPr sz="12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9" name="Google Shape;1059;p43"/>
          <p:cNvSpPr txBox="1"/>
          <p:nvPr/>
        </p:nvSpPr>
        <p:spPr>
          <a:xfrm>
            <a:off x="4301834" y="3121603"/>
            <a:ext cx="4703621" cy="40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lt-LT" b="1" dirty="0" smtClean="0">
                <a:solidFill>
                  <a:srgbClr val="FFC000"/>
                </a:solidFill>
              </a:rPr>
              <a:t>A v</a:t>
            </a:r>
            <a:r>
              <a:rPr lang="en-US" b="1" dirty="0" err="1" smtClean="0">
                <a:solidFill>
                  <a:srgbClr val="FFC000"/>
                </a:solidFill>
              </a:rPr>
              <a:t>ery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lt-LT" b="1" dirty="0" err="1" smtClean="0">
                <a:solidFill>
                  <a:srgbClr val="FFC000"/>
                </a:solidFill>
              </a:rPr>
              <a:t>interesting</a:t>
            </a:r>
            <a:r>
              <a:rPr lang="lt-LT" b="1" dirty="0" smtClean="0">
                <a:solidFill>
                  <a:srgbClr val="FFC000"/>
                </a:solidFill>
              </a:rPr>
              <a:t> </a:t>
            </a:r>
            <a:r>
              <a:rPr lang="lt-LT" b="1" dirty="0" err="1" smtClean="0">
                <a:solidFill>
                  <a:srgbClr val="FFC000"/>
                </a:solidFill>
              </a:rPr>
              <a:t>way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to learn and improve our skills</a:t>
            </a:r>
            <a:endParaRPr sz="1200" b="1" dirty="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43"/>
          <p:cNvSpPr txBox="1"/>
          <p:nvPr/>
        </p:nvSpPr>
        <p:spPr>
          <a:xfrm>
            <a:off x="4301834" y="2108978"/>
            <a:ext cx="4433457" cy="41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7030A0"/>
                </a:solidFill>
              </a:rPr>
              <a:t>I really </a:t>
            </a:r>
            <a:r>
              <a:rPr lang="en-US" b="1" dirty="0" smtClean="0">
                <a:solidFill>
                  <a:srgbClr val="7030A0"/>
                </a:solidFill>
              </a:rPr>
              <a:t>enjoy</a:t>
            </a:r>
            <a:r>
              <a:rPr lang="lt-LT" b="1" dirty="0" err="1" smtClean="0">
                <a:solidFill>
                  <a:srgbClr val="7030A0"/>
                </a:solidFill>
              </a:rPr>
              <a:t>ed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listening to other </a:t>
            </a:r>
            <a:r>
              <a:rPr lang="en-US" b="1" dirty="0" smtClean="0">
                <a:solidFill>
                  <a:srgbClr val="7030A0"/>
                </a:solidFill>
              </a:rPr>
              <a:t>countries</a:t>
            </a:r>
            <a:r>
              <a:rPr lang="lt-LT" b="1" dirty="0" smtClean="0">
                <a:solidFill>
                  <a:srgbClr val="7030A0"/>
                </a:solidFill>
              </a:rPr>
              <a:t>‘</a:t>
            </a:r>
            <a:r>
              <a:rPr lang="en-US" b="1" dirty="0" smtClean="0">
                <a:solidFill>
                  <a:srgbClr val="7030A0"/>
                </a:solidFill>
              </a:rPr>
              <a:t> view</a:t>
            </a:r>
            <a:r>
              <a:rPr lang="lt-LT" b="1" dirty="0" smtClean="0">
                <a:solidFill>
                  <a:srgbClr val="7030A0"/>
                </a:solidFill>
              </a:rPr>
              <a:t>s</a:t>
            </a:r>
            <a:endParaRPr sz="12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1051;p43"/>
          <p:cNvSpPr txBox="1"/>
          <p:nvPr/>
        </p:nvSpPr>
        <p:spPr>
          <a:xfrm>
            <a:off x="4301835" y="2555114"/>
            <a:ext cx="4287983" cy="34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lt-LT" b="1" dirty="0" smtClean="0">
                <a:solidFill>
                  <a:srgbClr val="00B050"/>
                </a:solidFill>
              </a:rPr>
              <a:t>It </a:t>
            </a:r>
            <a:r>
              <a:rPr lang="lt-LT" b="1" dirty="0" err="1" smtClean="0">
                <a:solidFill>
                  <a:srgbClr val="00B050"/>
                </a:solidFill>
              </a:rPr>
              <a:t>was</a:t>
            </a:r>
            <a:r>
              <a:rPr lang="lt-LT" b="1" dirty="0" smtClean="0">
                <a:solidFill>
                  <a:srgbClr val="00B050"/>
                </a:solidFill>
              </a:rPr>
              <a:t> a </a:t>
            </a:r>
            <a:r>
              <a:rPr lang="lt-LT" b="1" dirty="0" err="1" smtClean="0">
                <a:solidFill>
                  <a:srgbClr val="00B050"/>
                </a:solidFill>
              </a:rPr>
              <a:t>great</a:t>
            </a:r>
            <a:r>
              <a:rPr lang="lt-LT" b="1" dirty="0" smtClean="0">
                <a:solidFill>
                  <a:srgbClr val="00B050"/>
                </a:solidFill>
              </a:rPr>
              <a:t> </a:t>
            </a:r>
            <a:r>
              <a:rPr lang="lt-LT" b="1" dirty="0" err="1" smtClean="0">
                <a:solidFill>
                  <a:srgbClr val="00B050"/>
                </a:solidFill>
              </a:rPr>
              <a:t>possibility</a:t>
            </a:r>
            <a:r>
              <a:rPr lang="lt-LT" b="1" dirty="0" smtClean="0">
                <a:solidFill>
                  <a:srgbClr val="00B050"/>
                </a:solidFill>
              </a:rPr>
              <a:t> </a:t>
            </a:r>
            <a:r>
              <a:rPr lang="lt-LT" b="1" dirty="0">
                <a:solidFill>
                  <a:srgbClr val="00B050"/>
                </a:solidFill>
              </a:rPr>
              <a:t>to </a:t>
            </a:r>
            <a:r>
              <a:rPr lang="lt-LT" b="1" dirty="0" err="1">
                <a:solidFill>
                  <a:srgbClr val="00B050"/>
                </a:solidFill>
              </a:rPr>
              <a:t>provide</a:t>
            </a:r>
            <a:r>
              <a:rPr lang="lt-LT" b="1" dirty="0">
                <a:solidFill>
                  <a:srgbClr val="00B050"/>
                </a:solidFill>
              </a:rPr>
              <a:t> </a:t>
            </a:r>
            <a:r>
              <a:rPr lang="lt-LT" b="1" dirty="0" err="1">
                <a:solidFill>
                  <a:srgbClr val="00B050"/>
                </a:solidFill>
              </a:rPr>
              <a:t>arguments</a:t>
            </a:r>
            <a:r>
              <a:rPr lang="lt-LT" dirty="0"/>
              <a:t> 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1043;p43"/>
          <p:cNvSpPr/>
          <p:nvPr/>
        </p:nvSpPr>
        <p:spPr>
          <a:xfrm>
            <a:off x="729511" y="4313165"/>
            <a:ext cx="683429" cy="24040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55;p43"/>
          <p:cNvSpPr txBox="1"/>
          <p:nvPr/>
        </p:nvSpPr>
        <p:spPr>
          <a:xfrm>
            <a:off x="4301834" y="4230749"/>
            <a:ext cx="4357257" cy="3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lt-LT" b="1" dirty="0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I </a:t>
            </a:r>
            <a:r>
              <a:rPr lang="lt-LT" b="1" dirty="0" err="1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would</a:t>
            </a:r>
            <a:r>
              <a:rPr lang="lt-LT" b="1" dirty="0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b="1" dirty="0" err="1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like</a:t>
            </a:r>
            <a:r>
              <a:rPr lang="lt-LT" b="1" dirty="0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lt-LT" b="1" dirty="0" err="1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debate</a:t>
            </a:r>
            <a:r>
              <a:rPr lang="lt-LT" b="1" dirty="0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b="1" dirty="0" err="1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again</a:t>
            </a:r>
            <a:r>
              <a:rPr lang="lt-LT" b="1" dirty="0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b="1" dirty="0" err="1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on</a:t>
            </a:r>
            <a:r>
              <a:rPr lang="lt-LT" b="1" dirty="0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lt-LT" b="1" dirty="0" err="1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different</a:t>
            </a:r>
            <a:r>
              <a:rPr lang="lt-LT" b="1" dirty="0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b="1" dirty="0" err="1" smtClean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topic</a:t>
            </a:r>
            <a:endParaRPr b="1" dirty="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istics &amp; Results Infographics by Slidesgo">
  <a:themeElements>
    <a:clrScheme name="Simple Light">
      <a:dk1>
        <a:srgbClr val="272727"/>
      </a:dk1>
      <a:lt1>
        <a:srgbClr val="FFFFFF"/>
      </a:lt1>
      <a:dk2>
        <a:srgbClr val="595959"/>
      </a:dk2>
      <a:lt2>
        <a:srgbClr val="DDDDDD"/>
      </a:lt2>
      <a:accent1>
        <a:srgbClr val="A4EBFC"/>
      </a:accent1>
      <a:accent2>
        <a:srgbClr val="52DEFF"/>
      </a:accent2>
      <a:accent3>
        <a:srgbClr val="3DC6EF"/>
      </a:accent3>
      <a:accent4>
        <a:srgbClr val="2F91D6"/>
      </a:accent4>
      <a:accent5>
        <a:srgbClr val="0071BC"/>
      </a:accent5>
      <a:accent6>
        <a:srgbClr val="003E78"/>
      </a:accent6>
      <a:hlink>
        <a:srgbClr val="0035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121</Words>
  <Application>Microsoft Office PowerPoint</Application>
  <PresentationFormat>Demonstracija ekrane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8" baseType="lpstr">
      <vt:lpstr>Fira Sans Extra Condensed</vt:lpstr>
      <vt:lpstr>Fira Sans</vt:lpstr>
      <vt:lpstr>Roboto</vt:lpstr>
      <vt:lpstr>Arial</vt:lpstr>
      <vt:lpstr>Statistics &amp; Results Infographics by Slidesgo</vt:lpstr>
      <vt:lpstr>Heritage preservation debate  Statistics &amp; Results</vt:lpstr>
      <vt:lpstr>Why is it significant to preserve Heritage ?</vt:lpstr>
      <vt:lpstr>What activity was the most appealing during the debate:  listening to diverse viewpoints,  making your own speech or providing arguments to express agreement/disagreement?  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  Statistics &amp; Results</dc:title>
  <dc:creator>Gabijus</dc:creator>
  <cp:lastModifiedBy>Gabijus</cp:lastModifiedBy>
  <cp:revision>19</cp:revision>
  <dcterms:modified xsi:type="dcterms:W3CDTF">2021-04-17T10:55:54Z</dcterms:modified>
</cp:coreProperties>
</file>