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70" r:id="rId5"/>
    <p:sldId id="258" r:id="rId6"/>
    <p:sldId id="259" r:id="rId7"/>
    <p:sldId id="268" r:id="rId8"/>
    <p:sldId id="264" r:id="rId9"/>
    <p:sldId id="265" r:id="rId10"/>
    <p:sldId id="260" r:id="rId11"/>
    <p:sldId id="261" r:id="rId12"/>
    <p:sldId id="262" r:id="rId13"/>
    <p:sldId id="269" r:id="rId14"/>
    <p:sldId id="272" r:id="rId15"/>
    <p:sldId id="274" r:id="rId16"/>
    <p:sldId id="279" r:id="rId17"/>
    <p:sldId id="276" r:id="rId18"/>
    <p:sldId id="273" r:id="rId19"/>
    <p:sldId id="275" r:id="rId20"/>
    <p:sldId id="271" r:id="rId21"/>
    <p:sldId id="267" r:id="rId22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tusis trikampis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upė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Laisva forma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Laisva forma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Laisva forma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Tiesioji jungtis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11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448ADB-C141-4012-AA05-3D008F6A5772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12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08643-FC08-4C76-9EF5-09C3B7BAFC8B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68DC-686F-4A19-882B-024E22344C77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5" name="Poraštės vietos rezervavimo ženklas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52CE-BC14-4796-BB68-E8166B0EF63C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E252-09B1-4A2B-B7C2-307D82CC85C9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5" name="Poraštės vietos rezervavimo ženklas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7F7C1-4695-49DA-86B7-FB9013CF5AC7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4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040B-19A4-4EE2-B825-67DAAAC10327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5" name="Poraštės vietos rezervavimo ženklas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21F04-2E66-4F70-942D-EC724644A739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as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Ševronas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B4A-E6ED-4CF0-9626-D38861EA1D6B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7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9DA0C-A5B1-4F37-A11C-9C387ECEE2CE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E372-6573-43E0-AD43-8E31F1279396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9DB3C-8023-43FB-BCD6-F2886B27C299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7CF2-C32F-4826-A262-21669CCED5AF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389D8-58E4-485B-976E-3F5CDCB6D64D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FC55-A4B0-4AE2-A0B9-8BF85394B24E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CBFBA-FDF1-4D0D-8C2A-5137E28F1000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04A3-6C80-433C-9FD1-C2ED5BB3324D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3" name="Poraštės vietos rezervavimo ženklas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CB1D0-9C17-45E6-BFB4-CEEDEB702320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DE72-CC2C-4479-BDB3-71650448F42E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A452-701E-4A43-A0D4-FA24827D15E0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isva forma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Laisva form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" name="Statusis trikampis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8" name="Tiesioji jungtis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as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" name="Ševronas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lt-LT" noProof="0" smtClean="0"/>
              <a:t>Spustelėkite piktogramą, jei norite įtraukti paveikslėlį</a:t>
            </a:r>
            <a:endParaRPr lang="en-US" noProof="0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11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EDC3FC-43D0-4AAB-9BE5-2F3AD2389A55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12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D5C4-3239-40BC-ACAC-49E93014127D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27" name="Laisva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1033" name="Teksto vietos rezervavimo ženklas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Spustelėkite ruošinio teksto stiliams keisti</a:t>
            </a:r>
          </a:p>
          <a:p>
            <a:pPr lvl="1"/>
            <a:r>
              <a:rPr lang="lt-LT" altLang="en-US" smtClean="0"/>
              <a:t>Antras lygmuo</a:t>
            </a:r>
          </a:p>
          <a:p>
            <a:pPr lvl="2"/>
            <a:r>
              <a:rPr lang="lt-LT" altLang="en-US" smtClean="0"/>
              <a:t>Trečias lygmuo</a:t>
            </a:r>
          </a:p>
          <a:p>
            <a:pPr lvl="3"/>
            <a:r>
              <a:rPr lang="lt-LT" altLang="en-US" smtClean="0"/>
              <a:t>Ketvirtas lygmuo</a:t>
            </a:r>
          </a:p>
          <a:p>
            <a:pPr lvl="4"/>
            <a:r>
              <a:rPr lang="lt-LT" altLang="en-US" smtClean="0"/>
              <a:t>Penktas lygmuo</a:t>
            </a:r>
            <a:endParaRPr lang="en-US" altLang="en-US" smtClean="0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42C7C0F-E33E-47E7-831D-C8AAEE117572}" type="datetimeFigureOut">
              <a:rPr lang="lt-LT"/>
              <a:pPr>
                <a:defRPr/>
              </a:pPr>
              <a:t>2019-11-11</a:t>
            </a:fld>
            <a:endParaRPr lang="lt-LT" dirty="0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75D1EBF-85BE-4043-BE9D-11DAA86BADCE}" type="slidenum">
              <a:rPr lang="lt-LT" altLang="en-US"/>
              <a:pPr/>
              <a:t>‹Nº›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53" r:id="rId6"/>
    <p:sldLayoutId id="2147483746" r:id="rId7"/>
    <p:sldLayoutId id="2147483754" r:id="rId8"/>
    <p:sldLayoutId id="2147483755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ntraštė 1"/>
          <p:cNvSpPr>
            <a:spLocks noGrp="1"/>
          </p:cNvSpPr>
          <p:nvPr>
            <p:ph type="ctrTitle"/>
          </p:nvPr>
        </p:nvSpPr>
        <p:spPr>
          <a:xfrm>
            <a:off x="1835696" y="1628800"/>
            <a:ext cx="5832648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6000" dirty="0" smtClean="0">
                <a:latin typeface="Cambria" pitchFamily="18" charset="0"/>
              </a:rPr>
              <a:t>Vilnius Gabija </a:t>
            </a:r>
            <a:r>
              <a:rPr lang="lt-LT" sz="6000" smtClean="0">
                <a:latin typeface="Cambria" pitchFamily="18" charset="0"/>
              </a:rPr>
              <a:t>Gymnasium</a:t>
            </a:r>
            <a:endParaRPr lang="lt-LT" sz="6000" dirty="0" smtClean="0">
              <a:latin typeface="Cambria" pitchFamily="18" charset="0"/>
            </a:endParaRPr>
          </a:p>
        </p:txBody>
      </p:sp>
      <p:pic>
        <p:nvPicPr>
          <p:cNvPr id="2053" name="Picture 5" descr="N:\pag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9144000" cy="199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en-US" smtClean="0">
                <a:latin typeface="Cambria" pitchFamily="18" charset="0"/>
              </a:rPr>
              <a:t>Up to 1</a:t>
            </a:r>
            <a:r>
              <a:rPr lang="en-US" altLang="en-US" smtClean="0">
                <a:latin typeface="Arial" charset="0"/>
              </a:rPr>
              <a:t>6</a:t>
            </a:r>
            <a:r>
              <a:rPr lang="lt-LT" altLang="en-US" smtClean="0">
                <a:latin typeface="Cambria" pitchFamily="18" charset="0"/>
              </a:rPr>
              <a:t>00 students.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12</a:t>
            </a:r>
            <a:r>
              <a:rPr lang="en-US" altLang="en-US" smtClean="0">
                <a:latin typeface="Cambria" pitchFamily="18" charset="0"/>
              </a:rPr>
              <a:t>4</a:t>
            </a:r>
            <a:r>
              <a:rPr lang="lt-LT" altLang="en-US" smtClean="0">
                <a:latin typeface="Cambria" pitchFamily="18" charset="0"/>
              </a:rPr>
              <a:t> teachers.</a:t>
            </a:r>
          </a:p>
          <a:p>
            <a:pPr eaLnBrk="1" hangingPunct="1"/>
            <a:r>
              <a:rPr lang="en-US" altLang="en-US" smtClean="0">
                <a:latin typeface="Cambria" pitchFamily="18" charset="0"/>
              </a:rPr>
              <a:t>62</a:t>
            </a:r>
            <a:r>
              <a:rPr lang="lt-LT" altLang="en-US" smtClean="0">
                <a:latin typeface="Cambria" pitchFamily="18" charset="0"/>
              </a:rPr>
              <a:t> forms.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64 classrooms.</a:t>
            </a:r>
          </a:p>
          <a:p>
            <a:pPr eaLnBrk="1" hangingPunct="1"/>
            <a:endParaRPr lang="lt-LT" altLang="en-US" smtClean="0">
              <a:latin typeface="Cambria" pitchFamily="18" charset="0"/>
            </a:endParaRPr>
          </a:p>
        </p:txBody>
      </p:sp>
      <p:sp>
        <p:nvSpPr>
          <p:cNvPr id="614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Statistics:</a:t>
            </a:r>
            <a:endParaRPr lang="lt-LT" dirty="0" smtClean="0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en-US" smtClean="0">
                <a:latin typeface="Cambria" pitchFamily="18" charset="0"/>
              </a:rPr>
              <a:t>Our gymnasium has quite a lot of celebrations, starting from the first day of new school year (1</a:t>
            </a:r>
            <a:r>
              <a:rPr lang="lt-LT" altLang="en-US" baseline="30000" smtClean="0">
                <a:latin typeface="Cambria" pitchFamily="18" charset="0"/>
              </a:rPr>
              <a:t>st</a:t>
            </a:r>
            <a:r>
              <a:rPr lang="lt-LT" altLang="en-US" smtClean="0">
                <a:latin typeface="Cambria" pitchFamily="18" charset="0"/>
              </a:rPr>
              <a:t> September) and school birthday, to national holidays and festivals.</a:t>
            </a:r>
          </a:p>
        </p:txBody>
      </p:sp>
      <p:sp>
        <p:nvSpPr>
          <p:cNvPr id="717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Traditions</a:t>
            </a:r>
            <a:endParaRPr lang="lt-LT" dirty="0" smtClean="0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en-US" sz="2800" smtClean="0">
                <a:latin typeface="Calibri" pitchFamily="34" charset="0"/>
              </a:rPr>
              <a:t>Also we have a wide variety of academic, artistic and sport competitions such as public speaking in Lithuanian or English, the election of most literate student, volleyball tournament ...</a:t>
            </a:r>
            <a:endParaRPr lang="lt-LT" altLang="en-US" sz="2800" i="1" smtClean="0">
              <a:latin typeface="Calibri" pitchFamily="34" charset="0"/>
            </a:endParaRPr>
          </a:p>
          <a:p>
            <a:pPr eaLnBrk="1" hangingPunct="1"/>
            <a:endParaRPr lang="lt-LT" altLang="en-US" sz="2800" smtClean="0">
              <a:latin typeface="Calibri" pitchFamily="34" charset="0"/>
            </a:endParaRPr>
          </a:p>
        </p:txBody>
      </p:sp>
      <p:sp>
        <p:nvSpPr>
          <p:cNvPr id="819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Traditions</a:t>
            </a:r>
            <a:endParaRPr lang="lt-LT" dirty="0" smtClean="0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800" smtClean="0">
                <a:latin typeface="Cambria" pitchFamily="18" charset="0"/>
              </a:rPr>
              <a:t>A few moments from our celebrations</a:t>
            </a:r>
            <a:endParaRPr lang="en-GB" sz="4800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97200"/>
            <a:ext cx="3382962" cy="363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N:\rugsejo pirmoji1.jpg"/>
          <p:cNvPicPr>
            <a:picLocks noChangeAspect="1" noChangeArrowheads="1"/>
          </p:cNvPicPr>
          <p:nvPr/>
        </p:nvPicPr>
        <p:blipFill>
          <a:blip r:embed="rId2" cstate="print"/>
          <a:srcRect r="9385" b="653"/>
          <a:stretch>
            <a:fillRect/>
          </a:stretch>
        </p:blipFill>
        <p:spPr bwMode="auto">
          <a:xfrm>
            <a:off x="3240088" y="765175"/>
            <a:ext cx="5903912" cy="43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N:\rugsejopirmoji.jpg"/>
          <p:cNvPicPr>
            <a:picLocks noChangeAspect="1" noChangeArrowheads="1"/>
          </p:cNvPicPr>
          <p:nvPr/>
        </p:nvPicPr>
        <p:blipFill>
          <a:blip r:embed="rId3" cstate="print"/>
          <a:srcRect r="4347"/>
          <a:stretch>
            <a:fillRect/>
          </a:stretch>
        </p:blipFill>
        <p:spPr bwMode="auto">
          <a:xfrm>
            <a:off x="0" y="765175"/>
            <a:ext cx="3132138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ntraštė 1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6048672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New School Year</a:t>
            </a:r>
            <a:endParaRPr lang="lt-LT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:\mokyklos gimtadi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5329238" cy="666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ntraštė 1"/>
          <p:cNvSpPr>
            <a:spLocks noGrp="1"/>
          </p:cNvSpPr>
          <p:nvPr>
            <p:ph type="title"/>
          </p:nvPr>
        </p:nvSpPr>
        <p:spPr>
          <a:xfrm>
            <a:off x="4716016" y="2852936"/>
            <a:ext cx="3816424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t-LT" sz="4000" smtClean="0">
                <a:latin typeface="Cambria" pitchFamily="18" charset="0"/>
              </a:rPr>
              <a:t>Gabija’s birthday flashmob</a:t>
            </a:r>
            <a:endParaRPr lang="lt-LT" sz="40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gimtadi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7777162" cy="518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6048672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Gabija’s birthday</a:t>
            </a:r>
            <a:endParaRPr lang="lt-LT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:\keksiuka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5508625" cy="367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N:\keksiuka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5" y="836613"/>
            <a:ext cx="3489325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-180528" y="4797152"/>
            <a:ext cx="604867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Christmas baked goods fair</a:t>
            </a:r>
            <a:endParaRPr lang="lt-LT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:\uzgavenes.jpg"/>
          <p:cNvPicPr>
            <a:picLocks noChangeAspect="1" noChangeArrowheads="1"/>
          </p:cNvPicPr>
          <p:nvPr/>
        </p:nvPicPr>
        <p:blipFill>
          <a:blip r:embed="rId2" cstate="print"/>
          <a:srcRect l="1843"/>
          <a:stretch>
            <a:fillRect/>
          </a:stretch>
        </p:blipFill>
        <p:spPr bwMode="auto">
          <a:xfrm>
            <a:off x="0" y="188913"/>
            <a:ext cx="6948488" cy="530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2627784" y="5517232"/>
            <a:ext cx="6048672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End of winter festival (‘Uzgavenes’)</a:t>
            </a:r>
            <a:endParaRPr lang="lt-LT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:\aerobikos sven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7777162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ntraštė 1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6048672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Day of aerobics</a:t>
            </a:r>
            <a:endParaRPr lang="lt-LT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urinio vietos rezervavimo ženklas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223962"/>
          </a:xfrm>
        </p:spPr>
        <p:txBody>
          <a:bodyPr/>
          <a:lstStyle/>
          <a:p>
            <a:pPr marL="0" eaLnBrk="1" hangingPunct="1">
              <a:buFont typeface="Wingdings 3" pitchFamily="18" charset="2"/>
              <a:buNone/>
            </a:pPr>
            <a:r>
              <a:rPr lang="en-GB" altLang="en-US" sz="2800" smtClean="0">
                <a:latin typeface="Cambria" pitchFamily="18" charset="0"/>
              </a:rPr>
              <a:t>Vilnius Gabija Gymnasium is a gymnasium in Vilnius, the capital city of Lithuania.</a:t>
            </a:r>
            <a:endParaRPr lang="lt-LT" altLang="en-US" sz="2800" smtClean="0">
              <a:latin typeface="Cambria" pitchFamily="18" charset="0"/>
            </a:endParaRPr>
          </a:p>
          <a:p>
            <a:pPr marL="0" eaLnBrk="1" hangingPunct="1">
              <a:buFont typeface="Wingdings 3" pitchFamily="18" charset="2"/>
              <a:buNone/>
            </a:pPr>
            <a:r>
              <a:rPr lang="lt-LT" altLang="en-US" sz="2800" smtClean="0">
                <a:latin typeface="Cambria" pitchFamily="18" charset="0"/>
              </a:rPr>
              <a:t>Our gymnasium hosts three schools under one roof: primary, secondary and gymnasium.</a:t>
            </a:r>
          </a:p>
          <a:p>
            <a:pPr marL="0" eaLnBrk="1" hangingPunct="1">
              <a:buFont typeface="Wingdings 3" pitchFamily="18" charset="2"/>
              <a:buNone/>
            </a:pPr>
            <a:endParaRPr lang="lt-LT" altLang="en-US" sz="2800" smtClean="0">
              <a:latin typeface="Cambria" pitchFamily="18" charset="0"/>
            </a:endParaRPr>
          </a:p>
          <a:p>
            <a:pPr marL="0" eaLnBrk="1" hangingPunct="1">
              <a:buFont typeface="Wingdings 3" pitchFamily="18" charset="2"/>
              <a:buNone/>
            </a:pPr>
            <a:endParaRPr lang="en-GB" altLang="en-US" sz="2800" smtClean="0">
              <a:latin typeface="Cambria" pitchFamily="18" charset="0"/>
            </a:endParaRPr>
          </a:p>
        </p:txBody>
      </p:sp>
      <p:sp>
        <p:nvSpPr>
          <p:cNvPr id="307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latin typeface="Cambria" pitchFamily="18" charset="0"/>
              </a:rPr>
              <a:t>Introduction</a:t>
            </a: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:\paskutinis skambu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5040313" cy="631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25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8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/>
            <a:r>
              <a:rPr lang="en-GB" altLang="en-US" smtClean="0">
                <a:latin typeface="Cambria" pitchFamily="18" charset="0"/>
              </a:rPr>
              <a:t>Vilnius Gabija Gymnasium has been working</a:t>
            </a:r>
            <a:r>
              <a:rPr lang="lt-LT" altLang="en-US" smtClean="0">
                <a:latin typeface="Cambria" pitchFamily="18" charset="0"/>
              </a:rPr>
              <a:t> </a:t>
            </a:r>
            <a:r>
              <a:rPr lang="en-GB" altLang="en-US" smtClean="0">
                <a:latin typeface="Cambria" pitchFamily="18" charset="0"/>
              </a:rPr>
              <a:t>since 1989. </a:t>
            </a:r>
          </a:p>
          <a:p>
            <a:pPr marL="0" eaLnBrk="1" hangingPunct="1"/>
            <a:r>
              <a:rPr lang="en-GB" altLang="en-US" smtClean="0">
                <a:latin typeface="Cambria" pitchFamily="18" charset="0"/>
              </a:rPr>
              <a:t>The official birthday of the school is 20</a:t>
            </a:r>
            <a:r>
              <a:rPr lang="en-GB" altLang="en-US" baseline="30000" smtClean="0">
                <a:latin typeface="Cambria" pitchFamily="18" charset="0"/>
              </a:rPr>
              <a:t>th</a:t>
            </a:r>
            <a:r>
              <a:rPr lang="en-GB" altLang="en-US" smtClean="0">
                <a:latin typeface="Cambria" pitchFamily="18" charset="0"/>
              </a:rPr>
              <a:t> October – the day when the very first students opened the door of their</a:t>
            </a:r>
            <a:r>
              <a:rPr lang="lt-LT" altLang="en-US" smtClean="0">
                <a:latin typeface="Cambria" pitchFamily="18" charset="0"/>
              </a:rPr>
              <a:t> new</a:t>
            </a:r>
            <a:r>
              <a:rPr lang="en-GB" altLang="en-US" smtClean="0">
                <a:latin typeface="Cambria" pitchFamily="18" charset="0"/>
              </a:rPr>
              <a:t> school.</a:t>
            </a:r>
          </a:p>
        </p:txBody>
      </p:sp>
      <p:sp>
        <p:nvSpPr>
          <p:cNvPr id="40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History</a:t>
            </a:r>
            <a:endParaRPr lang="lt-LT" dirty="0" smtClean="0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ambria" pitchFamily="18" charset="0"/>
              </a:rPr>
              <a:t>In 1993 the title of Gabija was bestowed on gymnasium.</a:t>
            </a:r>
          </a:p>
          <a:p>
            <a:pPr eaLnBrk="1" hangingPunct="1"/>
            <a:r>
              <a:rPr lang="en-GB" altLang="en-US" smtClean="0">
                <a:latin typeface="Cambria" pitchFamily="18" charset="0"/>
              </a:rPr>
              <a:t>Gabija was a god</a:t>
            </a:r>
            <a:r>
              <a:rPr lang="lt-LT" altLang="en-US" smtClean="0">
                <a:latin typeface="Cambria" pitchFamily="18" charset="0"/>
              </a:rPr>
              <a:t>dess of fire in paganism – the old religion of ancient Baltic tribes – therefore Gabija is a symbol of creativity and wisdom.</a:t>
            </a:r>
            <a:endParaRPr lang="en-GB" altLang="en-US" smtClean="0">
              <a:latin typeface="Cambria" pitchFamily="18" charset="0"/>
            </a:endParaRPr>
          </a:p>
        </p:txBody>
      </p:sp>
      <p:sp>
        <p:nvSpPr>
          <p:cNvPr id="51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History</a:t>
            </a: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urinio vietos rezervavimo ženklas 1"/>
          <p:cNvSpPr>
            <a:spLocks noGrp="1"/>
          </p:cNvSpPr>
          <p:nvPr>
            <p:ph idx="1"/>
          </p:nvPr>
        </p:nvSpPr>
        <p:spPr>
          <a:xfrm>
            <a:off x="1619250" y="1412875"/>
            <a:ext cx="1595438" cy="650875"/>
          </a:xfrm>
        </p:spPr>
        <p:txBody>
          <a:bodyPr/>
          <a:lstStyle/>
          <a:p>
            <a:pPr eaLnBrk="1" hangingPunct="1"/>
            <a:r>
              <a:rPr lang="lt-LT" altLang="en-US" smtClean="0">
                <a:latin typeface="Cambria" pitchFamily="18" charset="0"/>
              </a:rPr>
              <a:t>Flag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Gymnasium’s attributes</a:t>
            </a:r>
            <a:endParaRPr lang="en-GB">
              <a:latin typeface="Cambria" pitchFamily="18" charset="0"/>
            </a:endParaRPr>
          </a:p>
        </p:txBody>
      </p:sp>
      <p:sp>
        <p:nvSpPr>
          <p:cNvPr id="15364" name="Turinio vietos rezervavimo ženklas 1"/>
          <p:cNvSpPr txBox="1">
            <a:spLocks/>
          </p:cNvSpPr>
          <p:nvPr/>
        </p:nvSpPr>
        <p:spPr bwMode="auto">
          <a:xfrm>
            <a:off x="5724525" y="1484313"/>
            <a:ext cx="15938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lt-LT" altLang="en-US" sz="2700">
                <a:latin typeface="Cambria" pitchFamily="18" charset="0"/>
              </a:rPr>
              <a:t>Logo</a:t>
            </a:r>
          </a:p>
        </p:txBody>
      </p:sp>
      <p:pic>
        <p:nvPicPr>
          <p:cNvPr id="20482" name="Picture 2" descr="N:\velia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2881312" cy="375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N:\Gabijo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384550" cy="363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en-US" smtClean="0">
                <a:latin typeface="Cambria" pitchFamily="18" charset="0"/>
              </a:rPr>
              <a:t>Creativity, 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Empathy,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Tolerance, 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Professionalism,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Wisdom.</a:t>
            </a:r>
            <a:endParaRPr lang="en-GB" altLang="en-US" smtClean="0">
              <a:latin typeface="Cambria" pitchFamily="18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Virtues of gymnasium:</a:t>
            </a:r>
            <a:endParaRPr lang="en-GB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altLang="en-US" smtClean="0">
                <a:latin typeface="Cambria" pitchFamily="18" charset="0"/>
              </a:rPr>
              <a:t>To educate innovative, creative, tolerant and responsible youth.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To assure students</a:t>
            </a:r>
            <a:r>
              <a:rPr lang="lt-LT" altLang="en-US" smtClean="0">
                <a:latin typeface="Arial" charset="0"/>
              </a:rPr>
              <a:t> </a:t>
            </a:r>
            <a:r>
              <a:rPr lang="lt-LT" altLang="en-US" smtClean="0">
                <a:latin typeface="Cambria" pitchFamily="18" charset="0"/>
              </a:rPr>
              <a:t>they will </a:t>
            </a:r>
            <a:r>
              <a:rPr lang="lt-LT" altLang="en-US" smtClean="0">
                <a:latin typeface="Arial" charset="0"/>
              </a:rPr>
              <a:t>receive</a:t>
            </a:r>
            <a:r>
              <a:rPr lang="lt-LT" altLang="en-US" smtClean="0">
                <a:latin typeface="Cambria" pitchFamily="18" charset="0"/>
              </a:rPr>
              <a:t> highly qualified education.</a:t>
            </a:r>
          </a:p>
          <a:p>
            <a:pPr eaLnBrk="1" hangingPunct="1"/>
            <a:r>
              <a:rPr lang="lt-LT" altLang="en-US" smtClean="0">
                <a:latin typeface="Cambria" pitchFamily="18" charset="0"/>
              </a:rPr>
              <a:t>To allow students to express themselves through art, sport or academic contests and projects.</a:t>
            </a:r>
          </a:p>
          <a:p>
            <a:pPr eaLnBrk="1" hangingPunct="1"/>
            <a:endParaRPr lang="en-GB" altLang="en-US" smtClean="0">
              <a:latin typeface="Cambria" pitchFamily="18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mtClean="0">
                <a:latin typeface="Cambria" pitchFamily="18" charset="0"/>
              </a:rPr>
              <a:t>Misions:</a:t>
            </a:r>
            <a:endParaRPr lang="en-GB">
              <a:latin typeface="Cambria" pitchFamily="18" charset="0"/>
            </a:endParaRPr>
          </a:p>
        </p:txBody>
      </p:sp>
      <p:pic>
        <p:nvPicPr>
          <p:cNvPr id="4" name="Picture 4" descr="N:\Gabijo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7788"/>
            <a:ext cx="1366837" cy="137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Liejykl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iejykl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Liejykl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Liejykl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Liejykl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</TotalTime>
  <Words>279</Words>
  <Application>Microsoft Office PowerPoint</Application>
  <PresentationFormat>Presentación en pantalla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Lucida Sans Unicode</vt:lpstr>
      <vt:lpstr>Wingdings 3</vt:lpstr>
      <vt:lpstr>Verdana</vt:lpstr>
      <vt:lpstr>Wingdings 2</vt:lpstr>
      <vt:lpstr>Calibri</vt:lpstr>
      <vt:lpstr>Cambria</vt:lpstr>
      <vt:lpstr>Konkursas</vt:lpstr>
      <vt:lpstr>Vilnius Gabija Gymnasium</vt:lpstr>
      <vt:lpstr>Introduction</vt:lpstr>
      <vt:lpstr>Diapositiva 3</vt:lpstr>
      <vt:lpstr>Diapositiva 4</vt:lpstr>
      <vt:lpstr>History</vt:lpstr>
      <vt:lpstr>History</vt:lpstr>
      <vt:lpstr>Gymnasium’s attributes</vt:lpstr>
      <vt:lpstr>Virtues of gymnasium:</vt:lpstr>
      <vt:lpstr>Misions:</vt:lpstr>
      <vt:lpstr>Statistics:</vt:lpstr>
      <vt:lpstr>Traditions</vt:lpstr>
      <vt:lpstr>Traditions</vt:lpstr>
      <vt:lpstr>A few moments from our celebrations</vt:lpstr>
      <vt:lpstr>New School Year</vt:lpstr>
      <vt:lpstr>Gabija’s birthday flashmob</vt:lpstr>
      <vt:lpstr>Gabija’s birthday</vt:lpstr>
      <vt:lpstr>Christmas baked goods fair</vt:lpstr>
      <vt:lpstr>End of winter festival (‘Uzgavenes’)</vt:lpstr>
      <vt:lpstr>Day of aerobics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Vilnius Gabija Gymnasium</dc:title>
  <dc:creator>User</dc:creator>
  <cp:lastModifiedBy>Antonio</cp:lastModifiedBy>
  <cp:revision>46</cp:revision>
  <dcterms:modified xsi:type="dcterms:W3CDTF">2019-11-11T17:27:11Z</dcterms:modified>
</cp:coreProperties>
</file>