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1" r:id="rId4"/>
    <p:sldId id="266" r:id="rId5"/>
    <p:sldId id="262" r:id="rId6"/>
    <p:sldId id="263" r:id="rId7"/>
    <p:sldId id="264" r:id="rId8"/>
    <p:sldId id="265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6013" autoAdjust="0"/>
    <p:restoredTop sz="94660"/>
  </p:normalViewPr>
  <p:slideViewPr>
    <p:cSldViewPr snapToGrid="0">
      <p:cViewPr>
        <p:scale>
          <a:sx n="75" d="100"/>
          <a:sy n="75" d="100"/>
        </p:scale>
        <p:origin x="-7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55192" y="341376"/>
            <a:ext cx="9881616" cy="2287381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70000"/>
              </a:lnSpc>
              <a:spcBef>
                <a:spcPts val="1000"/>
              </a:spcBef>
            </a:pPr>
            <a:r>
              <a:rPr lang="it-IT" sz="3700" b="1" i="1" cap="none" dirty="0" smtClean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/>
            </a:r>
            <a:br>
              <a:rPr lang="it-IT" sz="3700" b="1" i="1" cap="none" dirty="0" smtClean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</a:br>
            <a:r>
              <a:rPr lang="it-IT" sz="3700" b="1" i="1" cap="none" dirty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/>
            </a:r>
            <a:br>
              <a:rPr lang="it-IT" sz="3700" b="1" i="1" cap="none" dirty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</a:br>
            <a:r>
              <a:rPr lang="it-IT" sz="3700" b="1" i="1" cap="none" dirty="0" smtClean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>The </a:t>
            </a:r>
            <a:r>
              <a:rPr lang="it-IT" sz="3700" b="1" i="1" cap="none" dirty="0" err="1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>school</a:t>
            </a:r>
            <a:r>
              <a:rPr lang="it-IT" sz="3700" b="1" i="1" cap="none" dirty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> </a:t>
            </a:r>
            <a:r>
              <a:rPr lang="it-IT" sz="3700" b="1" i="1" cap="none" dirty="0" err="1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>system</a:t>
            </a:r>
            <a:r>
              <a:rPr lang="it-IT" sz="3700" b="1" i="1" cap="none" dirty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> in</a:t>
            </a:r>
            <a:br>
              <a:rPr lang="it-IT" sz="3700" b="1" i="1" cap="none" dirty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</a:br>
            <a:r>
              <a:rPr lang="it-IT" sz="3700" b="1" i="1" cap="none" dirty="0" smtClean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/>
            </a:r>
            <a:br>
              <a:rPr lang="it-IT" sz="3700" b="1" i="1" cap="none" dirty="0" smtClean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</a:br>
            <a:r>
              <a:rPr lang="it-IT" sz="3700" b="1" i="1" cap="none" dirty="0" err="1" smtClean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>Italy</a:t>
            </a:r>
            <a:r>
              <a:rPr lang="it-IT" sz="3700" b="1" i="1" cap="none" dirty="0" smtClean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> </a:t>
            </a:r>
            <a:r>
              <a:rPr lang="it-IT" sz="3700" b="1" i="1" cap="none" dirty="0" err="1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>works</a:t>
            </a:r>
            <a:r>
              <a:rPr lang="it-IT" sz="3700" b="1" i="1" cap="none" dirty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> </a:t>
            </a:r>
            <a:r>
              <a:rPr lang="it-IT" sz="3700" b="1" i="1" cap="none" dirty="0" err="1" smtClean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>liKe</a:t>
            </a:r>
            <a:r>
              <a:rPr lang="it-IT" sz="3700" b="1" i="1" cap="none" dirty="0" smtClean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> </a:t>
            </a:r>
            <a:r>
              <a:rPr lang="it-IT" sz="3700" b="1" i="1" cap="none" dirty="0" err="1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>this</a:t>
            </a:r>
            <a:r>
              <a:rPr lang="it-IT" sz="3700" b="1" i="1" cap="none" dirty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>:</a:t>
            </a:r>
            <a:br>
              <a:rPr lang="it-IT" sz="3700" b="1" i="1" cap="none" dirty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</a:br>
            <a:r>
              <a:rPr lang="it-IT" sz="3700" cap="none" dirty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  <a:t/>
            </a:r>
            <a:br>
              <a:rPr lang="it-IT" sz="3700" cap="none" dirty="0">
                <a:solidFill>
                  <a:schemeClr val="accent3">
                    <a:lumMod val="50000"/>
                  </a:schemeClr>
                </a:solidFill>
                <a:latin typeface="Castellar" panose="020A0402060406010301" pitchFamily="18" charset="0"/>
              </a:rPr>
            </a:br>
            <a:endParaRPr lang="it-IT" dirty="0">
              <a:solidFill>
                <a:schemeClr val="accent3">
                  <a:lumMod val="50000"/>
                </a:schemeClr>
              </a:solidFill>
              <a:latin typeface="Castellar" panose="020A0402060406010301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28928" y="2755392"/>
            <a:ext cx="9491472" cy="2048256"/>
          </a:xfrm>
        </p:spPr>
        <p:txBody>
          <a:bodyPr>
            <a:normAutofit lnSpcReduction="10000"/>
          </a:bodyPr>
          <a:lstStyle/>
          <a:p>
            <a:pPr lvl="0" algn="ctr">
              <a:lnSpc>
                <a:spcPct val="70000"/>
              </a:lnSpc>
            </a:pPr>
            <a:endParaRPr lang="it-IT" i="1" dirty="0">
              <a:solidFill>
                <a:srgbClr val="49BBD1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lvl="0" algn="ctr">
              <a:lnSpc>
                <a:spcPct val="70000"/>
              </a:lnSpc>
              <a:buSzPct val="100000"/>
            </a:pPr>
            <a:r>
              <a:rPr lang="it-IT" sz="3200" i="1" dirty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-PRIMARY </a:t>
            </a:r>
            <a:r>
              <a:rPr lang="it-IT" sz="3200" i="1" dirty="0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SCHOOL : </a:t>
            </a:r>
            <a:r>
              <a:rPr lang="it-IT" sz="3200" i="1" dirty="0" err="1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three-five</a:t>
            </a:r>
            <a:r>
              <a:rPr lang="it-IT" sz="3200" i="1" dirty="0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 </a:t>
            </a:r>
            <a:r>
              <a:rPr lang="it-IT" sz="3200" i="1" dirty="0" err="1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years</a:t>
            </a:r>
            <a:r>
              <a:rPr lang="it-IT" sz="3200" i="1" dirty="0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  of  </a:t>
            </a:r>
            <a:r>
              <a:rPr lang="it-IT" sz="3200" i="1" dirty="0" err="1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age</a:t>
            </a:r>
            <a:endParaRPr lang="it-IT" sz="3200" i="1" dirty="0" smtClean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latin typeface="Corbel"/>
            </a:endParaRPr>
          </a:p>
          <a:p>
            <a:pPr lvl="0" algn="ctr">
              <a:lnSpc>
                <a:spcPct val="70000"/>
              </a:lnSpc>
              <a:buSzPct val="100000"/>
            </a:pPr>
            <a:r>
              <a:rPr lang="it-IT" sz="3200" i="1" dirty="0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-</a:t>
            </a:r>
            <a:r>
              <a:rPr lang="it-IT" sz="3200" i="1" dirty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ELEMENTARY </a:t>
            </a:r>
            <a:r>
              <a:rPr lang="it-IT" sz="3200" i="1" dirty="0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SCHOOL : </a:t>
            </a:r>
            <a:r>
              <a:rPr lang="it-IT" sz="3200" i="1" dirty="0" err="1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six</a:t>
            </a:r>
            <a:r>
              <a:rPr lang="it-IT" sz="3200" i="1" dirty="0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 to </a:t>
            </a:r>
            <a:r>
              <a:rPr lang="it-IT" sz="3200" i="1" dirty="0" err="1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ten</a:t>
            </a:r>
            <a:r>
              <a:rPr lang="it-IT" sz="3200" i="1" dirty="0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 </a:t>
            </a:r>
            <a:endParaRPr lang="it-IT" sz="3200" i="1" dirty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latin typeface="Corbel"/>
            </a:endParaRPr>
          </a:p>
          <a:p>
            <a:pPr lvl="0" algn="ctr">
              <a:lnSpc>
                <a:spcPct val="70000"/>
              </a:lnSpc>
              <a:buSzPct val="100000"/>
            </a:pPr>
            <a:r>
              <a:rPr lang="it-IT" sz="3200" i="1" dirty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-MIDDLE </a:t>
            </a:r>
            <a:r>
              <a:rPr lang="it-IT" sz="3200" i="1" dirty="0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SCHOOL: </a:t>
            </a:r>
            <a:r>
              <a:rPr lang="it-IT" sz="3200" i="1" dirty="0" err="1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eleven</a:t>
            </a:r>
            <a:r>
              <a:rPr lang="it-IT" sz="3200" i="1" dirty="0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 to </a:t>
            </a:r>
            <a:r>
              <a:rPr lang="it-IT" sz="3200" i="1" dirty="0" err="1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thirteen</a:t>
            </a:r>
            <a:r>
              <a:rPr lang="it-IT" sz="3200" i="1" dirty="0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 </a:t>
            </a:r>
            <a:endParaRPr lang="it-IT" sz="3200" i="1" dirty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latin typeface="Corbel"/>
            </a:endParaRPr>
          </a:p>
          <a:p>
            <a:pPr lvl="0" algn="ctr">
              <a:lnSpc>
                <a:spcPct val="70000"/>
              </a:lnSpc>
              <a:buSzPct val="100000"/>
            </a:pPr>
            <a:r>
              <a:rPr lang="it-IT" sz="3200" i="1" dirty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-HIGH </a:t>
            </a:r>
            <a:r>
              <a:rPr lang="it-IT" sz="3200" i="1" dirty="0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SCHOOL: </a:t>
            </a:r>
            <a:r>
              <a:rPr lang="it-IT" sz="3200" i="1" dirty="0" err="1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fourteen</a:t>
            </a:r>
            <a:r>
              <a:rPr lang="it-IT" sz="3200" i="1" dirty="0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 to </a:t>
            </a:r>
            <a:r>
              <a:rPr lang="it-IT" sz="3200" i="1" dirty="0" err="1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eighteen</a:t>
            </a:r>
            <a:r>
              <a:rPr lang="it-IT" sz="3200" i="1" dirty="0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orbel"/>
              </a:rPr>
              <a:t> </a:t>
            </a:r>
          </a:p>
          <a:p>
            <a:pPr lvl="0">
              <a:lnSpc>
                <a:spcPct val="70000"/>
              </a:lnSpc>
            </a:pPr>
            <a:endParaRPr lang="it-IT" dirty="0">
              <a:solidFill>
                <a:srgbClr val="49BBD1"/>
              </a:solidFill>
            </a:endParaRPr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3048000" y="535644"/>
            <a:ext cx="6096000" cy="5164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defTabSz="914400">
              <a:lnSpc>
                <a:spcPct val="70000"/>
              </a:lnSpc>
              <a:spcBef>
                <a:spcPts val="1000"/>
              </a:spcBef>
              <a:buSzPct val="100000"/>
            </a:pPr>
            <a:endParaRPr lang="it-IT" sz="3700" dirty="0">
              <a:solidFill>
                <a:srgbClr val="49BBD1"/>
              </a:solidFill>
              <a:latin typeface="Corbe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6"/>
    </mc:Choice>
    <mc:Fallback xmlns="">
      <p:transition spd="slow" advTm="6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View</a:t>
            </a:r>
            <a:r>
              <a:rPr lang="it-IT" dirty="0" smtClean="0"/>
              <a:t> from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endParaRPr lang="it-IT" dirty="0"/>
          </a:p>
        </p:txBody>
      </p:sp>
      <p:pic>
        <p:nvPicPr>
          <p:cNvPr id="3074" name="Picture 2" descr="C:\Users\maris\Desktop\WP_20141225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8399" y="-3505200"/>
            <a:ext cx="640879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is\Desktop\WP_20141225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1" y="2020020"/>
            <a:ext cx="10472057" cy="442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223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764372"/>
            <a:ext cx="8610600" cy="4112427"/>
          </a:xfrm>
        </p:spPr>
        <p:txBody>
          <a:bodyPr>
            <a:normAutofit/>
          </a:bodyPr>
          <a:lstStyle/>
          <a:p>
            <a:pPr algn="ctr"/>
            <a:r>
              <a:rPr lang="it-IT" sz="9600" i="1" cap="none" dirty="0" smtClean="0">
                <a:latin typeface="Berlin Sans FB" panose="020E0602020502020306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the end </a:t>
            </a:r>
            <a:br>
              <a:rPr lang="it-IT" sz="9600" i="1" cap="none" dirty="0" smtClean="0">
                <a:latin typeface="Berlin Sans FB" panose="020E0602020502020306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9600" i="1" cap="none" dirty="0">
                <a:latin typeface="Berlin Sans FB" panose="020E0602020502020306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it-IT" sz="9600" i="1" cap="none" dirty="0">
                <a:latin typeface="Berlin Sans FB" panose="020E0602020502020306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9600" i="1" cap="none" dirty="0" smtClean="0">
                <a:latin typeface="Berlin Sans FB" panose="020E0602020502020306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</a:t>
            </a:r>
            <a:r>
              <a:rPr lang="it-IT" sz="1200" i="1" cap="none" dirty="0" smtClean="0">
                <a:latin typeface="Berlin Sans FB" panose="020E0602020502020306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by Marica Marozzi</a:t>
            </a:r>
            <a:r>
              <a:rPr lang="it-IT" sz="9600" i="1" cap="none" dirty="0" smtClean="0">
                <a:latin typeface="Berlin Sans FB" panose="020E0602020502020306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it-IT" sz="9600" i="1" cap="none" dirty="0">
              <a:latin typeface="Berlin Sans FB" panose="020E0602020502020306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494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24256" y="1271148"/>
            <a:ext cx="115580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Corbel" panose="020B0503020204020204" pitchFamily="34" charset="0"/>
              </a:rPr>
              <a:t>We are in high school</a:t>
            </a:r>
            <a:r>
              <a:rPr lang="en-US" sz="24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, precisely </a:t>
            </a:r>
            <a:r>
              <a:rPr lang="en-US" sz="2400" b="1" dirty="0">
                <a:solidFill>
                  <a:srgbClr val="FFC000"/>
                </a:solidFill>
                <a:latin typeface="Corbel" panose="020B0503020204020204" pitchFamily="34" charset="0"/>
              </a:rPr>
              <a:t>we </a:t>
            </a:r>
            <a:r>
              <a:rPr lang="en-US" sz="24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 chose, after </a:t>
            </a:r>
            <a:r>
              <a:rPr lang="en-US" sz="2400" b="1" dirty="0">
                <a:solidFill>
                  <a:srgbClr val="FFC000"/>
                </a:solidFill>
                <a:latin typeface="Corbel" panose="020B0503020204020204" pitchFamily="34" charset="0"/>
              </a:rPr>
              <a:t>middle school ,to attend a </a:t>
            </a:r>
            <a:r>
              <a:rPr lang="en-US" sz="24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Technical Institute </a:t>
            </a:r>
            <a:r>
              <a:rPr lang="en-US" sz="2400" b="1" dirty="0">
                <a:solidFill>
                  <a:srgbClr val="FFC000"/>
                </a:solidFill>
                <a:latin typeface="Corbel" panose="020B0503020204020204" pitchFamily="34" charset="0"/>
              </a:rPr>
              <a:t>in A</a:t>
            </a:r>
            <a:r>
              <a:rPr lang="en-US" sz="24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ccountancy.  </a:t>
            </a:r>
            <a:r>
              <a:rPr lang="en-US" sz="2400" b="1" dirty="0">
                <a:solidFill>
                  <a:srgbClr val="FFC000"/>
                </a:solidFill>
                <a:latin typeface="Corbel" panose="020B0503020204020204" pitchFamily="34" charset="0"/>
              </a:rPr>
              <a:t>L</a:t>
            </a:r>
            <a:r>
              <a:rPr lang="en-US" sz="24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ast year,  </a:t>
            </a:r>
            <a:r>
              <a:rPr lang="en-US" sz="2400" b="1" dirty="0">
                <a:solidFill>
                  <a:srgbClr val="FFC000"/>
                </a:solidFill>
                <a:latin typeface="Corbel" panose="020B0503020204020204" pitchFamily="34" charset="0"/>
              </a:rPr>
              <a:t>we had to choose </a:t>
            </a:r>
            <a:r>
              <a:rPr lang="en-US" sz="24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whether </a:t>
            </a:r>
            <a:r>
              <a:rPr lang="en-US" sz="2400" b="1" dirty="0">
                <a:solidFill>
                  <a:srgbClr val="FFC000"/>
                </a:solidFill>
                <a:latin typeface="Corbel" panose="020B0503020204020204" pitchFamily="34" charset="0"/>
              </a:rPr>
              <a:t>to continue in the specialization in </a:t>
            </a:r>
            <a:r>
              <a:rPr lang="en-US" sz="24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Accountancy </a:t>
            </a:r>
            <a:r>
              <a:rPr lang="en-US" sz="2400" b="1" dirty="0">
                <a:solidFill>
                  <a:srgbClr val="FFC000"/>
                </a:solidFill>
                <a:latin typeface="Corbel" panose="020B0503020204020204" pitchFamily="34" charset="0"/>
              </a:rPr>
              <a:t>or take another route </a:t>
            </a:r>
            <a:r>
              <a:rPr lang="en-US" sz="24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: the </a:t>
            </a:r>
            <a:r>
              <a:rPr lang="en-US" sz="2400" b="1" dirty="0">
                <a:solidFill>
                  <a:srgbClr val="FFC000"/>
                </a:solidFill>
                <a:latin typeface="Corbel" panose="020B0503020204020204" pitchFamily="34" charset="0"/>
              </a:rPr>
              <a:t>specialization in </a:t>
            </a:r>
            <a:r>
              <a:rPr lang="en-US" sz="24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Informatics. </a:t>
            </a:r>
            <a:r>
              <a:rPr lang="en-US" sz="2400" b="1" smtClean="0">
                <a:solidFill>
                  <a:srgbClr val="FFC000"/>
                </a:solidFill>
                <a:latin typeface="Corbel" panose="020B0503020204020204" pitchFamily="34" charset="0"/>
              </a:rPr>
              <a:t>We  chose </a:t>
            </a:r>
            <a:r>
              <a:rPr lang="en-US" sz="24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the latter. We </a:t>
            </a:r>
            <a:r>
              <a:rPr lang="en-US" sz="2400" b="1" dirty="0">
                <a:solidFill>
                  <a:srgbClr val="FFC000"/>
                </a:solidFill>
                <a:latin typeface="Corbel" panose="020B0503020204020204" pitchFamily="34" charset="0"/>
              </a:rPr>
              <a:t>are in third year and in </a:t>
            </a:r>
            <a:r>
              <a:rPr lang="en-US" sz="24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two years </a:t>
            </a:r>
            <a:r>
              <a:rPr lang="en-US" sz="2400" b="1" dirty="0">
                <a:solidFill>
                  <a:srgbClr val="FFC000"/>
                </a:solidFill>
                <a:latin typeface="Corbel" panose="020B0503020204020204" pitchFamily="34" charset="0"/>
              </a:rPr>
              <a:t>we’ll take our high school diploma</a:t>
            </a:r>
            <a:r>
              <a:rPr lang="en-US" sz="2400" dirty="0">
                <a:solidFill>
                  <a:srgbClr val="FFC000"/>
                </a:solidFill>
                <a:latin typeface="Corbel" panose="020B0503020204020204" pitchFamily="34" charset="0"/>
              </a:rPr>
              <a:t>.</a:t>
            </a:r>
            <a:r>
              <a:rPr lang="en-US" sz="2400" b="1" dirty="0">
                <a:solidFill>
                  <a:srgbClr val="FFC000"/>
                </a:solidFill>
                <a:latin typeface="Corbel" panose="020B0503020204020204" pitchFamily="34" charset="0"/>
              </a:rPr>
              <a:t> </a:t>
            </a:r>
            <a:endParaRPr lang="en-US" sz="2400" dirty="0">
              <a:solidFill>
                <a:srgbClr val="FFC000"/>
              </a:solidFill>
              <a:latin typeface="Lucida Sans" panose="020B0602030504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" y="3838150"/>
            <a:ext cx="5213517" cy="253217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264" y="3808835"/>
            <a:ext cx="5402597" cy="288284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4"/>
    </mc:Choice>
    <mc:Fallback xmlns="">
      <p:transition spd="slow" advTm="6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26592" y="1317909"/>
            <a:ext cx="108752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After </a:t>
            </a:r>
            <a:r>
              <a:rPr lang="en-US" sz="2800" b="1" dirty="0">
                <a:solidFill>
                  <a:srgbClr val="FFC000"/>
                </a:solidFill>
                <a:latin typeface="Corbel" panose="020B0503020204020204" pitchFamily="34" charset="0"/>
              </a:rPr>
              <a:t>the high school diploma  </a:t>
            </a:r>
            <a:r>
              <a:rPr lang="en-US" sz="28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if  </a:t>
            </a:r>
            <a:r>
              <a:rPr lang="en-US" sz="2800" b="1" dirty="0">
                <a:solidFill>
                  <a:srgbClr val="FFC000"/>
                </a:solidFill>
                <a:latin typeface="Corbel" panose="020B0503020204020204" pitchFamily="34" charset="0"/>
              </a:rPr>
              <a:t>you </a:t>
            </a:r>
            <a:r>
              <a:rPr lang="en-US" sz="28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want </a:t>
            </a:r>
            <a:r>
              <a:rPr lang="en-US" sz="2800" b="1" dirty="0">
                <a:solidFill>
                  <a:srgbClr val="FFC000"/>
                </a:solidFill>
                <a:latin typeface="Corbel" panose="020B0503020204020204" pitchFamily="34" charset="0"/>
              </a:rPr>
              <a:t>, you can go to university to get a university  </a:t>
            </a:r>
            <a:r>
              <a:rPr lang="en-US" sz="28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degree. In </a:t>
            </a:r>
            <a:r>
              <a:rPr lang="en-US" sz="2800" b="1" dirty="0">
                <a:solidFill>
                  <a:srgbClr val="FFC000"/>
                </a:solidFill>
                <a:latin typeface="Corbel" panose="020B0503020204020204" pitchFamily="34" charset="0"/>
              </a:rPr>
              <a:t>Italy without a high school </a:t>
            </a:r>
            <a:endParaRPr lang="en-US" sz="2800" b="1" dirty="0" smtClean="0">
              <a:solidFill>
                <a:srgbClr val="FFC000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diploma </a:t>
            </a:r>
            <a:r>
              <a:rPr lang="en-US" sz="2800" b="1" dirty="0">
                <a:solidFill>
                  <a:srgbClr val="FFC000"/>
                </a:solidFill>
                <a:latin typeface="Corbel" panose="020B0503020204020204" pitchFamily="34" charset="0"/>
              </a:rPr>
              <a:t>it is difficult to find work ,so to do high school is important</a:t>
            </a:r>
            <a:r>
              <a:rPr lang="en-US" sz="28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.</a:t>
            </a:r>
          </a:p>
          <a:p>
            <a:pPr algn="ctr"/>
            <a:r>
              <a:rPr lang="en-US" sz="28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This is our Lecture Hall.</a:t>
            </a:r>
            <a:endParaRPr lang="en-US" sz="2800" dirty="0">
              <a:solidFill>
                <a:srgbClr val="FFC000"/>
              </a:solidFill>
              <a:latin typeface="Lucida Sans" panose="020B0602030504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44" y="3274681"/>
            <a:ext cx="5705856" cy="340540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476" y="3274918"/>
            <a:ext cx="4739380" cy="34051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4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2"/>
    </mc:Choice>
    <mc:Fallback xmlns="">
      <p:transition spd="slow" advTm="7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s\Desktop\WP_20160511_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49" y="2245705"/>
            <a:ext cx="9143999" cy="415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400" b="1" i="1" cap="none" dirty="0" smtClean="0">
                <a:solidFill>
                  <a:srgbClr val="FFC000"/>
                </a:solidFill>
              </a:rPr>
              <a:t>OUR SCHOOL EXCHANGE WITH KOBLENZ GERMANY: MAY, 2016.</a:t>
            </a:r>
            <a:br>
              <a:rPr lang="it-IT" sz="2400" b="1" i="1" cap="none" dirty="0" smtClean="0">
                <a:solidFill>
                  <a:srgbClr val="FFC000"/>
                </a:solidFill>
              </a:rPr>
            </a:br>
            <a:r>
              <a:rPr lang="it-IT" sz="2400" b="1" i="1" cap="none" dirty="0" err="1" smtClean="0">
                <a:solidFill>
                  <a:srgbClr val="FFC000"/>
                </a:solidFill>
              </a:rPr>
              <a:t>Our</a:t>
            </a:r>
            <a:r>
              <a:rPr lang="it-IT" sz="2400" b="1" i="1" cap="none" dirty="0" smtClean="0">
                <a:solidFill>
                  <a:srgbClr val="FFC000"/>
                </a:solidFill>
              </a:rPr>
              <a:t> </a:t>
            </a:r>
            <a:r>
              <a:rPr lang="it-IT" sz="2400" b="1" i="1" cap="none" dirty="0" err="1" smtClean="0">
                <a:solidFill>
                  <a:srgbClr val="FFC000"/>
                </a:solidFill>
              </a:rPr>
              <a:t>school</a:t>
            </a:r>
            <a:r>
              <a:rPr lang="it-IT" sz="2400" b="1" i="1" cap="none" dirty="0" smtClean="0">
                <a:solidFill>
                  <a:srgbClr val="FFC000"/>
                </a:solidFill>
              </a:rPr>
              <a:t> </a:t>
            </a:r>
            <a:r>
              <a:rPr lang="it-IT" sz="2400" b="1" i="1" cap="none" dirty="0" err="1" smtClean="0">
                <a:solidFill>
                  <a:srgbClr val="FFC000"/>
                </a:solidFill>
              </a:rPr>
              <a:t>organizes</a:t>
            </a:r>
            <a:r>
              <a:rPr lang="it-IT" sz="2400" b="1" i="1" cap="none" dirty="0" smtClean="0">
                <a:solidFill>
                  <a:srgbClr val="FFC000"/>
                </a:solidFill>
              </a:rPr>
              <a:t> </a:t>
            </a:r>
            <a:r>
              <a:rPr lang="it-IT" sz="2400" b="1" i="1" cap="none" dirty="0" err="1" smtClean="0">
                <a:solidFill>
                  <a:srgbClr val="FFC000"/>
                </a:solidFill>
              </a:rPr>
              <a:t>many</a:t>
            </a:r>
            <a:r>
              <a:rPr lang="it-IT" sz="2400" b="1" i="1" cap="none" dirty="0" smtClean="0">
                <a:solidFill>
                  <a:srgbClr val="FFC000"/>
                </a:solidFill>
              </a:rPr>
              <a:t> </a:t>
            </a:r>
            <a:r>
              <a:rPr lang="it-IT" sz="2400" b="1" i="1" cap="none" dirty="0" err="1" smtClean="0">
                <a:solidFill>
                  <a:srgbClr val="FFC000"/>
                </a:solidFill>
              </a:rPr>
              <a:t>trips</a:t>
            </a:r>
            <a:r>
              <a:rPr lang="it-IT" sz="2400" b="1" i="1" cap="none" dirty="0" smtClean="0">
                <a:solidFill>
                  <a:srgbClr val="FFC000"/>
                </a:solidFill>
              </a:rPr>
              <a:t> and </a:t>
            </a:r>
            <a:r>
              <a:rPr lang="it-IT" sz="2400" b="1" i="1" cap="none" dirty="0" err="1" smtClean="0">
                <a:solidFill>
                  <a:srgbClr val="FFC000"/>
                </a:solidFill>
              </a:rPr>
              <a:t>exchanges</a:t>
            </a:r>
            <a:r>
              <a:rPr lang="it-IT" sz="2400" b="1" i="1" cap="none" dirty="0" smtClean="0">
                <a:solidFill>
                  <a:srgbClr val="FFC000"/>
                </a:solidFill>
              </a:rPr>
              <a:t>. Here </a:t>
            </a:r>
            <a:r>
              <a:rPr lang="it-IT" sz="2400" b="1" i="1" cap="none" dirty="0" err="1" smtClean="0">
                <a:solidFill>
                  <a:srgbClr val="FFC000"/>
                </a:solidFill>
              </a:rPr>
              <a:t>we</a:t>
            </a:r>
            <a:r>
              <a:rPr lang="it-IT" sz="2400" b="1" i="1" cap="none" dirty="0" smtClean="0">
                <a:solidFill>
                  <a:srgbClr val="FFC000"/>
                </a:solidFill>
              </a:rPr>
              <a:t> are </a:t>
            </a:r>
            <a:r>
              <a:rPr lang="it-IT" sz="2400" b="1" i="1" cap="none" dirty="0" err="1" smtClean="0">
                <a:solidFill>
                  <a:srgbClr val="FFC000"/>
                </a:solidFill>
              </a:rPr>
              <a:t>at</a:t>
            </a:r>
            <a:r>
              <a:rPr lang="it-IT" sz="2400" b="1" i="1" cap="none" dirty="0" smtClean="0">
                <a:solidFill>
                  <a:srgbClr val="FFC000"/>
                </a:solidFill>
              </a:rPr>
              <a:t> the </a:t>
            </a:r>
            <a:r>
              <a:rPr lang="it-IT" sz="2400" b="1" i="1" cap="none" dirty="0" err="1">
                <a:solidFill>
                  <a:srgbClr val="FFC000"/>
                </a:solidFill>
              </a:rPr>
              <a:t>C</a:t>
            </a:r>
            <a:r>
              <a:rPr lang="it-IT" sz="2400" b="1" i="1" cap="none" dirty="0" err="1" smtClean="0">
                <a:solidFill>
                  <a:srgbClr val="FFC000"/>
                </a:solidFill>
              </a:rPr>
              <a:t>eramic</a:t>
            </a:r>
            <a:r>
              <a:rPr lang="it-IT" sz="2400" b="1" i="1" cap="none" dirty="0" smtClean="0">
                <a:solidFill>
                  <a:srgbClr val="FFC000"/>
                </a:solidFill>
              </a:rPr>
              <a:t> </a:t>
            </a:r>
            <a:r>
              <a:rPr lang="it-IT" sz="2400" b="1" i="1" cap="none" dirty="0" err="1" smtClean="0">
                <a:solidFill>
                  <a:srgbClr val="FFC000"/>
                </a:solidFill>
              </a:rPr>
              <a:t>school</a:t>
            </a:r>
            <a:r>
              <a:rPr lang="it-IT" sz="2400" b="1" i="1" cap="none" dirty="0" smtClean="0">
                <a:solidFill>
                  <a:srgbClr val="FFC000"/>
                </a:solidFill>
              </a:rPr>
              <a:t> of Castelli with </a:t>
            </a:r>
            <a:r>
              <a:rPr lang="it-IT" sz="2400" b="1" i="1" cap="none" dirty="0" err="1" smtClean="0">
                <a:solidFill>
                  <a:srgbClr val="FFC000"/>
                </a:solidFill>
              </a:rPr>
              <a:t>our</a:t>
            </a:r>
            <a:r>
              <a:rPr lang="it-IT" sz="2400" b="1" i="1" cap="none" dirty="0" smtClean="0">
                <a:solidFill>
                  <a:srgbClr val="FFC000"/>
                </a:solidFill>
              </a:rPr>
              <a:t> </a:t>
            </a:r>
            <a:r>
              <a:rPr lang="it-IT" sz="2400" b="1" i="1" dirty="0" err="1" smtClean="0">
                <a:solidFill>
                  <a:srgbClr val="FFC000"/>
                </a:solidFill>
              </a:rPr>
              <a:t>German</a:t>
            </a:r>
            <a:r>
              <a:rPr lang="it-IT" sz="2400" b="1" i="1" dirty="0" smtClean="0">
                <a:solidFill>
                  <a:srgbClr val="FFC000"/>
                </a:solidFill>
              </a:rPr>
              <a:t> Friends</a:t>
            </a:r>
            <a:r>
              <a:rPr lang="it-IT" sz="2400" dirty="0" smtClean="0">
                <a:solidFill>
                  <a:srgbClr val="FFC000"/>
                </a:solidFill>
              </a:rPr>
              <a:t>.</a:t>
            </a:r>
            <a:endParaRPr lang="it-IT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2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963" y="3145535"/>
            <a:ext cx="6718133" cy="351146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767585" y="837211"/>
            <a:ext cx="677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i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 CHARITY AND SPECIAL EVENTS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rgbClr val="FFC000"/>
              </a:solidFill>
              <a:latin typeface="Corbel" panose="020B05030202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In </a:t>
            </a:r>
            <a:r>
              <a:rPr lang="en-US" sz="2400" b="1" i="1" dirty="0">
                <a:solidFill>
                  <a:srgbClr val="FFC000"/>
                </a:solidFill>
                <a:latin typeface="Corbel" panose="020B0503020204020204" pitchFamily="34" charset="0"/>
              </a:rPr>
              <a:t>this picture we </a:t>
            </a:r>
            <a:r>
              <a:rPr lang="en-US" sz="2400" b="1" i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are selling </a:t>
            </a:r>
            <a:r>
              <a:rPr lang="en-US" sz="2400" b="1" i="1" dirty="0">
                <a:solidFill>
                  <a:srgbClr val="FFC000"/>
                </a:solidFill>
                <a:latin typeface="Corbel" panose="020B0503020204020204" pitchFamily="34" charset="0"/>
              </a:rPr>
              <a:t>the ceramics for </a:t>
            </a:r>
            <a:r>
              <a:rPr lang="en-US" sz="2400" b="1" i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Corbel" panose="020B0503020204020204" pitchFamily="34" charset="0"/>
              </a:rPr>
              <a:t>Castelli</a:t>
            </a:r>
            <a:r>
              <a:rPr lang="en-US" sz="2400" b="1" i="1" dirty="0">
                <a:solidFill>
                  <a:srgbClr val="FFC000"/>
                </a:solidFill>
                <a:latin typeface="Corbel" panose="020B0503020204020204" pitchFamily="34" charset="0"/>
              </a:rPr>
              <a:t> </a:t>
            </a:r>
            <a:r>
              <a:rPr lang="en-US" sz="2400" b="1" i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, hit by an earthquake in October.  It was </a:t>
            </a:r>
            <a:r>
              <a:rPr lang="en-US" sz="2400" b="1" i="1" dirty="0">
                <a:solidFill>
                  <a:srgbClr val="FFC000"/>
                </a:solidFill>
                <a:latin typeface="Corbel" panose="020B0503020204020204" pitchFamily="34" charset="0"/>
              </a:rPr>
              <a:t>a wonderful thing for all of </a:t>
            </a:r>
            <a:r>
              <a:rPr lang="en-US" sz="2400" b="1" i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us because we collected thousands of euros for them.</a:t>
            </a:r>
            <a:endParaRPr lang="en-US" sz="2400" dirty="0">
              <a:solidFill>
                <a:srgbClr val="FFC000"/>
              </a:solidFill>
              <a:latin typeface="Lucida Sans" panose="020B0602030504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1"/>
    </mc:Choice>
    <mc:Fallback xmlns="">
      <p:transition spd="slow" advTm="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66781" y="1146802"/>
            <a:ext cx="5907386" cy="923330"/>
          </a:xfrm>
          <a:prstGeom prst="rect">
            <a:avLst/>
          </a:prstGeom>
          <a:solidFill>
            <a:schemeClr val="bg1"/>
          </a:solidFill>
          <a:effectLst>
            <a:reflection stA="54000" endPos="65000" dist="508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it-IT" sz="5400" b="1" i="1" dirty="0" smtClean="0">
                <a:solidFill>
                  <a:srgbClr val="FFC000"/>
                </a:solidFill>
                <a:effectLst>
                  <a:reflection stA="45000" endPos="65000" dist="50800" dir="5400000" sy="-100000" algn="bl" rotWithShape="0"/>
                </a:effectLst>
                <a:latin typeface="Calibri" panose="020F0502020204030204" pitchFamily="34" charset="0"/>
              </a:rPr>
              <a:t>SCHOOL</a:t>
            </a:r>
            <a:r>
              <a:rPr lang="it-IT" sz="5400" b="1" i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it-IT" sz="5400" b="1" i="1" dirty="0" smtClean="0">
                <a:solidFill>
                  <a:srgbClr val="FFC000"/>
                </a:solidFill>
                <a:effectLst>
                  <a:reflection stA="48000" endPos="65000" dist="50800" dir="5400000" sy="-100000" algn="bl" rotWithShape="0"/>
                </a:effectLst>
                <a:latin typeface="Calibri" panose="020F0502020204030204" pitchFamily="34" charset="0"/>
              </a:rPr>
              <a:t>ENTRANCE</a:t>
            </a:r>
            <a:endParaRPr lang="it-IT" dirty="0">
              <a:solidFill>
                <a:srgbClr val="FFC000"/>
              </a:solidFill>
              <a:effectLst>
                <a:reflection stA="48000" endPos="65000" dist="50800" dir="5400000" sy="-100000" algn="bl" rotWithShape="0"/>
              </a:effectLst>
              <a:latin typeface="Lucida Sans" panose="020B0602030504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06" y="2675172"/>
            <a:ext cx="6559865" cy="335918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280" y="542368"/>
            <a:ext cx="4572396" cy="560271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5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1"/>
    </mc:Choice>
    <mc:Fallback xmlns="">
      <p:transition spd="slow" advTm="7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869" y="2309247"/>
            <a:ext cx="7558984" cy="4387111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2229172" y="404186"/>
            <a:ext cx="8610600" cy="1293028"/>
          </a:xfrm>
        </p:spPr>
        <p:txBody>
          <a:bodyPr/>
          <a:lstStyle/>
          <a:p>
            <a:pPr algn="ctr"/>
            <a:r>
              <a:rPr lang="it-IT" sz="7200" dirty="0" smtClean="0">
                <a:solidFill>
                  <a:srgbClr val="FFC000"/>
                </a:solidFill>
                <a:effectLst>
                  <a:reflection stA="77000" endPos="65000" dist="508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it-IT" dirty="0" smtClean="0"/>
              <a:t> </a:t>
            </a:r>
            <a:r>
              <a:rPr lang="it-IT" sz="7200" dirty="0" smtClean="0">
                <a:solidFill>
                  <a:srgbClr val="FFC000"/>
                </a:solidFill>
                <a:effectLst>
                  <a:reflection stA="69000" endPos="65000" dist="508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GYM</a:t>
            </a:r>
            <a:endParaRPr lang="it-IT" sz="7200" dirty="0">
              <a:solidFill>
                <a:srgbClr val="FFC000"/>
              </a:solidFill>
              <a:effectLst>
                <a:reflection stA="69000" endPos="65000" dist="50800" dir="5400000" sy="-100000" algn="bl" rotWithShape="0"/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1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1"/>
    </mc:Choice>
    <mc:Fallback xmlns="">
      <p:transition spd="slow" advTm="7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5739" y="500901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it-IT" sz="5400" dirty="0" smtClean="0">
                <a:solidFill>
                  <a:srgbClr val="FFC000"/>
                </a:solidFill>
                <a:effectLst>
                  <a:reflection stA="44000" endPos="65000" dist="508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5400" dirty="0" err="1" smtClean="0">
                <a:solidFill>
                  <a:srgbClr val="FFC000"/>
                </a:solidFill>
                <a:effectLst>
                  <a:reflection stA="44000" endPos="65000" dist="508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it-IT" sz="5400" dirty="0" smtClean="0">
                <a:solidFill>
                  <a:srgbClr val="FFC000"/>
                </a:solidFill>
                <a:effectLst>
                  <a:reflection stA="44000" endPos="65000" dist="508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5400" dirty="0" err="1" smtClean="0">
                <a:solidFill>
                  <a:srgbClr val="FFC000"/>
                </a:solidFill>
                <a:effectLst>
                  <a:reflection stA="44000" endPos="65000" dist="508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gym</a:t>
            </a:r>
            <a:endParaRPr lang="it-IT" sz="5400" dirty="0">
              <a:solidFill>
                <a:srgbClr val="FFC000"/>
              </a:solidFill>
              <a:effectLst>
                <a:reflection stA="63000" endPos="72000" dist="50800" dir="5400000" sy="-100000" algn="bl" rotWithShape="0"/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060" y="2959235"/>
            <a:ext cx="5334462" cy="371278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15" y="2022058"/>
            <a:ext cx="5842215" cy="401009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8"/>
    </mc:Choice>
    <mc:Fallback xmlns="">
      <p:transition spd="slow" advTm="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A </a:t>
            </a:r>
            <a:r>
              <a:rPr lang="it-IT" dirty="0" err="1" smtClean="0"/>
              <a:t>student</a:t>
            </a:r>
            <a:r>
              <a:rPr lang="it-IT" dirty="0" smtClean="0"/>
              <a:t> </a:t>
            </a:r>
            <a:r>
              <a:rPr lang="it-IT" dirty="0" err="1" smtClean="0"/>
              <a:t>assembly</a:t>
            </a:r>
            <a:r>
              <a:rPr lang="it-IT" dirty="0"/>
              <a:t> </a:t>
            </a:r>
            <a:r>
              <a:rPr lang="it-IT" dirty="0" smtClean="0"/>
              <a:t>      </a:t>
            </a:r>
            <a:endParaRPr lang="it-IT" dirty="0"/>
          </a:p>
        </p:txBody>
      </p:sp>
      <p:pic>
        <p:nvPicPr>
          <p:cNvPr id="1026" name="Picture 2" descr="C:\Users\maris\Desktop\WP_20131012_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57" y="2240129"/>
            <a:ext cx="8128000" cy="456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185258"/>
      </p:ext>
    </p:extLst>
  </p:cSld>
  <p:clrMapOvr>
    <a:masterClrMapping/>
  </p:clrMapOvr>
</p:sld>
</file>

<file path=ppt/theme/theme1.xml><?xml version="1.0" encoding="utf-8"?>
<a:theme xmlns:a="http://schemas.openxmlformats.org/drawingml/2006/main" name="Scia di vapo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TM04033937[[fn=Scia di vapore]]</Template>
  <TotalTime>210</TotalTime>
  <Words>215</Words>
  <Application>Microsoft Office PowerPoint</Application>
  <PresentationFormat>Personalizzato</PresentationFormat>
  <Paragraphs>20</Paragraphs>
  <Slides>11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Scia di vapore</vt:lpstr>
      <vt:lpstr>  The school system in  Italy works liKe this:  </vt:lpstr>
      <vt:lpstr>Presentazione standard di PowerPoint</vt:lpstr>
      <vt:lpstr>Presentazione standard di PowerPoint</vt:lpstr>
      <vt:lpstr>OUR SCHOOL EXCHANGE WITH KOBLENZ GERMANY: MAY, 2016. Our school organizes many trips and exchanges. Here we are at the Ceramic school of Castelli with our German Friends.</vt:lpstr>
      <vt:lpstr>Presentazione standard di PowerPoint</vt:lpstr>
      <vt:lpstr>Presentazione standard di PowerPoint</vt:lpstr>
      <vt:lpstr>the GYM</vt:lpstr>
      <vt:lpstr>The second gym</vt:lpstr>
      <vt:lpstr> A student assembly       </vt:lpstr>
      <vt:lpstr>The View from our school</vt:lpstr>
      <vt:lpstr>the end           by Marica Marozzi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school system in  Italy works line this:</dc:title>
  <dc:creator>Utente</dc:creator>
  <cp:lastModifiedBy>Marisa Di Silvestre</cp:lastModifiedBy>
  <cp:revision>23</cp:revision>
  <dcterms:created xsi:type="dcterms:W3CDTF">2016-12-22T21:23:13Z</dcterms:created>
  <dcterms:modified xsi:type="dcterms:W3CDTF">2017-01-07T11:07:05Z</dcterms:modified>
</cp:coreProperties>
</file>