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11798" y="9327743"/>
            <a:ext cx="368504" cy="4258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b="1" sz="1800">
                <a:solidFill>
                  <a:srgbClr val="5157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afety road educ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Safety road education</a:t>
            </a:r>
          </a:p>
        </p:txBody>
      </p:sp>
      <p:sp>
        <p:nvSpPr>
          <p:cNvPr id="120" name="Second less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2470"/>
            </a:lvl1pPr>
          </a:lstStyle>
          <a:p>
            <a:pPr/>
            <a:r>
              <a:t>Second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HUNKS OF LANGUAGE Be careful: stai attento…"/>
          <p:cNvSpPr txBox="1"/>
          <p:nvPr>
            <p:ph type="title"/>
          </p:nvPr>
        </p:nvSpPr>
        <p:spPr>
          <a:xfrm>
            <a:off x="1104900" y="1661368"/>
            <a:ext cx="10795000" cy="6852395"/>
          </a:xfrm>
          <a:prstGeom prst="rect">
            <a:avLst/>
          </a:prstGeom>
        </p:spPr>
        <p:txBody>
          <a:bodyPr/>
          <a:lstStyle/>
          <a:p>
            <a:pPr defTabSz="292100">
              <a:defRPr sz="3000"/>
            </a:pPr>
            <a:r>
              <a:t>CHUNKS OF LANGUAGE</a:t>
            </a:r>
            <a:br/>
            <a:r>
              <a:t>Be careful: stai attento</a:t>
            </a:r>
          </a:p>
          <a:p>
            <a:pPr defTabSz="292100">
              <a:defRPr sz="3000"/>
            </a:pPr>
            <a:r>
              <a:t>Cross the road: attraversa la strada</a:t>
            </a:r>
          </a:p>
          <a:p>
            <a:pPr defTabSz="292100">
              <a:defRPr sz="3000"/>
            </a:pPr>
            <a:r>
              <a:t>Give way: dai la precedenza</a:t>
            </a:r>
          </a:p>
          <a:p>
            <a:pPr defTabSz="292100">
              <a:defRPr sz="3000"/>
            </a:pPr>
            <a:r>
              <a:t>Watch out: fai attenzione</a:t>
            </a:r>
          </a:p>
          <a:p>
            <a:pPr defTabSz="292100">
              <a:defRPr sz="3000"/>
            </a:pPr>
            <a:r>
              <a:t>Look at your right/left: guarda a destra/sinistra</a:t>
            </a:r>
          </a:p>
          <a:p>
            <a:pPr defTabSz="292100">
              <a:defRPr sz="3000"/>
            </a:pPr>
            <a:r>
              <a:t>Warn us: ci avvisa</a:t>
            </a:r>
          </a:p>
          <a:p>
            <a:pPr defTabSz="292100">
              <a:defRPr sz="3000"/>
            </a:pPr>
            <a:r>
              <a:t>Inform us: ci informa</a:t>
            </a:r>
          </a:p>
          <a:p>
            <a:pPr defTabSz="292100">
              <a:defRPr sz="3000"/>
            </a:pPr>
            <a:r>
              <a:t>Force us: ci costringe</a:t>
            </a:r>
          </a:p>
          <a:p>
            <a:pPr defTabSz="292100">
              <a:defRPr sz="3000"/>
            </a:pPr>
            <a:r>
              <a:t>Oblige us: ci obbliga</a:t>
            </a:r>
          </a:p>
          <a:p>
            <a:pPr defTabSz="292100">
              <a:defRPr sz="3000"/>
            </a:pPr>
          </a:p>
          <a:p>
            <a:pPr defTabSz="292100">
              <a:defRPr sz="3000"/>
            </a:pPr>
          </a:p>
          <a:p>
            <a:pPr defTabSz="292100">
              <a:defRPr sz="3000"/>
            </a:pPr>
          </a:p>
          <a:p>
            <a:pPr defTabSz="292100">
              <a:defRPr sz="3000"/>
            </a:pPr>
            <a:r>
              <a:t>Don’t…: non…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iscuss about the following signs’ shapes.…"/>
          <p:cNvSpPr txBox="1"/>
          <p:nvPr/>
        </p:nvSpPr>
        <p:spPr>
          <a:xfrm>
            <a:off x="1514017" y="1422400"/>
            <a:ext cx="10512591" cy="651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3200"/>
              </a:spcBef>
              <a:defRPr sz="4300"/>
            </a:pPr>
            <a:r>
              <a:t>Discuss about the following signs’ shapes.</a:t>
            </a:r>
          </a:p>
          <a:p>
            <a:pPr algn="l">
              <a:spcBef>
                <a:spcPts val="3200"/>
              </a:spcBef>
              <a:defRPr sz="3600"/>
            </a:pPr>
          </a:p>
          <a:p>
            <a:pPr algn="l">
              <a:spcBef>
                <a:spcPts val="3200"/>
              </a:spcBef>
              <a:defRPr sz="3600"/>
            </a:pPr>
            <a:br/>
          </a:p>
          <a:p>
            <a:pPr algn="l">
              <a:spcBef>
                <a:spcPts val="3200"/>
              </a:spcBef>
              <a:defRPr sz="3600"/>
            </a:pPr>
          </a:p>
          <a:p>
            <a:pPr algn="l">
              <a:spcBef>
                <a:spcPts val="3200"/>
              </a:spcBef>
              <a:defRPr sz="3600"/>
            </a:pPr>
            <a:r>
              <a:rPr sz="4300"/>
              <a:t>What do they say?What colour are they? </a:t>
            </a:r>
            <a:endParaRPr sz="4300">
              <a:latin typeface="Times"/>
              <a:ea typeface="Times"/>
              <a:cs typeface="Times"/>
              <a:sym typeface="Times"/>
            </a:endParaRPr>
          </a:p>
          <a:p>
            <a:pPr algn="l">
              <a:spcBef>
                <a:spcPts val="3200"/>
              </a:spcBef>
              <a:defRPr sz="4300"/>
            </a:pPr>
            <a:r>
              <a:t>  </a:t>
            </a:r>
          </a:p>
        </p:txBody>
      </p:sp>
      <p:sp>
        <p:nvSpPr>
          <p:cNvPr id="125" name="Rettangolo"/>
          <p:cNvSpPr/>
          <p:nvPr/>
        </p:nvSpPr>
        <p:spPr>
          <a:xfrm>
            <a:off x="2108200" y="3371850"/>
            <a:ext cx="2694633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26" name="Cerchio"/>
          <p:cNvSpPr/>
          <p:nvPr/>
        </p:nvSpPr>
        <p:spPr>
          <a:xfrm>
            <a:off x="6235700" y="3371850"/>
            <a:ext cx="1270000" cy="127000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27" name="Triangolo"/>
          <p:cNvSpPr/>
          <p:nvPr/>
        </p:nvSpPr>
        <p:spPr>
          <a:xfrm>
            <a:off x="9169400" y="337185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nd now discover the truth…"/>
          <p:cNvSpPr txBox="1"/>
          <p:nvPr>
            <p:ph type="title"/>
          </p:nvPr>
        </p:nvSpPr>
        <p:spPr>
          <a:xfrm>
            <a:off x="1104900" y="1460500"/>
            <a:ext cx="10795000" cy="3556000"/>
          </a:xfrm>
          <a:prstGeom prst="rect">
            <a:avLst/>
          </a:prstGeom>
        </p:spPr>
        <p:txBody>
          <a:bodyPr/>
          <a:lstStyle/>
          <a:p>
            <a:pPr/>
            <a:r>
              <a:t>And now discover the truth…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riangles are always red and warn us of a danger.…"/>
          <p:cNvSpPr txBox="1"/>
          <p:nvPr>
            <p:ph type="ctrTitle"/>
          </p:nvPr>
        </p:nvSpPr>
        <p:spPr>
          <a:xfrm>
            <a:off x="939800" y="2273299"/>
            <a:ext cx="10795000" cy="6677324"/>
          </a:xfrm>
          <a:prstGeom prst="rect">
            <a:avLst/>
          </a:prstGeom>
        </p:spPr>
        <p:txBody>
          <a:bodyPr/>
          <a:lstStyle/>
          <a:p>
            <a:pPr algn="l" defTabSz="560831">
              <a:spcBef>
                <a:spcPts val="3000"/>
              </a:spcBef>
              <a:defRPr sz="3839">
                <a:solidFill>
                  <a:srgbClr val="625B48"/>
                </a:solidFill>
              </a:defRPr>
            </a:pPr>
            <a:r>
              <a:t>Triangles are always </a:t>
            </a:r>
            <a:r>
              <a:rPr>
                <a:solidFill>
                  <a:srgbClr val="FF2600"/>
                </a:solidFill>
              </a:rPr>
              <a:t>red </a:t>
            </a:r>
            <a:r>
              <a:t>and warn us of a danger. </a:t>
            </a:r>
          </a:p>
          <a:p>
            <a:pPr algn="l" defTabSz="560831">
              <a:spcBef>
                <a:spcPts val="3000"/>
              </a:spcBef>
              <a:defRPr sz="3839">
                <a:solidFill>
                  <a:srgbClr val="625B48"/>
                </a:solidFill>
              </a:defRPr>
            </a:pPr>
            <a:r>
              <a:rPr>
                <a:solidFill>
                  <a:srgbClr val="FF2600"/>
                </a:solidFill>
              </a:rPr>
              <a:t>Red </a:t>
            </a:r>
            <a:r>
              <a:t>circles tell what we must not do. </a:t>
            </a:r>
            <a:r>
              <a:rPr>
                <a:solidFill>
                  <a:srgbClr val="011893"/>
                </a:solidFill>
              </a:rPr>
              <a:t>Blue </a:t>
            </a:r>
            <a:r>
              <a:t>circles tell us what we must do. 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algn="l" defTabSz="560831">
              <a:spcBef>
                <a:spcPts val="3000"/>
              </a:spcBef>
              <a:defRPr sz="3839">
                <a:solidFill>
                  <a:srgbClr val="625B48"/>
                </a:solidFill>
              </a:defRPr>
            </a:pPr>
            <a:r>
              <a:rPr>
                <a:solidFill>
                  <a:srgbClr val="011893"/>
                </a:solidFill>
              </a:rPr>
              <a:t>Blue </a:t>
            </a:r>
            <a:r>
              <a:t>rectangles give information.</a:t>
            </a:r>
          </a:p>
          <a:p>
            <a:pPr algn="l" defTabSz="560831">
              <a:spcBef>
                <a:spcPts val="3000"/>
              </a:spcBef>
              <a:defRPr sz="3839">
                <a:solidFill>
                  <a:srgbClr val="625B48"/>
                </a:solidFill>
              </a:defRPr>
            </a:pPr>
            <a:r>
              <a:rPr>
                <a:solidFill>
                  <a:srgbClr val="009051"/>
                </a:solidFill>
              </a:rPr>
              <a:t>Green </a:t>
            </a:r>
            <a:r>
              <a:t>rectangles are used for directions on primary roads, white rectangles give us directions on non-primary roads. 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Read it and try to understand. Work in group"/>
          <p:cNvSpPr txBox="1"/>
          <p:nvPr/>
        </p:nvSpPr>
        <p:spPr>
          <a:xfrm>
            <a:off x="1144015" y="1136396"/>
            <a:ext cx="10716769" cy="748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/>
            </a:lvl1pPr>
          </a:lstStyle>
          <a:p>
            <a:pPr/>
            <a:r>
              <a:t>Read it and try to understand. Work in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epare a list of DO and DON’T. Work in group.…"/>
          <p:cNvSpPr txBox="1"/>
          <p:nvPr>
            <p:ph type="title"/>
          </p:nvPr>
        </p:nvSpPr>
        <p:spPr>
          <a:xfrm>
            <a:off x="1104900" y="774700"/>
            <a:ext cx="10795000" cy="35560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200"/>
              </a:spcBef>
              <a:defRPr sz="3600">
                <a:solidFill>
                  <a:srgbClr val="625B48"/>
                </a:solidFill>
              </a:defRPr>
            </a:pPr>
            <a:r>
              <a:t>Prepare a list of DO and DON’T. Work in group.</a:t>
            </a:r>
          </a:p>
          <a:p>
            <a:pPr algn="l">
              <a:spcBef>
                <a:spcPts val="3200"/>
              </a:spcBef>
              <a:defRPr sz="3600">
                <a:solidFill>
                  <a:srgbClr val="625B48"/>
                </a:solidFill>
              </a:defRPr>
            </a:pPr>
            <a:r>
              <a:t>If necessary explain your list accompanying it with signs.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5" name="Example"/>
          <p:cNvSpPr txBox="1"/>
          <p:nvPr/>
        </p:nvSpPr>
        <p:spPr>
          <a:xfrm>
            <a:off x="5613400" y="3854196"/>
            <a:ext cx="2108201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Example</a:t>
            </a:r>
          </a:p>
        </p:txBody>
      </p:sp>
      <p:sp>
        <p:nvSpPr>
          <p:cNvPr id="136" name="DO"/>
          <p:cNvSpPr txBox="1"/>
          <p:nvPr/>
        </p:nvSpPr>
        <p:spPr>
          <a:xfrm>
            <a:off x="2089912" y="4743196"/>
            <a:ext cx="950977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DO</a:t>
            </a:r>
          </a:p>
        </p:txBody>
      </p:sp>
      <p:sp>
        <p:nvSpPr>
          <p:cNvPr id="137" name="DON’T"/>
          <p:cNvSpPr txBox="1"/>
          <p:nvPr/>
        </p:nvSpPr>
        <p:spPr>
          <a:xfrm>
            <a:off x="8672576" y="4743196"/>
            <a:ext cx="1806449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DON’T</a:t>
            </a:r>
          </a:p>
        </p:txBody>
      </p:sp>
      <p:sp>
        <p:nvSpPr>
          <p:cNvPr id="138" name="-Cross the street…"/>
          <p:cNvSpPr txBox="1"/>
          <p:nvPr/>
        </p:nvSpPr>
        <p:spPr>
          <a:xfrm>
            <a:off x="600201" y="5555996"/>
            <a:ext cx="4158997" cy="268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-Cross the street </a:t>
            </a:r>
          </a:p>
          <a:p>
            <a:pPr/>
            <a:r>
              <a:t>using the </a:t>
            </a:r>
          </a:p>
          <a:p>
            <a:pPr/>
            <a:r>
              <a:t>zebra crossing</a:t>
            </a:r>
          </a:p>
          <a:p>
            <a:pPr/>
            <a:r>
              <a:t>-…….</a:t>
            </a:r>
          </a:p>
        </p:txBody>
      </p:sp>
      <p:sp>
        <p:nvSpPr>
          <p:cNvPr id="139" name="-Don’t cross the street…"/>
          <p:cNvSpPr txBox="1"/>
          <p:nvPr/>
        </p:nvSpPr>
        <p:spPr>
          <a:xfrm>
            <a:off x="6723380" y="5670296"/>
            <a:ext cx="5476241" cy="2032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-Don’t cross the street </a:t>
            </a:r>
          </a:p>
          <a:p>
            <a:pPr/>
            <a:r>
              <a:t>while running</a:t>
            </a:r>
          </a:p>
          <a:p>
            <a:pPr/>
            <a:r>
              <a:t>-………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ge6image2176.jpg" descr="page6image2176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0898" y="4345383"/>
            <a:ext cx="8829298" cy="2995217"/>
          </a:xfrm>
          <a:prstGeom prst="rect">
            <a:avLst/>
          </a:prstGeom>
        </p:spPr>
      </p:pic>
      <p:sp>
        <p:nvSpPr>
          <p:cNvPr id="142" name="Prepare a SLOGAN about safety road education.…"/>
          <p:cNvSpPr txBox="1"/>
          <p:nvPr/>
        </p:nvSpPr>
        <p:spPr>
          <a:xfrm>
            <a:off x="786826" y="1625600"/>
            <a:ext cx="11073995" cy="3646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3200"/>
              </a:spcBef>
              <a:defRPr sz="3600"/>
            </a:pPr>
            <a:r>
              <a:t>Prepare a SLOGAN about safety road education. 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algn="l">
              <a:spcBef>
                <a:spcPts val="3200"/>
              </a:spcBef>
              <a:defRPr sz="3600"/>
            </a:pPr>
            <a:r>
              <a:t>Example: “Do not text on your mobile while driving” </a:t>
            </a: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algn="l">
              <a:spcBef>
                <a:spcPts val="3200"/>
              </a:spcBef>
              <a:defRPr sz="36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reate a poster with all the groups’ sloga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09625">
              <a:defRPr sz="4028"/>
            </a:pPr>
            <a:r>
              <a:t>Create a poster with all the groups’ slogans</a:t>
            </a:r>
          </a:p>
          <a:p>
            <a:pPr defTabSz="309625">
              <a:defRPr sz="4028"/>
            </a:pPr>
            <a:r>
              <a:t>and stick it on the class’ wall.</a:t>
            </a:r>
          </a:p>
        </p:txBody>
      </p:sp>
      <p:pic>
        <p:nvPicPr>
          <p:cNvPr id="145" name="Immagine" descr="Immag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588" y="-150209"/>
            <a:ext cx="4176238" cy="2491191"/>
          </a:xfrm>
          <a:prstGeom prst="rect">
            <a:avLst/>
          </a:prstGeom>
        </p:spPr>
      </p:pic>
      <p:pic>
        <p:nvPicPr>
          <p:cNvPr id="146" name="Immagine" descr="Immag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8862" y="-65580"/>
            <a:ext cx="2374901" cy="3340101"/>
          </a:xfrm>
          <a:prstGeom prst="rect">
            <a:avLst/>
          </a:prstGeom>
        </p:spPr>
      </p:pic>
      <p:pic>
        <p:nvPicPr>
          <p:cNvPr id="147" name="Immagine" descr="Immag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80643" y="168286"/>
            <a:ext cx="2514601" cy="1854201"/>
          </a:xfrm>
          <a:prstGeom prst="rect">
            <a:avLst/>
          </a:prstGeom>
        </p:spPr>
      </p:pic>
      <p:pic>
        <p:nvPicPr>
          <p:cNvPr id="148" name="Immagine" descr="Immag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50324" y="2676709"/>
            <a:ext cx="4701820" cy="2608262"/>
          </a:xfrm>
          <a:prstGeom prst="rect">
            <a:avLst/>
          </a:prstGeom>
        </p:spPr>
      </p:pic>
      <p:pic>
        <p:nvPicPr>
          <p:cNvPr id="149" name="Immagine" descr="Immag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00316" y="3003293"/>
            <a:ext cx="3281884" cy="2264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