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Superclarendon"/>
        <a:ea typeface="Superclarendon"/>
        <a:cs typeface="Superclarendon"/>
        <a:sym typeface="Superclarendon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Superclarendon"/>
        <a:ea typeface="Superclarendon"/>
        <a:cs typeface="Superclarendon"/>
        <a:sym typeface="Superclarendon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Superclarendon"/>
        <a:ea typeface="Superclarendon"/>
        <a:cs typeface="Superclarendon"/>
        <a:sym typeface="Superclarendon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Superclarendon"/>
        <a:ea typeface="Superclarendon"/>
        <a:cs typeface="Superclarendon"/>
        <a:sym typeface="Superclarendon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Superclarendon"/>
        <a:ea typeface="Superclarendon"/>
        <a:cs typeface="Superclarendon"/>
        <a:sym typeface="Superclarendon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Superclarendon"/>
        <a:ea typeface="Superclarendon"/>
        <a:cs typeface="Superclarendon"/>
        <a:sym typeface="Superclarendon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Superclarendon"/>
        <a:ea typeface="Superclarendon"/>
        <a:cs typeface="Superclarendon"/>
        <a:sym typeface="Superclarendon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Superclarendon"/>
        <a:ea typeface="Superclarendon"/>
        <a:cs typeface="Superclarendon"/>
        <a:sym typeface="Superclarendon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Superclarendon"/>
        <a:ea typeface="Superclarendon"/>
        <a:cs typeface="Superclarendon"/>
        <a:sym typeface="Superclarendo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Superclarendon"/>
          <a:ea typeface="Superclarendon"/>
          <a:cs typeface="Superclarendon"/>
        </a:font>
        <a:srgbClr val="000000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rgbClr val="CAE6E8"/>
          </a:solidFill>
        </a:fill>
      </a:tcStyle>
    </a:wholeTbl>
    <a:band2H>
      <a:tcTxStyle b="def" i="def"/>
      <a:tcStyle>
        <a:tcBdr/>
        <a:fill>
          <a:solidFill>
            <a:srgbClr val="E6F3F4"/>
          </a:solidFill>
        </a:fill>
      </a:tcStyle>
    </a:band2H>
    <a:firstCol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381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381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Superclarendon"/>
          <a:ea typeface="Superclarendon"/>
          <a:cs typeface="Superclarendon"/>
        </a:font>
        <a:srgbClr val="000000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rgbClr val="F5E0CB"/>
          </a:solidFill>
        </a:fill>
      </a:tcStyle>
    </a:wholeTbl>
    <a:band2H>
      <a:tcTxStyle b="def" i="def"/>
      <a:tcStyle>
        <a:tcBdr/>
        <a:fill>
          <a:solidFill>
            <a:srgbClr val="FAF0E7"/>
          </a:solidFill>
        </a:fill>
      </a:tcStyle>
    </a:band2H>
    <a:firstCol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381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381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>
          <a:latin typeface="Superclarendon"/>
          <a:ea typeface="Superclarendon"/>
          <a:cs typeface="Superclarendon"/>
        </a:font>
        <a:srgbClr val="000000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rgbClr val="D6D0DA"/>
          </a:solidFill>
        </a:fill>
      </a:tcStyle>
    </a:wholeTbl>
    <a:band2H>
      <a:tcTxStyle b="def" i="def"/>
      <a:tcStyle>
        <a:tcBdr/>
        <a:fill>
          <a:solidFill>
            <a:srgbClr val="EBE9ED"/>
          </a:solidFill>
        </a:fill>
      </a:tcStyle>
    </a:band2H>
    <a:firstCol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381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381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Superclarendon"/>
          <a:ea typeface="Superclarendon"/>
          <a:cs typeface="Superclarendo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EEEEEE"/>
          </a:solidFill>
        </a:fill>
      </a:tcStyle>
    </a:band2H>
    <a:firstCol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Superclarendon"/>
          <a:ea typeface="Superclarendon"/>
          <a:cs typeface="Superclarendo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EEEEE"/>
          </a:solidFill>
        </a:fill>
      </a:tcStyle>
    </a:lastRow>
    <a:firstRow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>
          <a:latin typeface="Superclarendon"/>
          <a:ea typeface="Superclarendon"/>
          <a:cs typeface="Superclarendon"/>
        </a:font>
        <a:srgbClr val="000000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381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381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rgbClr val="EEEEEE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rgbClr val="EEEEEE">
              <a:alpha val="20000"/>
            </a:srgbClr>
          </a:solidFill>
        </a:fill>
      </a:tcStyle>
    </a:firstCol>
    <a:lastRow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508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254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7" name="Shape 12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tif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tif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olo e sottotitol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/>
          <p:nvPr>
            <p:ph type="title"/>
          </p:nvPr>
        </p:nvSpPr>
        <p:spPr>
          <a:xfrm>
            <a:off x="1270000" y="1943100"/>
            <a:ext cx="10464800" cy="29972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/>
            <a:r>
              <a:t>Titolo Testo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1270000" y="5029200"/>
            <a:ext cx="10464800" cy="218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0" algn="ctr">
              <a:spcBef>
                <a:spcPts val="0"/>
              </a:spcBef>
              <a:buSzTx/>
              <a:buNone/>
              <a:defRPr sz="2400"/>
            </a:lvl2pPr>
            <a:lvl3pPr marL="0" indent="0" algn="ctr">
              <a:spcBef>
                <a:spcPts val="0"/>
              </a:spcBef>
              <a:buSzTx/>
              <a:buNone/>
              <a:defRPr sz="2400"/>
            </a:lvl3pPr>
            <a:lvl4pPr marL="0" indent="0" algn="ctr">
              <a:spcBef>
                <a:spcPts val="0"/>
              </a:spcBef>
              <a:buSzTx/>
              <a:buNone/>
              <a:defRPr sz="2400"/>
            </a:lvl4pPr>
            <a:lvl5pPr marL="0" indent="0" algn="ctr"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zion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uoto -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uoto - Alt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Orizzonta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3.png" descr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34473" y="8193633"/>
            <a:ext cx="3457772" cy="71844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itolo Testo"/>
          <p:cNvSpPr txBox="1"/>
          <p:nvPr>
            <p:ph type="title"/>
          </p:nvPr>
        </p:nvSpPr>
        <p:spPr>
          <a:xfrm>
            <a:off x="635000" y="6845300"/>
            <a:ext cx="11734800" cy="12192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/>
            <a:r>
              <a:t>Titolo Testo</a:t>
            </a:r>
          </a:p>
        </p:txBody>
      </p:sp>
      <p:sp>
        <p:nvSpPr>
          <p:cNvPr id="22" name="Corpo livello uno…"/>
          <p:cNvSpPr txBox="1"/>
          <p:nvPr>
            <p:ph type="body" sz="quarter" idx="1"/>
          </p:nvPr>
        </p:nvSpPr>
        <p:spPr>
          <a:xfrm>
            <a:off x="635000" y="8318500"/>
            <a:ext cx="11734800" cy="876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0" algn="ctr">
              <a:spcBef>
                <a:spcPts val="0"/>
              </a:spcBef>
              <a:buSzTx/>
              <a:buNone/>
              <a:defRPr sz="2400"/>
            </a:lvl2pPr>
            <a:lvl3pPr marL="0" indent="0" algn="ctr">
              <a:spcBef>
                <a:spcPts val="0"/>
              </a:spcBef>
              <a:buSzTx/>
              <a:buNone/>
              <a:defRPr sz="2400"/>
            </a:lvl3pPr>
            <a:lvl4pPr marL="0" indent="0" algn="ctr">
              <a:spcBef>
                <a:spcPts val="0"/>
              </a:spcBef>
              <a:buSzTx/>
              <a:buNone/>
              <a:defRPr sz="2400"/>
            </a:lvl4pPr>
            <a:lvl5pPr marL="0" indent="0" algn="ctr"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- Centra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Testo"/>
          <p:cNvSpPr txBox="1"/>
          <p:nvPr>
            <p:ph type="title"/>
          </p:nvPr>
        </p:nvSpPr>
        <p:spPr>
          <a:xfrm>
            <a:off x="1270000" y="3505200"/>
            <a:ext cx="10464800" cy="2730500"/>
          </a:xfrm>
          <a:prstGeom prst="rect">
            <a:avLst/>
          </a:prstGeom>
        </p:spPr>
        <p:txBody>
          <a:bodyPr/>
          <a:lstStyle>
            <a:lvl1pPr>
              <a:defRPr spc="-128" sz="6400"/>
            </a:lvl1pPr>
          </a:lstStyle>
          <a:p>
            <a:pPr/>
            <a:r>
              <a:t>Titolo Testo</a:t>
            </a:r>
          </a:p>
        </p:txBody>
      </p:sp>
      <p:sp>
        <p:nvSpPr>
          <p:cNvPr id="3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Vertica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4.png" descr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6046" y="5082128"/>
            <a:ext cx="4512626" cy="71844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Titolo Testo"/>
          <p:cNvSpPr txBox="1"/>
          <p:nvPr>
            <p:ph type="title"/>
          </p:nvPr>
        </p:nvSpPr>
        <p:spPr>
          <a:xfrm>
            <a:off x="762000" y="774700"/>
            <a:ext cx="5588000" cy="41021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40" name="Corpo livello uno…"/>
          <p:cNvSpPr txBox="1"/>
          <p:nvPr>
            <p:ph type="body" sz="quarter" idx="1"/>
          </p:nvPr>
        </p:nvSpPr>
        <p:spPr>
          <a:xfrm>
            <a:off x="762000" y="5372100"/>
            <a:ext cx="5588000" cy="3619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0" algn="ctr">
              <a:spcBef>
                <a:spcPts val="0"/>
              </a:spcBef>
              <a:buSzTx/>
              <a:buNone/>
              <a:defRPr sz="2400"/>
            </a:lvl2pPr>
            <a:lvl3pPr marL="0" indent="0" algn="ctr">
              <a:spcBef>
                <a:spcPts val="0"/>
              </a:spcBef>
              <a:buSzTx/>
              <a:buNone/>
              <a:defRPr sz="2400"/>
            </a:lvl3pPr>
            <a:lvl4pPr marL="0" indent="0" algn="ctr">
              <a:spcBef>
                <a:spcPts val="0"/>
              </a:spcBef>
              <a:buSzTx/>
              <a:buNone/>
              <a:defRPr sz="2400"/>
            </a:lvl4pPr>
            <a:lvl5pPr marL="0" indent="0" algn="ctr"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082" y="2732633"/>
            <a:ext cx="10908153" cy="71906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Titolo Testo"/>
          <p:cNvSpPr txBox="1"/>
          <p:nvPr>
            <p:ph type="title"/>
          </p:nvPr>
        </p:nvSpPr>
        <p:spPr>
          <a:xfrm>
            <a:off x="1270000" y="698500"/>
            <a:ext cx="10464800" cy="19050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082" y="2732633"/>
            <a:ext cx="10908153" cy="71906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Titolo Testo"/>
          <p:cNvSpPr txBox="1"/>
          <p:nvPr>
            <p:ph type="title"/>
          </p:nvPr>
        </p:nvSpPr>
        <p:spPr>
          <a:xfrm>
            <a:off x="1270000" y="698500"/>
            <a:ext cx="10464800" cy="19050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9" name="Corpo livello uno…"/>
          <p:cNvSpPr txBox="1"/>
          <p:nvPr>
            <p:ph type="body" idx="1"/>
          </p:nvPr>
        </p:nvSpPr>
        <p:spPr>
          <a:xfrm>
            <a:off x="1270000" y="32639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082" y="2732633"/>
            <a:ext cx="10908153" cy="71906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Titolo Testo"/>
          <p:cNvSpPr txBox="1"/>
          <p:nvPr>
            <p:ph type="title"/>
          </p:nvPr>
        </p:nvSpPr>
        <p:spPr>
          <a:xfrm>
            <a:off x="1270000" y="698500"/>
            <a:ext cx="10464800" cy="19050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69" name="Corpo livello uno…"/>
          <p:cNvSpPr txBox="1"/>
          <p:nvPr>
            <p:ph type="body" sz="half" idx="1"/>
          </p:nvPr>
        </p:nvSpPr>
        <p:spPr>
          <a:xfrm>
            <a:off x="7200900" y="3340100"/>
            <a:ext cx="4826000" cy="53848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3000"/>
              </a:spcBef>
              <a:buBlip>
                <a:blip r:embed="rId3"/>
              </a:buBlip>
              <a:defRPr sz="2600"/>
            </a:lvl1pPr>
            <a:lvl2pPr marL="914400" indent="-457200">
              <a:spcBef>
                <a:spcPts val="3000"/>
              </a:spcBef>
              <a:buBlip>
                <a:blip r:embed="rId3"/>
              </a:buBlip>
              <a:defRPr sz="2600"/>
            </a:lvl2pPr>
            <a:lvl3pPr marL="1371600" indent="-457200">
              <a:spcBef>
                <a:spcPts val="3000"/>
              </a:spcBef>
              <a:buBlip>
                <a:blip r:embed="rId3"/>
              </a:buBlip>
              <a:defRPr sz="2600"/>
            </a:lvl3pPr>
            <a:lvl4pPr marL="1828800" indent="-457200">
              <a:spcBef>
                <a:spcPts val="3000"/>
              </a:spcBef>
              <a:buBlip>
                <a:blip r:embed="rId3"/>
              </a:buBlip>
              <a:defRPr sz="2600"/>
            </a:lvl4pPr>
            <a:lvl5pPr marL="2286000" indent="-457200">
              <a:spcBef>
                <a:spcPts val="3000"/>
              </a:spcBef>
              <a:buBlip>
                <a:blip r:embed="rId3"/>
              </a:buBlip>
              <a:defRPr sz="26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3 per pagina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tif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rpo livello uno…"/>
          <p:cNvSpPr txBox="1"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" name="Titolo Testo"/>
          <p:cNvSpPr txBox="1"/>
          <p:nvPr>
            <p:ph type="title"/>
          </p:nvPr>
        </p:nvSpPr>
        <p:spPr>
          <a:xfrm>
            <a:off x="1948462" y="1950720"/>
            <a:ext cx="10403841" cy="661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6285653" y="8779792"/>
            <a:ext cx="3034454" cy="5207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9pPr>
    </p:titleStyle>
    <p:bodyStyle>
      <a:lvl1pPr marL="6223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1pPr>
      <a:lvl2pPr marL="12446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2pPr>
      <a:lvl3pPr marL="18669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3pPr>
      <a:lvl4pPr marL="24892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4pPr>
      <a:lvl5pPr marL="31115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5pPr>
      <a:lvl6pPr marL="37338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6pPr>
      <a:lvl7pPr marL="43561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7pPr>
      <a:lvl8pPr marL="49784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8pPr>
      <a:lvl9pPr marL="56007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Bold Condensed"/>
        </a:defRPr>
      </a:lvl1pPr>
      <a:lvl2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Bold Condensed"/>
        </a:defRPr>
      </a:lvl2pPr>
      <a:lvl3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Bold Condensed"/>
        </a:defRPr>
      </a:lvl3pPr>
      <a:lvl4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Bold Condensed"/>
        </a:defRPr>
      </a:lvl4pPr>
      <a:lvl5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Bold Condensed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Bold Condensed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Bold Condensed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Bold Condensed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Bold Condensed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40"/>
          <p:cNvSpPr txBox="1"/>
          <p:nvPr>
            <p:ph type="ctrTitle"/>
          </p:nvPr>
        </p:nvSpPr>
        <p:spPr>
          <a:prstGeom prst="rect">
            <a:avLst/>
          </a:prstGeom>
          <a:gradFill>
            <a:gsLst>
              <a:gs pos="0">
                <a:srgbClr val="EEEEEE"/>
              </a:gs>
              <a:gs pos="100000">
                <a:srgbClr val="BEBEBE"/>
              </a:gs>
            </a:gsLst>
            <a:lin ang="5400000"/>
          </a:gradFill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</p:spPr>
        <p:txBody>
          <a:bodyPr/>
          <a:lstStyle>
            <a:lvl1pPr>
              <a:defRPr b="0" spc="0" sz="7900">
                <a:solidFill>
                  <a:srgbClr val="232323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Road safety education</a:t>
            </a:r>
          </a:p>
        </p:txBody>
      </p:sp>
      <p:sp>
        <p:nvSpPr>
          <p:cNvPr id="130" name="Shape 41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7100"/>
            </a:lvl1pPr>
          </a:lstStyle>
          <a:p>
            <a:pPr/>
            <a:r>
              <a:t>First lesson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5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pc="-199" sz="5500"/>
            </a:lvl1pPr>
          </a:lstStyle>
          <a:p>
            <a:pPr/>
            <a:r>
              <a:t>Now, try to guess the meaning of the following signals…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54"/>
          <p:cNvSpPr txBox="1"/>
          <p:nvPr>
            <p:ph type="title"/>
          </p:nvPr>
        </p:nvSpPr>
        <p:spPr>
          <a:xfrm>
            <a:off x="595957" y="6324600"/>
            <a:ext cx="11734803" cy="1830934"/>
          </a:xfrm>
          <a:prstGeom prst="rect">
            <a:avLst/>
          </a:prstGeom>
        </p:spPr>
        <p:txBody>
          <a:bodyPr/>
          <a:lstStyle/>
          <a:p>
            <a:pPr defTabSz="349234">
              <a:defRPr spc="-98" sz="3822"/>
            </a:pPr>
            <a:r>
              <a:t>What should you do when </a:t>
            </a:r>
          </a:p>
          <a:p>
            <a:pPr defTabSz="349234">
              <a:defRPr spc="-98" sz="3822"/>
            </a:pPr>
            <a:r>
              <a:t>you meet this?</a:t>
            </a:r>
          </a:p>
          <a:p>
            <a:pPr defTabSz="349234">
              <a:defRPr spc="-98" sz="3822">
                <a:solidFill>
                  <a:srgbClr val="FFFB00"/>
                </a:solidFill>
              </a:defRPr>
            </a:pPr>
            <a:r>
              <a:t>You should……</a:t>
            </a:r>
          </a:p>
        </p:txBody>
      </p:sp>
      <p:pic>
        <p:nvPicPr>
          <p:cNvPr id="176" name="stop.png" descr="stop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5391" y="1448891"/>
            <a:ext cx="4837609" cy="48376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57"/>
          <p:cNvSpPr txBox="1"/>
          <p:nvPr>
            <p:ph type="title"/>
          </p:nvPr>
        </p:nvSpPr>
        <p:spPr>
          <a:xfrm>
            <a:off x="595957" y="6324600"/>
            <a:ext cx="11734803" cy="1805535"/>
          </a:xfrm>
          <a:prstGeom prst="rect">
            <a:avLst/>
          </a:prstGeom>
        </p:spPr>
        <p:txBody>
          <a:bodyPr/>
          <a:lstStyle/>
          <a:p>
            <a:pPr defTabSz="349234">
              <a:defRPr spc="-98" sz="3822"/>
            </a:pPr>
            <a:r>
              <a:t>What should you do when</a:t>
            </a:r>
          </a:p>
          <a:p>
            <a:pPr defTabSz="349234">
              <a:defRPr spc="-98" sz="3822"/>
            </a:pPr>
            <a:r>
              <a:t>you meet this?</a:t>
            </a:r>
          </a:p>
          <a:p>
            <a:pPr defTabSz="349234">
              <a:defRPr spc="-98" sz="3822">
                <a:solidFill>
                  <a:srgbClr val="FFFB00"/>
                </a:solidFill>
              </a:defRPr>
            </a:pPr>
            <a:r>
              <a:t>You should…..</a:t>
            </a:r>
          </a:p>
        </p:txBody>
      </p:sp>
      <p:pic>
        <p:nvPicPr>
          <p:cNvPr id="179" name="dare-precedenza.png" descr="dare-precedenz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39451" y="2030296"/>
            <a:ext cx="4791049" cy="42308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60"/>
          <p:cNvSpPr txBox="1"/>
          <p:nvPr>
            <p:ph type="title"/>
          </p:nvPr>
        </p:nvSpPr>
        <p:spPr>
          <a:xfrm>
            <a:off x="595957" y="6324600"/>
            <a:ext cx="11734803" cy="1879352"/>
          </a:xfrm>
          <a:prstGeom prst="rect">
            <a:avLst/>
          </a:prstGeom>
        </p:spPr>
        <p:txBody>
          <a:bodyPr/>
          <a:lstStyle/>
          <a:p>
            <a:pPr defTabSz="356361">
              <a:defRPr spc="-100" sz="3900"/>
            </a:pPr>
            <a:r>
              <a:t>What should you do when </a:t>
            </a:r>
          </a:p>
          <a:p>
            <a:pPr defTabSz="356361">
              <a:defRPr spc="-100" sz="3900"/>
            </a:pPr>
            <a:r>
              <a:t>you meet this?</a:t>
            </a:r>
          </a:p>
          <a:p>
            <a:pPr defTabSz="356361">
              <a:defRPr spc="-100" sz="3900">
                <a:solidFill>
                  <a:srgbClr val="FFFB00"/>
                </a:solidFill>
              </a:defRPr>
            </a:pPr>
            <a:r>
              <a:t>You should…</a:t>
            </a:r>
          </a:p>
        </p:txBody>
      </p:sp>
      <p:pic>
        <p:nvPicPr>
          <p:cNvPr id="182" name="school.jpg" descr="schoo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83943" y="1751309"/>
            <a:ext cx="4036914" cy="40369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63"/>
          <p:cNvSpPr txBox="1"/>
          <p:nvPr>
            <p:ph type="title"/>
          </p:nvPr>
        </p:nvSpPr>
        <p:spPr>
          <a:xfrm>
            <a:off x="595957" y="6324600"/>
            <a:ext cx="11734803" cy="1634530"/>
          </a:xfrm>
          <a:prstGeom prst="rect">
            <a:avLst/>
          </a:prstGeom>
        </p:spPr>
        <p:txBody>
          <a:bodyPr/>
          <a:lstStyle/>
          <a:p>
            <a:pPr defTabSz="310034">
              <a:defRPr spc="-87" sz="3393"/>
            </a:pPr>
            <a:r>
              <a:t>What should you do when </a:t>
            </a:r>
          </a:p>
          <a:p>
            <a:pPr defTabSz="310034">
              <a:defRPr spc="-87" sz="3393"/>
            </a:pPr>
            <a:r>
              <a:t>you meet this?</a:t>
            </a:r>
          </a:p>
          <a:p>
            <a:pPr defTabSz="310034">
              <a:defRPr spc="-87" sz="3393">
                <a:solidFill>
                  <a:srgbClr val="FFFB00"/>
                </a:solidFill>
              </a:defRPr>
            </a:pPr>
            <a:r>
              <a:t>You should….</a:t>
            </a:r>
          </a:p>
        </p:txBody>
      </p:sp>
      <p:pic>
        <p:nvPicPr>
          <p:cNvPr id="185" name="divieto-di-sorpasso.png" descr="divieto-di-sorpass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2145" y="1475142"/>
            <a:ext cx="4802428" cy="48240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6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What signals would you add to those already existing?</a:t>
            </a:r>
          </a:p>
        </p:txBody>
      </p:sp>
      <p:sp>
        <p:nvSpPr>
          <p:cNvPr id="188" name="Shape 69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Draw them</a:t>
            </a:r>
          </a:p>
          <a:p>
            <a:pPr>
              <a:buBlip>
                <a:blip r:embed="rId2"/>
              </a:buBlip>
            </a:pPr>
            <a:r>
              <a:t>Write what they need for</a:t>
            </a:r>
          </a:p>
          <a:p>
            <a:pPr>
              <a:buBlip>
                <a:blip r:embed="rId2"/>
              </a:buBlip>
            </a:pPr>
            <a:r>
              <a:t>Explain to the class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71"/>
          <p:cNvSpPr txBox="1"/>
          <p:nvPr/>
        </p:nvSpPr>
        <p:spPr>
          <a:xfrm>
            <a:off x="1270000" y="6362700"/>
            <a:ext cx="10464800" cy="54599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>
              <a:spcBef>
                <a:spcPts val="1200"/>
              </a:spcBef>
              <a:defRPr sz="3600">
                <a:solidFill>
                  <a:srgbClr val="222222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</a:p>
        </p:txBody>
      </p:sp>
      <p:sp>
        <p:nvSpPr>
          <p:cNvPr id="191" name="Shape 72"/>
          <p:cNvSpPr txBox="1"/>
          <p:nvPr/>
        </p:nvSpPr>
        <p:spPr>
          <a:xfrm>
            <a:off x="1270000" y="3508329"/>
            <a:ext cx="10464800" cy="2203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0000"/>
              </a:lnSpc>
              <a:spcBef>
                <a:spcPts val="4200"/>
              </a:spcBef>
              <a:defRPr b="1" spc="-126" sz="4200">
                <a:solidFill>
                  <a:srgbClr val="EEEEEE"/>
                </a:solidFill>
              </a:defRPr>
            </a:lvl1pPr>
          </a:lstStyle>
          <a:p>
            <a:pPr/>
            <a:r>
              <a:t>Show your class the new signal your group has created and explain its meaning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ollect all the new signals in a poster. Write a label with the meaning of your signal and stick it close to it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44677">
              <a:defRPr spc="-75" sz="3775"/>
            </a:lvl1pPr>
          </a:lstStyle>
          <a:p>
            <a:pPr/>
            <a:r>
              <a:t>Collect all the new signals in a poster. Write a label with the meaning of your signal and stick it close to it.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43"/>
          <p:cNvSpPr txBox="1"/>
          <p:nvPr>
            <p:ph type="title"/>
          </p:nvPr>
        </p:nvSpPr>
        <p:spPr>
          <a:xfrm>
            <a:off x="635000" y="2324099"/>
            <a:ext cx="11734800" cy="3301407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How many shapes can you find in street signals?</a:t>
            </a:r>
          </a:p>
        </p:txBody>
      </p:sp>
      <p:sp>
        <p:nvSpPr>
          <p:cNvPr id="133" name="Shape 44"/>
          <p:cNvSpPr txBox="1"/>
          <p:nvPr>
            <p:ph type="body" sz="quarter" idx="1"/>
          </p:nvPr>
        </p:nvSpPr>
        <p:spPr>
          <a:xfrm>
            <a:off x="749300" y="6471418"/>
            <a:ext cx="11734800" cy="876302"/>
          </a:xfrm>
          <a:prstGeom prst="rect">
            <a:avLst/>
          </a:prstGeom>
        </p:spPr>
        <p:txBody>
          <a:bodyPr/>
          <a:lstStyle/>
          <a:p>
            <a:pPr/>
            <a:r>
              <a:t>Draw the  shapes you know (in group)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Now check the shapes and learn the wor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Now check the shapes and learn the words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s"/>
          <p:cNvSpPr txBox="1"/>
          <p:nvPr/>
        </p:nvSpPr>
        <p:spPr>
          <a:xfrm>
            <a:off x="2296998" y="1489699"/>
            <a:ext cx="3203804" cy="10361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100"/>
            </a:lvl1pPr>
          </a:lstStyle>
          <a:p>
            <a:pPr/>
            <a:r>
              <a:t>Shapes</a:t>
            </a:r>
          </a:p>
        </p:txBody>
      </p:sp>
      <p:sp>
        <p:nvSpPr>
          <p:cNvPr id="138" name="Rettangolo"/>
          <p:cNvSpPr/>
          <p:nvPr/>
        </p:nvSpPr>
        <p:spPr>
          <a:xfrm>
            <a:off x="1727200" y="3308350"/>
            <a:ext cx="3551536" cy="1803400"/>
          </a:xfrm>
          <a:prstGeom prst="rect">
            <a:avLst/>
          </a:prstGeom>
          <a:solidFill>
            <a:srgbClr val="EEEEEE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39" name="Rettangolo"/>
          <p:cNvSpPr/>
          <p:nvPr/>
        </p:nvSpPr>
        <p:spPr>
          <a:xfrm>
            <a:off x="9635976" y="2241550"/>
            <a:ext cx="2009925" cy="1869282"/>
          </a:xfrm>
          <a:prstGeom prst="rect">
            <a:avLst/>
          </a:prstGeom>
          <a:solidFill>
            <a:srgbClr val="EEEEEE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40" name="Triangolo"/>
          <p:cNvSpPr/>
          <p:nvPr/>
        </p:nvSpPr>
        <p:spPr>
          <a:xfrm>
            <a:off x="1066206" y="5509269"/>
            <a:ext cx="2842983" cy="22400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EEEEE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41" name="Forma"/>
          <p:cNvSpPr/>
          <p:nvPr/>
        </p:nvSpPr>
        <p:spPr>
          <a:xfrm>
            <a:off x="9574714" y="4352777"/>
            <a:ext cx="2843024" cy="29797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EEEEEE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42" name="Freccia"/>
          <p:cNvSpPr/>
          <p:nvPr/>
        </p:nvSpPr>
        <p:spPr>
          <a:xfrm>
            <a:off x="3779595" y="5334694"/>
            <a:ext cx="2946392" cy="1803353"/>
          </a:xfrm>
          <a:prstGeom prst="rightArrow">
            <a:avLst>
              <a:gd name="adj1" fmla="val 32000"/>
              <a:gd name="adj2" fmla="val 59909"/>
            </a:avLst>
          </a:prstGeom>
          <a:solidFill>
            <a:srgbClr val="EEEEEE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43" name="rectangle"/>
          <p:cNvSpPr txBox="1"/>
          <p:nvPr/>
        </p:nvSpPr>
        <p:spPr>
          <a:xfrm>
            <a:off x="2144245" y="3766362"/>
            <a:ext cx="2717445" cy="684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rectangle</a:t>
            </a:r>
          </a:p>
        </p:txBody>
      </p:sp>
      <p:sp>
        <p:nvSpPr>
          <p:cNvPr id="144" name="square"/>
          <p:cNvSpPr txBox="1"/>
          <p:nvPr/>
        </p:nvSpPr>
        <p:spPr>
          <a:xfrm>
            <a:off x="9662022" y="2834103"/>
            <a:ext cx="1957833" cy="684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square</a:t>
            </a:r>
          </a:p>
        </p:txBody>
      </p:sp>
      <p:sp>
        <p:nvSpPr>
          <p:cNvPr id="145" name="arrow"/>
          <p:cNvSpPr txBox="1"/>
          <p:nvPr/>
        </p:nvSpPr>
        <p:spPr>
          <a:xfrm>
            <a:off x="4000741" y="5894283"/>
            <a:ext cx="1802918" cy="684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arrow</a:t>
            </a:r>
          </a:p>
        </p:txBody>
      </p:sp>
      <p:sp>
        <p:nvSpPr>
          <p:cNvPr id="146" name="rhombus"/>
          <p:cNvSpPr txBox="1"/>
          <p:nvPr/>
        </p:nvSpPr>
        <p:spPr>
          <a:xfrm>
            <a:off x="9862713" y="5398983"/>
            <a:ext cx="2521027" cy="684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rhombus</a:t>
            </a:r>
          </a:p>
        </p:txBody>
      </p:sp>
      <p:sp>
        <p:nvSpPr>
          <p:cNvPr id="147" name="triangle"/>
          <p:cNvSpPr txBox="1"/>
          <p:nvPr/>
        </p:nvSpPr>
        <p:spPr>
          <a:xfrm>
            <a:off x="1322738" y="6903262"/>
            <a:ext cx="2329918" cy="684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triangle</a:t>
            </a:r>
          </a:p>
        </p:txBody>
      </p:sp>
      <p:sp>
        <p:nvSpPr>
          <p:cNvPr id="148" name="Ovale"/>
          <p:cNvSpPr/>
          <p:nvPr/>
        </p:nvSpPr>
        <p:spPr>
          <a:xfrm>
            <a:off x="5919835" y="2927349"/>
            <a:ext cx="2158654" cy="1949309"/>
          </a:xfrm>
          <a:prstGeom prst="ellipse">
            <a:avLst/>
          </a:prstGeom>
          <a:solidFill>
            <a:srgbClr val="EEEEEE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49" name="circle"/>
          <p:cNvSpPr txBox="1"/>
          <p:nvPr/>
        </p:nvSpPr>
        <p:spPr>
          <a:xfrm>
            <a:off x="6088353" y="3436162"/>
            <a:ext cx="1629183" cy="684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circle</a:t>
            </a:r>
          </a:p>
        </p:txBody>
      </p:sp>
      <p:pic>
        <p:nvPicPr>
          <p:cNvPr id="150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2473" y="6280962"/>
            <a:ext cx="2438401" cy="2438401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octagon"/>
          <p:cNvSpPr txBox="1"/>
          <p:nvPr/>
        </p:nvSpPr>
        <p:spPr>
          <a:xfrm>
            <a:off x="7223740" y="7158075"/>
            <a:ext cx="2275866" cy="684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octagon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Osserva le CHUNKS OF LANGUAGE e le WORDS a tua disposizione. Imparale assieme al tuo gruppo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91414">
              <a:defRPr spc="-85" sz="4288"/>
            </a:lvl1pPr>
          </a:lstStyle>
          <a:p>
            <a:pPr/>
            <a:r>
              <a:t>Osserva le CHUNKS OF LANGUAGE e le WORDS a tua disposizione. Imparale assieme al tuo gruppo.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66"/>
          <p:cNvSpPr txBox="1"/>
          <p:nvPr>
            <p:ph type="title"/>
          </p:nvPr>
        </p:nvSpPr>
        <p:spPr>
          <a:xfrm>
            <a:off x="1117600" y="1270000"/>
            <a:ext cx="10464800" cy="7109818"/>
          </a:xfrm>
          <a:prstGeom prst="rect">
            <a:avLst/>
          </a:prstGeom>
        </p:spPr>
        <p:txBody>
          <a:bodyPr/>
          <a:lstStyle/>
          <a:p>
            <a:pPr defTabSz="356712">
              <a:defRPr spc="-142" sz="3905"/>
            </a:pPr>
            <a:r>
              <a:t>CHUNKS OF LANGUAGE:</a:t>
            </a:r>
          </a:p>
          <a:p>
            <a:pPr defTabSz="356712">
              <a:defRPr spc="-142" sz="3905"/>
            </a:pPr>
            <a:r>
              <a:t>You must: tu devi</a:t>
            </a:r>
          </a:p>
          <a:p>
            <a:pPr defTabSz="356712">
              <a:defRPr spc="-142" sz="3905"/>
            </a:pPr>
            <a:r>
              <a:t>You must not: tu non devi</a:t>
            </a:r>
          </a:p>
          <a:p>
            <a:pPr defTabSz="356712">
              <a:defRPr spc="-142" sz="3905"/>
            </a:pPr>
            <a:r>
              <a:t>You should: tu dovresti</a:t>
            </a:r>
          </a:p>
          <a:p>
            <a:pPr defTabSz="356712">
              <a:defRPr spc="-142" sz="3905"/>
            </a:pPr>
            <a:r>
              <a:t>I can see: io posso vedere</a:t>
            </a:r>
          </a:p>
          <a:p>
            <a:pPr defTabSz="356712">
              <a:defRPr spc="-142" sz="3905"/>
            </a:pPr>
            <a:r>
              <a:t>It’s dangerous: è pericoloso</a:t>
            </a:r>
          </a:p>
          <a:p>
            <a:pPr defTabSz="356712">
              <a:defRPr spc="-142" sz="3905"/>
            </a:pPr>
            <a:r>
              <a:t>WORDS:</a:t>
            </a:r>
          </a:p>
          <a:p>
            <a:pPr defTabSz="356712">
              <a:defRPr spc="-100" sz="2768"/>
            </a:pPr>
            <a:r>
              <a:t>pass: sorpassare</a:t>
            </a:r>
          </a:p>
          <a:p>
            <a:pPr defTabSz="356712">
              <a:defRPr spc="-100" sz="2768"/>
            </a:pPr>
            <a:r>
              <a:t>cross: attraversare</a:t>
            </a:r>
          </a:p>
          <a:p>
            <a:pPr defTabSz="356712">
              <a:defRPr spc="-100" sz="2768"/>
            </a:pPr>
            <a:r>
              <a:t>give way: dare la precedenza</a:t>
            </a:r>
          </a:p>
          <a:p>
            <a:pPr defTabSz="356712">
              <a:defRPr spc="-100" sz="2768"/>
            </a:pPr>
            <a:r>
              <a:t>be careful: stare attento</a:t>
            </a:r>
          </a:p>
          <a:p>
            <a:pPr defTabSz="356712">
              <a:defRPr spc="-100" sz="2768"/>
            </a:pPr>
            <a:r>
              <a:t>drive: guidare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4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Look out of the window…</a:t>
            </a:r>
          </a:p>
        </p:txBody>
      </p:sp>
      <p:sp>
        <p:nvSpPr>
          <p:cNvPr id="158" name="Shape 49"/>
          <p:cNvSpPr txBox="1"/>
          <p:nvPr/>
        </p:nvSpPr>
        <p:spPr>
          <a:xfrm>
            <a:off x="1487030" y="6604406"/>
            <a:ext cx="10233941" cy="1840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How many street signals can you see? </a:t>
            </a:r>
          </a:p>
          <a:p>
            <a:pPr>
              <a:defRPr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Count them, draw them then show them to the class</a:t>
            </a:r>
          </a:p>
          <a:p>
            <a:pPr>
              <a:defRPr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Work in group, please.</a:t>
            </a:r>
          </a:p>
        </p:txBody>
      </p:sp>
      <p:pic>
        <p:nvPicPr>
          <p:cNvPr id="159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44431" y="3366495"/>
            <a:ext cx="4919139" cy="27670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Do you know that different signal shapes…"/>
          <p:cNvSpPr txBox="1"/>
          <p:nvPr>
            <p:ph type="title"/>
          </p:nvPr>
        </p:nvSpPr>
        <p:spPr>
          <a:xfrm>
            <a:off x="1270000" y="571500"/>
            <a:ext cx="10464800" cy="1977281"/>
          </a:xfrm>
          <a:prstGeom prst="rect">
            <a:avLst/>
          </a:prstGeom>
        </p:spPr>
        <p:txBody>
          <a:bodyPr/>
          <a:lstStyle/>
          <a:p>
            <a:pPr defTabSz="315468">
              <a:defRPr spc="-69" sz="3456"/>
            </a:pPr>
            <a:r>
              <a:t>Do you know that different signal shapes</a:t>
            </a:r>
          </a:p>
          <a:p>
            <a:pPr defTabSz="315468">
              <a:defRPr spc="-69" sz="3456"/>
            </a:pPr>
            <a:r>
              <a:t>have different meanings?</a:t>
            </a:r>
          </a:p>
        </p:txBody>
      </p:sp>
      <p:sp>
        <p:nvSpPr>
          <p:cNvPr id="162" name="Match with a line"/>
          <p:cNvSpPr txBox="1"/>
          <p:nvPr/>
        </p:nvSpPr>
        <p:spPr>
          <a:xfrm>
            <a:off x="4044073" y="2070912"/>
            <a:ext cx="4916654" cy="684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Match with a line</a:t>
            </a:r>
          </a:p>
        </p:txBody>
      </p:sp>
      <p:sp>
        <p:nvSpPr>
          <p:cNvPr id="163" name="MANDATORY(obbligatorio)…"/>
          <p:cNvSpPr txBox="1"/>
          <p:nvPr/>
        </p:nvSpPr>
        <p:spPr>
          <a:xfrm>
            <a:off x="589292" y="4047168"/>
            <a:ext cx="7381216" cy="2556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/>
            </a:pPr>
            <a:r>
              <a:t>MANDATORY(obbligatorio)</a:t>
            </a:r>
          </a:p>
          <a:p>
            <a:pPr>
              <a:defRPr sz="3100"/>
            </a:pPr>
          </a:p>
          <a:p>
            <a:pPr>
              <a:defRPr sz="3100"/>
            </a:pPr>
            <a:r>
              <a:t>WARNING (avviso di attenzione)</a:t>
            </a:r>
          </a:p>
          <a:p>
            <a:pPr>
              <a:defRPr sz="3100"/>
            </a:pPr>
          </a:p>
          <a:p>
            <a:pPr>
              <a:defRPr sz="3100"/>
            </a:pPr>
            <a:r>
              <a:t>INFORMATORY (informativo)</a:t>
            </a:r>
          </a:p>
        </p:txBody>
      </p:sp>
      <p:sp>
        <p:nvSpPr>
          <p:cNvPr id="164" name="Triangolo"/>
          <p:cNvSpPr/>
          <p:nvPr/>
        </p:nvSpPr>
        <p:spPr>
          <a:xfrm>
            <a:off x="10478146" y="1892126"/>
            <a:ext cx="1402804" cy="1041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EEEEE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65" name="Rettangolo"/>
          <p:cNvSpPr/>
          <p:nvPr/>
        </p:nvSpPr>
        <p:spPr>
          <a:xfrm>
            <a:off x="10328276" y="3174652"/>
            <a:ext cx="1939925" cy="1041749"/>
          </a:xfrm>
          <a:prstGeom prst="rect">
            <a:avLst/>
          </a:prstGeom>
          <a:solidFill>
            <a:srgbClr val="EEEEEE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66" name="Cerchio"/>
          <p:cNvSpPr/>
          <p:nvPr/>
        </p:nvSpPr>
        <p:spPr>
          <a:xfrm>
            <a:off x="10663238" y="7356029"/>
            <a:ext cx="1270001" cy="1270001"/>
          </a:xfrm>
          <a:prstGeom prst="ellipse">
            <a:avLst/>
          </a:prstGeom>
          <a:solidFill>
            <a:srgbClr val="EEEEEE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67" name="Rettangolo"/>
          <p:cNvSpPr/>
          <p:nvPr/>
        </p:nvSpPr>
        <p:spPr>
          <a:xfrm>
            <a:off x="10809015" y="6267053"/>
            <a:ext cx="978447" cy="871787"/>
          </a:xfrm>
          <a:prstGeom prst="rect">
            <a:avLst/>
          </a:prstGeom>
          <a:solidFill>
            <a:srgbClr val="EEEEEE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68" name="Forma"/>
          <p:cNvSpPr/>
          <p:nvPr/>
        </p:nvSpPr>
        <p:spPr>
          <a:xfrm>
            <a:off x="10608945" y="4600525"/>
            <a:ext cx="1378587" cy="1449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EEEEEE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3429" y="1857330"/>
            <a:ext cx="9998652" cy="6916361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Look at the signals and try to understand"/>
          <p:cNvSpPr txBox="1"/>
          <p:nvPr/>
        </p:nvSpPr>
        <p:spPr>
          <a:xfrm>
            <a:off x="763599" y="794562"/>
            <a:ext cx="11477601" cy="684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Look at the signals and try to understand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EEEEE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Superclarendon"/>
            <a:ea typeface="Superclarendon"/>
            <a:cs typeface="Superclarendon"/>
            <a:sym typeface="Superclarendo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Superclarendon"/>
            <a:ea typeface="Superclarendon"/>
            <a:cs typeface="Superclarendon"/>
            <a:sym typeface="Superclarendo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EEEEE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Superclarendon"/>
            <a:ea typeface="Superclarendon"/>
            <a:cs typeface="Superclarendon"/>
            <a:sym typeface="Superclarendo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Superclarendon"/>
            <a:ea typeface="Superclarendon"/>
            <a:cs typeface="Superclarendon"/>
            <a:sym typeface="Superclarendo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