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rpo livello uno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dOkyKyVFnSs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LIL: EMOTIONS"/>
          <p:cNvSpPr txBox="1"/>
          <p:nvPr>
            <p:ph type="ctrTitle"/>
          </p:nvPr>
        </p:nvSpPr>
        <p:spPr>
          <a:xfrm>
            <a:off x="1270000" y="1308100"/>
            <a:ext cx="10464800" cy="3302000"/>
          </a:xfrm>
          <a:prstGeom prst="rect">
            <a:avLst/>
          </a:prstGeom>
          <a:solidFill>
            <a:srgbClr val="EE230C"/>
          </a:solidFill>
        </p:spPr>
        <p:txBody>
          <a:bodyPr/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CLIL: EMOTIONS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REATE A DOMINO (at least 6 cards)…"/>
          <p:cNvSpPr txBox="1"/>
          <p:nvPr/>
        </p:nvSpPr>
        <p:spPr>
          <a:xfrm>
            <a:off x="3434995" y="1928470"/>
            <a:ext cx="6490412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CREATE A DOMINO (at least 6 PAPER cards)</a:t>
            </a:r>
          </a:p>
          <a:p>
            <a:pPr/>
            <a:r>
              <a:t> WITH EMOTICONS AND FEELINGS</a:t>
            </a:r>
          </a:p>
          <a:p>
            <a:pPr/>
          </a:p>
          <a:p>
            <a:pPr/>
            <a:r>
              <a:t>WORK IN GROUP, PLEASE</a:t>
            </a:r>
          </a:p>
        </p:txBody>
      </p:sp>
      <p:sp>
        <p:nvSpPr>
          <p:cNvPr id="156" name="Rettangolo"/>
          <p:cNvSpPr/>
          <p:nvPr/>
        </p:nvSpPr>
        <p:spPr>
          <a:xfrm>
            <a:off x="901699" y="4241800"/>
            <a:ext cx="1580855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" name="Rettangolo"/>
          <p:cNvSpPr/>
          <p:nvPr/>
        </p:nvSpPr>
        <p:spPr>
          <a:xfrm>
            <a:off x="2501900" y="4241800"/>
            <a:ext cx="1580854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8" name="Rettangolo"/>
          <p:cNvSpPr/>
          <p:nvPr/>
        </p:nvSpPr>
        <p:spPr>
          <a:xfrm>
            <a:off x="4991100" y="4152900"/>
            <a:ext cx="1580854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9" name="Rettangolo"/>
          <p:cNvSpPr/>
          <p:nvPr/>
        </p:nvSpPr>
        <p:spPr>
          <a:xfrm>
            <a:off x="6515100" y="4152900"/>
            <a:ext cx="1580854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0" name="HAPPY"/>
          <p:cNvSpPr txBox="1"/>
          <p:nvPr/>
        </p:nvSpPr>
        <p:spPr>
          <a:xfrm>
            <a:off x="2721435" y="4646270"/>
            <a:ext cx="114178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HAPPY</a:t>
            </a:r>
          </a:p>
        </p:txBody>
      </p:sp>
      <p:pic>
        <p:nvPicPr>
          <p:cNvPr id="16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9629" y="4316002"/>
            <a:ext cx="943795" cy="94379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AD"/>
          <p:cNvSpPr txBox="1"/>
          <p:nvPr/>
        </p:nvSpPr>
        <p:spPr>
          <a:xfrm>
            <a:off x="6937937" y="4557370"/>
            <a:ext cx="73517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SAD</a:t>
            </a:r>
          </a:p>
        </p:txBody>
      </p:sp>
      <p:sp>
        <p:nvSpPr>
          <p:cNvPr id="163" name="Rettangolo"/>
          <p:cNvSpPr/>
          <p:nvPr/>
        </p:nvSpPr>
        <p:spPr>
          <a:xfrm>
            <a:off x="8915400" y="4152900"/>
            <a:ext cx="1580854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4" name="Rettangolo"/>
          <p:cNvSpPr/>
          <p:nvPr/>
        </p:nvSpPr>
        <p:spPr>
          <a:xfrm>
            <a:off x="10528300" y="4152900"/>
            <a:ext cx="1580854" cy="1270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4934" y="4217008"/>
            <a:ext cx="1141783" cy="114178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ORRIED"/>
          <p:cNvSpPr txBox="1"/>
          <p:nvPr/>
        </p:nvSpPr>
        <p:spPr>
          <a:xfrm>
            <a:off x="10515599" y="4557370"/>
            <a:ext cx="155966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WORRIED</a:t>
            </a:r>
          </a:p>
        </p:txBody>
      </p:sp>
      <p:sp>
        <p:nvSpPr>
          <p:cNvPr id="167" name="START"/>
          <p:cNvSpPr txBox="1"/>
          <p:nvPr/>
        </p:nvSpPr>
        <p:spPr>
          <a:xfrm>
            <a:off x="1163298" y="4557370"/>
            <a:ext cx="10576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START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HOW ARE YOU FEELING?"/>
          <p:cNvSpPr txBox="1"/>
          <p:nvPr>
            <p:ph type="title"/>
          </p:nvPr>
        </p:nvSpPr>
        <p:spPr>
          <a:xfrm>
            <a:off x="1562100" y="3937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HOW ARE YOU FEELING?</a:t>
            </a:r>
          </a:p>
        </p:txBody>
      </p:sp>
      <p:pic>
        <p:nvPicPr>
          <p:cNvPr id="130" name="How are you feeling?.mp4" descr="How are you feeling?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75968" y="3410656"/>
            <a:ext cx="8849232" cy="4977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6777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OW IS SHE FEELING?…"/>
          <p:cNvSpPr txBox="1"/>
          <p:nvPr>
            <p:ph type="title" idx="4294967295"/>
          </p:nvPr>
        </p:nvSpPr>
        <p:spPr>
          <a:xfrm>
            <a:off x="1498600" y="990599"/>
            <a:ext cx="10464800" cy="7482783"/>
          </a:xfrm>
          <a:prstGeom prst="rect">
            <a:avLst/>
          </a:prstGeom>
        </p:spPr>
        <p:txBody>
          <a:bodyPr/>
          <a:lstStyle/>
          <a:p>
            <a:pPr defTabSz="426466">
              <a:defRPr sz="5800"/>
            </a:pPr>
            <a:r>
              <a:t>HOW IS SHE FEELING?</a:t>
            </a:r>
          </a:p>
          <a:p>
            <a:pPr defTabSz="426466">
              <a:defRPr sz="5800"/>
            </a:pPr>
            <a:r>
              <a:t>SHE IS….</a:t>
            </a:r>
          </a:p>
          <a:p>
            <a:pPr defTabSz="426466">
              <a:defRPr sz="5800"/>
            </a:pPr>
          </a:p>
          <a:p>
            <a:pPr defTabSz="426466">
              <a:defRPr sz="5800"/>
            </a:pPr>
            <a:r>
              <a:t>(GUESS THE FEELINGS)</a:t>
            </a:r>
          </a:p>
          <a:p>
            <a:pPr defTabSz="426466">
              <a:defRPr sz="5800"/>
            </a:pPr>
          </a:p>
          <a:p>
            <a:pPr defTabSz="426466">
              <a:defRPr sz="58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https://youtu.be/dOkyKyVFnSs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ow you play: transform the adjectives into nouns"/>
          <p:cNvSpPr txBox="1"/>
          <p:nvPr>
            <p:ph type="title"/>
          </p:nvPr>
        </p:nvSpPr>
        <p:spPr>
          <a:xfrm>
            <a:off x="1384300" y="508000"/>
            <a:ext cx="10464800" cy="503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Now you play: transform the adjectives into nouns</a:t>
            </a:r>
          </a:p>
        </p:txBody>
      </p:sp>
      <p:pic>
        <p:nvPicPr>
          <p:cNvPr id="135" name="Schermata 2018-01-16 alle 16.48.56.png" descr="Schermata 2018-01-16 alle 16.48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367" y="6061945"/>
            <a:ext cx="6032133" cy="3391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Rettangolo"/>
          <p:cNvSpPr/>
          <p:nvPr/>
        </p:nvSpPr>
        <p:spPr>
          <a:xfrm>
            <a:off x="1237455" y="5734049"/>
            <a:ext cx="11215690" cy="101674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37" name="https://learningapps.org/display?v=pcqww0wfn18"/>
          <p:cNvSpPr txBox="1"/>
          <p:nvPr/>
        </p:nvSpPr>
        <p:spPr>
          <a:xfrm>
            <a:off x="1345767" y="5912687"/>
            <a:ext cx="10999065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invalidUrl="" action="ppaction://hlinkshowjump?jump=nextslide" tgtFrame="" tooltip="" history="1" highlightClick="0" endSnd="0"/>
              </a:defRPr>
            </a:lvl1pPr>
          </a:lstStyle>
          <a:p>
            <a:pPr>
              <a:defRPr>
                <a:solidFill>
                  <a:srgbClr val="FF26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invalidUrl="" action="ppaction://hlinkshowjump?jump=nextslide" tgtFrame="" tooltip="" history="1" highlightClick="0" endSnd="0"/>
              </a:rPr>
              <a:t>https://learningapps.org/display?v=pcqww0wfn18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ow you play:…"/>
          <p:cNvSpPr txBox="1"/>
          <p:nvPr>
            <p:ph type="title"/>
          </p:nvPr>
        </p:nvSpPr>
        <p:spPr>
          <a:xfrm>
            <a:off x="1612900" y="1600199"/>
            <a:ext cx="10464800" cy="3865266"/>
          </a:xfrm>
          <a:prstGeom prst="rect">
            <a:avLst/>
          </a:prstGeom>
        </p:spPr>
        <p:txBody>
          <a:bodyPr/>
          <a:lstStyle/>
          <a:p>
            <a:pPr defTabSz="443991">
              <a:defRPr sz="6000"/>
            </a:pPr>
            <a:r>
              <a:t>Now you play:</a:t>
            </a:r>
          </a:p>
          <a:p>
            <a:pPr defTabSz="443991">
              <a:defRPr sz="6000"/>
            </a:pPr>
            <a:r>
              <a:t>mime one of the feelings</a:t>
            </a:r>
          </a:p>
          <a:p>
            <a:pPr defTabSz="443991">
              <a:defRPr sz="6000"/>
            </a:pPr>
            <a:r>
              <a:t>and help your friends</a:t>
            </a:r>
          </a:p>
          <a:p>
            <a:pPr defTabSz="443991">
              <a:defRPr sz="6000"/>
            </a:pPr>
            <a:r>
              <a:t>guess</a:t>
            </a:r>
          </a:p>
        </p:txBody>
      </p:sp>
      <p:sp>
        <p:nvSpPr>
          <p:cNvPr id="140" name="Fumetto di citazione"/>
          <p:cNvSpPr/>
          <p:nvPr/>
        </p:nvSpPr>
        <p:spPr>
          <a:xfrm>
            <a:off x="6620371" y="5791696"/>
            <a:ext cx="4549529" cy="2930130"/>
          </a:xfrm>
          <a:prstGeom prst="wedgeEllipseCallout">
            <a:avLst>
              <a:gd name="adj1" fmla="val -75005"/>
              <a:gd name="adj2" fmla="val 7687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41" name="YOU ARE FEELING…"/>
          <p:cNvSpPr txBox="1"/>
          <p:nvPr/>
        </p:nvSpPr>
        <p:spPr>
          <a:xfrm>
            <a:off x="7488973" y="6567285"/>
            <a:ext cx="2929053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200">
                <a:latin typeface="+mn-lt"/>
                <a:ea typeface="+mn-ea"/>
                <a:cs typeface="+mn-cs"/>
                <a:sym typeface="Helvetica Neue"/>
              </a:defRPr>
            </a:pPr>
            <a:r>
              <a:t>YOU ARE</a:t>
            </a:r>
            <a:br/>
            <a:r>
              <a:t>FEELING…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VANISHING WORDS"/>
          <p:cNvSpPr txBox="1"/>
          <p:nvPr/>
        </p:nvSpPr>
        <p:spPr>
          <a:xfrm>
            <a:off x="1181328" y="2175112"/>
            <a:ext cx="10337344" cy="175847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t>VANISHING WORDS: READ THE</a:t>
            </a:r>
          </a:p>
          <a:p>
            <a:pPr>
              <a:defRPr sz="5300">
                <a:solidFill>
                  <a:srgbClr val="FFFFFF"/>
                </a:solidFill>
              </a:defRPr>
            </a:pPr>
            <a:r>
              <a:t>WORDS ALOUD THEN…</a:t>
            </a:r>
          </a:p>
        </p:txBody>
      </p:sp>
      <p:sp>
        <p:nvSpPr>
          <p:cNvPr id="144" name="Hi, I’m Brenda. Today I’m feeling sad…"/>
          <p:cNvSpPr txBox="1"/>
          <p:nvPr/>
        </p:nvSpPr>
        <p:spPr>
          <a:xfrm>
            <a:off x="1630996" y="4000412"/>
            <a:ext cx="10335122" cy="4305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Hi, I’m Brenda. Today I’m feeling sad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because I have got too many homework.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How are you feeling Mark? I’m feeling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disgusted.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 eat fish and I don’t like it.</a:t>
            </a:r>
          </a:p>
          <a:p>
            <a:pPr>
              <a:defRPr b="1" sz="34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>
              <a:defRPr b="1" sz="3400">
                <a:latin typeface="+mn-lt"/>
                <a:ea typeface="+mn-ea"/>
                <a:cs typeface="+mn-cs"/>
                <a:sym typeface="Helvetica Neue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Hi, I’m Brenda. Today I’m …………… sad…"/>
          <p:cNvSpPr txBox="1"/>
          <p:nvPr/>
        </p:nvSpPr>
        <p:spPr>
          <a:xfrm>
            <a:off x="1690439" y="4255702"/>
            <a:ext cx="10442385" cy="326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Hi, I’m Brenda. Today I’m …………… sad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because I have got too many …………..…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How are you feeling, Mark?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I’m ………… disgusted.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 eat fish and I don’t …………. it.</a:t>
            </a:r>
          </a:p>
        </p:txBody>
      </p:sp>
      <p:sp>
        <p:nvSpPr>
          <p:cNvPr id="147" name="READ THE TEXT AGAIN COMPLETING IT WITH THE…"/>
          <p:cNvSpPr txBox="1"/>
          <p:nvPr/>
        </p:nvSpPr>
        <p:spPr>
          <a:xfrm>
            <a:off x="3008362" y="1966570"/>
            <a:ext cx="780653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READ THE TEXT AGAIN COMPLETING IT WITH THE </a:t>
            </a:r>
          </a:p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MISSING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i, ………Brenda.…"/>
          <p:cNvSpPr txBox="1"/>
          <p:nvPr/>
        </p:nvSpPr>
        <p:spPr>
          <a:xfrm>
            <a:off x="1690438" y="3938201"/>
            <a:ext cx="9150529" cy="389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Hi, ………Brenda.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Today I’m …………… sad because I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have got too many …………..…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How are you …………………, Mark?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I’m ………… disgusted.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 ……….. fish and I don’t …………. it.</a:t>
            </a:r>
          </a:p>
        </p:txBody>
      </p:sp>
      <p:sp>
        <p:nvSpPr>
          <p:cNvPr id="150" name="READ THE TEXT AGAIN COMPLETING IT WITH THE…"/>
          <p:cNvSpPr txBox="1"/>
          <p:nvPr/>
        </p:nvSpPr>
        <p:spPr>
          <a:xfrm>
            <a:off x="3008362" y="1966570"/>
            <a:ext cx="780653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READ THE TEXT AGAIN COMPLETING IT WITH THE </a:t>
            </a:r>
          </a:p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MISSING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i, ……   ……………"/>
          <p:cNvSpPr txBox="1"/>
          <p:nvPr/>
        </p:nvSpPr>
        <p:spPr>
          <a:xfrm>
            <a:off x="1690439" y="3938201"/>
            <a:ext cx="9910230" cy="389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Hi, ……   …………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Today I’m …………… sad …………….. I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have got too many …………..…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How are you …………………, ……….? 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I’m ………… disgusted.</a:t>
            </a:r>
          </a:p>
          <a:p>
            <a:pPr algn="just">
              <a:defRPr b="1" sz="4100">
                <a:latin typeface="+mn-lt"/>
                <a:ea typeface="+mn-ea"/>
                <a:cs typeface="+mn-cs"/>
                <a:sym typeface="Helvetica Neue"/>
              </a:defRPr>
            </a:pPr>
            <a:r>
              <a:t>I ……….. fish and I don’t …………. it.</a:t>
            </a:r>
          </a:p>
        </p:txBody>
      </p:sp>
      <p:sp>
        <p:nvSpPr>
          <p:cNvPr id="153" name="READ THE TEXT AGAIN COMPLETING IT WITH THE…"/>
          <p:cNvSpPr txBox="1"/>
          <p:nvPr/>
        </p:nvSpPr>
        <p:spPr>
          <a:xfrm>
            <a:off x="3008362" y="1966570"/>
            <a:ext cx="780653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READ THE TEXT AGAIN COMPLETING IT WITH THE </a:t>
            </a:r>
          </a:p>
          <a:p>
            <a:pPr>
              <a:defRPr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MISSING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