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2" r:id="rId6"/>
    <p:sldId id="261" r:id="rId7"/>
    <p:sldId id="263" r:id="rId8"/>
    <p:sldId id="260" r:id="rId9"/>
    <p:sldId id="264" r:id="rId10"/>
    <p:sldId id="265" r:id="rId11"/>
    <p:sldId id="266" r:id="rId12"/>
    <p:sldId id="267" r:id="rId1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8" d="100"/>
          <a:sy n="88" d="100"/>
        </p:scale>
        <p:origin x="-466" y="-77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microsoft.com/office/2015/10/relationships/revisionInfo" Target="revisionInfo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03405"/>
            <a:ext cx="9448800" cy="1825096"/>
          </a:xfrm>
        </p:spPr>
        <p:txBody>
          <a:bodyPr anchor="b">
            <a:normAutofit/>
          </a:bodyPr>
          <a:lstStyle>
            <a:lvl1pPr algn="l">
              <a:defRPr sz="60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32201"/>
            <a:ext cx="9448800" cy="685800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09561" y="4314328"/>
            <a:ext cx="2910840" cy="374642"/>
          </a:xfrm>
        </p:spPr>
        <p:txBody>
          <a:bodyPr/>
          <a:lstStyle/>
          <a:p>
            <a:fld id="{48A87A34-81AB-432B-8DAE-1953F412C126}" type="datetimeFigureOut">
              <a:rPr lang="en-US" dirty="0"/>
              <a:t>6/11/2018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71600" y="4323845"/>
            <a:ext cx="64008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7200" y="1430866"/>
            <a:ext cx="2743200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magine panoramica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77" y="4697360"/>
            <a:ext cx="10822034" cy="81935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1727" y="941439"/>
            <a:ext cx="10821840" cy="3478161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516715"/>
            <a:ext cx="10820400" cy="701969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6/11/2018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olo e sotto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2"/>
            <a:ext cx="10820400" cy="2802467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9133"/>
            <a:ext cx="10130516" cy="99906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6/11/2018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itazio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67" y="753533"/>
            <a:ext cx="10151533" cy="2604495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303865" y="3365556"/>
            <a:ext cx="9592736" cy="4444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959862"/>
            <a:ext cx="10151533" cy="679871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6/11/2018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‹N›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476250" y="93345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984230" y="270129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cheda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95" y="1124701"/>
            <a:ext cx="10146186" cy="251183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8315"/>
            <a:ext cx="10144654" cy="99988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78883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6/11/2018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8883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on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895600" y="761999"/>
            <a:ext cx="8610599" cy="1303867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0" y="2202080"/>
            <a:ext cx="3456432" cy="61732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799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68800" y="2201333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366858" y="2904067"/>
            <a:ext cx="3456432" cy="331461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51800" y="2192866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8051801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6/11/2018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onne immag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599" cy="1295400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8618" y="4191000"/>
            <a:ext cx="3451582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8618" y="2362200"/>
            <a:ext cx="3451582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8618" y="4873764"/>
            <a:ext cx="3451582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74263" y="4191000"/>
            <a:ext cx="3448935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374263" y="2362200"/>
            <a:ext cx="3448936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374264" y="4873763"/>
            <a:ext cx="344893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49731" y="4191000"/>
            <a:ext cx="3456469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49855" y="2362200"/>
            <a:ext cx="3447878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8049731" y="4873761"/>
            <a:ext cx="345244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6/11/2018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2194559"/>
            <a:ext cx="10820400" cy="4024125"/>
          </a:xfrm>
        </p:spPr>
        <p:txBody>
          <a:bodyPr vert="eaVert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6/11/2018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48800" y="745066"/>
            <a:ext cx="2057400" cy="3903133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24466" y="745067"/>
            <a:ext cx="8204201" cy="3903133"/>
          </a:xfrm>
        </p:spPr>
        <p:txBody>
          <a:bodyPr vert="eaVert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79941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6/11/2018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0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6/11/2018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3"/>
            <a:ext cx="10820399" cy="2801935"/>
          </a:xfrm>
        </p:spPr>
        <p:txBody>
          <a:bodyPr anchor="b">
            <a:normAutofit/>
          </a:bodyPr>
          <a:lstStyle>
            <a:lvl1pPr algn="r">
              <a:defRPr sz="40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467" y="3641725"/>
            <a:ext cx="10490200" cy="955675"/>
          </a:xfrm>
        </p:spPr>
        <p:txBody>
          <a:bodyPr>
            <a:normAutofit/>
          </a:bodyPr>
          <a:lstStyle>
            <a:lvl1pPr marL="0" indent="0" algn="r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6/11/2018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1"/>
            <a:ext cx="6991492" cy="36406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194559"/>
            <a:ext cx="5334000" cy="4024125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194559"/>
            <a:ext cx="5334000" cy="4024125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6/11/2018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600" cy="1295400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9" y="2183802"/>
            <a:ext cx="5079991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3132666"/>
            <a:ext cx="5311775" cy="3086019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0" y="2183802"/>
            <a:ext cx="5105400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132666"/>
            <a:ext cx="5334000" cy="3086019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6/11/2018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6/11/2018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6/11/2018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411480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95582" y="746759"/>
            <a:ext cx="6510618" cy="5471925"/>
          </a:xfrm>
        </p:spPr>
        <p:txBody>
          <a:bodyPr anchor="ctr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411480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6/11/2018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687324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861238" y="751241"/>
            <a:ext cx="3644962" cy="5467443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687324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6/11/2018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TOP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95600" y="764373"/>
            <a:ext cx="8610600" cy="129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194560"/>
            <a:ext cx="10820400" cy="4024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6/11/2018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000" y="3810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hyperlink" Target="https://www.youtube.com/watch?v=Ea7SkKdIZD4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image" Target="../media/image9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7" Type="http://schemas.openxmlformats.org/officeDocument/2006/relationships/image" Target="../media/image15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Risultati immagini per italia bandiera">
            <a:extLst>
              <a:ext uri="{FF2B5EF4-FFF2-40B4-BE49-F238E27FC236}">
                <a16:creationId xmlns:a16="http://schemas.microsoft.com/office/drawing/2014/main" xmlns="" id="{13DCBD71-76D8-4711-85F3-5E60C842EE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1225" y="948928"/>
            <a:ext cx="6038850" cy="33968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olo 1">
            <a:extLst>
              <a:ext uri="{FF2B5EF4-FFF2-40B4-BE49-F238E27FC236}">
                <a16:creationId xmlns:a16="http://schemas.microsoft.com/office/drawing/2014/main" xmlns="" id="{42BE232C-66AF-4329-91DF-2719A10E4BA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02188" y="1141602"/>
            <a:ext cx="5589037" cy="3011503"/>
          </a:xfrm>
        </p:spPr>
        <p:txBody>
          <a:bodyPr>
            <a:normAutofit fontScale="90000"/>
          </a:bodyPr>
          <a:lstStyle/>
          <a:p>
            <a:r>
              <a:rPr lang="it-IT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Some of The </a:t>
            </a:r>
            <a:r>
              <a:rPr lang="it-IT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italians</a:t>
            </a:r>
            <a:r>
              <a:rPr lang="it-IT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it-IT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who</a:t>
            </a:r>
            <a:r>
              <a:rPr lang="it-IT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made</a:t>
            </a:r>
            <a:r>
              <a:rPr lang="it-IT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history</a:t>
            </a:r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xmlns="" id="{C6F0A84C-77DE-4C98-A0BE-DE0EE7AD256A}"/>
              </a:ext>
            </a:extLst>
          </p:cNvPr>
          <p:cNvSpPr txBox="1"/>
          <p:nvPr/>
        </p:nvSpPr>
        <p:spPr>
          <a:xfrm>
            <a:off x="9980645" y="6488668"/>
            <a:ext cx="22113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>
                <a:solidFill>
                  <a:schemeClr val="bg1"/>
                </a:solidFill>
              </a:rPr>
              <a:t>Virginia </a:t>
            </a:r>
            <a:r>
              <a:rPr lang="it-IT" dirty="0" err="1">
                <a:solidFill>
                  <a:schemeClr val="bg1"/>
                </a:solidFill>
              </a:rPr>
              <a:t>Angeucci</a:t>
            </a:r>
            <a:endParaRPr lang="it-IT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505985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xmlns="" id="{2D1D0A33-7BFF-4EA9-8477-D10FA36451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3891" y="3173077"/>
            <a:ext cx="8610600" cy="1117693"/>
          </a:xfrm>
        </p:spPr>
        <p:txBody>
          <a:bodyPr>
            <a:normAutofit fontScale="90000"/>
          </a:bodyPr>
          <a:lstStyle/>
          <a:p>
            <a:pPr algn="l"/>
            <a:r>
              <a:rPr lang="it-IT" dirty="0"/>
              <a:t>TASK 5:</a:t>
            </a:r>
            <a:br>
              <a:rPr lang="it-IT" dirty="0"/>
            </a:br>
            <a:r>
              <a:rPr lang="it-IT" dirty="0"/>
              <a:t>RUNNER GAME</a:t>
            </a:r>
            <a:br>
              <a:rPr lang="it-IT" dirty="0"/>
            </a:br>
            <a:r>
              <a:rPr lang="it-IT" dirty="0"/>
              <a:t/>
            </a:r>
            <a:br>
              <a:rPr lang="it-IT" dirty="0"/>
            </a:br>
            <a:endParaRPr lang="it-IT" dirty="0"/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xmlns="" id="{E1F38C9C-A0AB-42BD-A046-B12DC8713D2D}"/>
              </a:ext>
            </a:extLst>
          </p:cNvPr>
          <p:cNvSpPr txBox="1"/>
          <p:nvPr/>
        </p:nvSpPr>
        <p:spPr>
          <a:xfrm>
            <a:off x="363891" y="4496541"/>
            <a:ext cx="9694415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In </a:t>
            </a:r>
            <a:r>
              <a:rPr lang="it-IT" dirty="0" err="1"/>
              <a:t>every</a:t>
            </a:r>
            <a:r>
              <a:rPr lang="it-IT" dirty="0"/>
              <a:t> team </a:t>
            </a:r>
            <a:r>
              <a:rPr lang="it-IT" dirty="0" err="1"/>
              <a:t>you</a:t>
            </a:r>
            <a:r>
              <a:rPr lang="it-IT" dirty="0"/>
              <a:t> </a:t>
            </a:r>
            <a:r>
              <a:rPr lang="it-IT" dirty="0" err="1"/>
              <a:t>should</a:t>
            </a:r>
            <a:r>
              <a:rPr lang="it-IT" dirty="0"/>
              <a:t> </a:t>
            </a:r>
            <a:r>
              <a:rPr lang="it-IT" dirty="0" err="1"/>
              <a:t>chose</a:t>
            </a:r>
            <a:r>
              <a:rPr lang="it-IT" dirty="0"/>
              <a:t> a </a:t>
            </a:r>
            <a:r>
              <a:rPr lang="it-IT" dirty="0" err="1"/>
              <a:t>writer</a:t>
            </a:r>
            <a:r>
              <a:rPr lang="it-IT" dirty="0"/>
              <a:t>. The </a:t>
            </a:r>
            <a:r>
              <a:rPr lang="it-IT" dirty="0" err="1"/>
              <a:t>other</a:t>
            </a:r>
            <a:r>
              <a:rPr lang="it-IT" dirty="0"/>
              <a:t> </a:t>
            </a:r>
            <a:r>
              <a:rPr lang="it-IT" dirty="0" err="1"/>
              <a:t>children</a:t>
            </a:r>
            <a:r>
              <a:rPr lang="it-IT" dirty="0"/>
              <a:t> are </a:t>
            </a:r>
            <a:r>
              <a:rPr lang="it-IT" dirty="0" err="1"/>
              <a:t>runners</a:t>
            </a:r>
            <a:r>
              <a:rPr lang="it-IT" dirty="0"/>
              <a:t>!</a:t>
            </a:r>
          </a:p>
          <a:p>
            <a:r>
              <a:rPr lang="it-IT" dirty="0" err="1"/>
              <a:t>When</a:t>
            </a:r>
            <a:r>
              <a:rPr lang="it-IT" dirty="0"/>
              <a:t> </a:t>
            </a:r>
            <a:r>
              <a:rPr lang="it-IT" dirty="0" err="1"/>
              <a:t>is</a:t>
            </a:r>
            <a:r>
              <a:rPr lang="it-IT" dirty="0"/>
              <a:t> </a:t>
            </a:r>
            <a:r>
              <a:rPr lang="it-IT" dirty="0" err="1"/>
              <a:t>your</a:t>
            </a:r>
            <a:r>
              <a:rPr lang="it-IT" dirty="0"/>
              <a:t> turn </a:t>
            </a:r>
            <a:r>
              <a:rPr lang="it-IT" dirty="0" err="1"/>
              <a:t>you</a:t>
            </a:r>
            <a:r>
              <a:rPr lang="it-IT" dirty="0"/>
              <a:t> </a:t>
            </a:r>
            <a:r>
              <a:rPr lang="it-IT" dirty="0" err="1"/>
              <a:t>have</a:t>
            </a:r>
            <a:r>
              <a:rPr lang="it-IT" dirty="0"/>
              <a:t> to </a:t>
            </a:r>
            <a:r>
              <a:rPr lang="it-IT" dirty="0" err="1"/>
              <a:t>run</a:t>
            </a:r>
            <a:r>
              <a:rPr lang="it-IT" dirty="0"/>
              <a:t> </a:t>
            </a:r>
            <a:r>
              <a:rPr lang="it-IT" dirty="0" err="1"/>
              <a:t>until</a:t>
            </a:r>
            <a:r>
              <a:rPr lang="it-IT" dirty="0"/>
              <a:t> the </a:t>
            </a:r>
            <a:r>
              <a:rPr lang="it-IT" dirty="0" err="1"/>
              <a:t>teacher</a:t>
            </a:r>
            <a:r>
              <a:rPr lang="it-IT" dirty="0"/>
              <a:t>, </a:t>
            </a:r>
            <a:r>
              <a:rPr lang="it-IT" dirty="0" err="1"/>
              <a:t>read</a:t>
            </a:r>
            <a:r>
              <a:rPr lang="it-IT" dirty="0"/>
              <a:t> the </a:t>
            </a:r>
            <a:r>
              <a:rPr lang="it-IT" dirty="0" err="1"/>
              <a:t>sentence</a:t>
            </a:r>
            <a:r>
              <a:rPr lang="it-IT" dirty="0"/>
              <a:t> in </a:t>
            </a:r>
            <a:r>
              <a:rPr lang="it-IT" dirty="0" err="1"/>
              <a:t>english</a:t>
            </a:r>
            <a:r>
              <a:rPr lang="it-IT" dirty="0"/>
              <a:t> and </a:t>
            </a:r>
            <a:r>
              <a:rPr lang="it-IT" dirty="0" err="1"/>
              <a:t>came</a:t>
            </a:r>
            <a:r>
              <a:rPr lang="it-IT" dirty="0"/>
              <a:t> back. </a:t>
            </a:r>
            <a:r>
              <a:rPr lang="it-IT" dirty="0" err="1"/>
              <a:t>You</a:t>
            </a:r>
            <a:r>
              <a:rPr lang="it-IT" dirty="0"/>
              <a:t> </a:t>
            </a:r>
            <a:r>
              <a:rPr lang="it-IT" dirty="0" err="1"/>
              <a:t>will</a:t>
            </a:r>
            <a:r>
              <a:rPr lang="it-IT" dirty="0"/>
              <a:t> </a:t>
            </a:r>
            <a:r>
              <a:rPr lang="it-IT" dirty="0" err="1"/>
              <a:t>said</a:t>
            </a:r>
            <a:r>
              <a:rPr lang="it-IT" dirty="0"/>
              <a:t> to the </a:t>
            </a:r>
            <a:r>
              <a:rPr lang="it-IT" dirty="0" err="1"/>
              <a:t>writer</a:t>
            </a:r>
            <a:r>
              <a:rPr lang="it-IT" dirty="0"/>
              <a:t> </a:t>
            </a:r>
            <a:r>
              <a:rPr lang="it-IT" dirty="0" err="1"/>
              <a:t>what</a:t>
            </a:r>
            <a:r>
              <a:rPr lang="it-IT" dirty="0"/>
              <a:t> do </a:t>
            </a:r>
            <a:r>
              <a:rPr lang="it-IT" dirty="0" err="1"/>
              <a:t>you</a:t>
            </a:r>
            <a:r>
              <a:rPr lang="it-IT" dirty="0"/>
              <a:t> </a:t>
            </a:r>
            <a:r>
              <a:rPr lang="it-IT" dirty="0" err="1"/>
              <a:t>have</a:t>
            </a:r>
            <a:r>
              <a:rPr lang="it-IT" dirty="0"/>
              <a:t> just </a:t>
            </a:r>
            <a:r>
              <a:rPr lang="it-IT" dirty="0" err="1"/>
              <a:t>read</a:t>
            </a:r>
            <a:r>
              <a:rPr lang="it-IT" dirty="0"/>
              <a:t>.</a:t>
            </a:r>
          </a:p>
          <a:p>
            <a:endParaRPr lang="it-IT" dirty="0"/>
          </a:p>
          <a:p>
            <a:r>
              <a:rPr lang="it-IT" dirty="0"/>
              <a:t>In ogni squadra dovete scegliere uno scrittore. Gli altri bambino sono i corridori!</a:t>
            </a:r>
          </a:p>
          <a:p>
            <a:r>
              <a:rPr lang="it-IT" dirty="0"/>
              <a:t>Quando è il tuo turno devi correre fino alla maestre, leggere la frase in inglese e tornare indietro. Dirai allo scrittore cosa hai appena letto. </a:t>
            </a:r>
          </a:p>
        </p:txBody>
      </p:sp>
      <p:pic>
        <p:nvPicPr>
          <p:cNvPr id="2050" name="Picture 2" descr="Risultati immagini per runner">
            <a:extLst>
              <a:ext uri="{FF2B5EF4-FFF2-40B4-BE49-F238E27FC236}">
                <a16:creationId xmlns:a16="http://schemas.microsoft.com/office/drawing/2014/main" xmlns="" id="{AAD24249-9E38-4665-ABD6-B3A33DE5B34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544" b="18374"/>
          <a:stretch/>
        </p:blipFill>
        <p:spPr bwMode="auto">
          <a:xfrm>
            <a:off x="6249048" y="1402706"/>
            <a:ext cx="4943475" cy="24131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5033899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xmlns="" id="{2D1D0A33-7BFF-4EA9-8477-D10FA36451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68967" y="1332543"/>
            <a:ext cx="8663126" cy="1801274"/>
          </a:xfrm>
        </p:spPr>
        <p:txBody>
          <a:bodyPr>
            <a:normAutofit fontScale="90000"/>
          </a:bodyPr>
          <a:lstStyle/>
          <a:p>
            <a:r>
              <a:rPr lang="it-IT" dirty="0"/>
              <a:t>TASK 5:</a:t>
            </a:r>
            <a:br>
              <a:rPr lang="it-IT" dirty="0"/>
            </a:br>
            <a:r>
              <a:rPr lang="it-IT" b="1" dirty="0">
                <a:solidFill>
                  <a:schemeClr val="accent1"/>
                </a:solidFill>
              </a:rPr>
              <a:t>the last step…</a:t>
            </a:r>
            <a:br>
              <a:rPr lang="it-IT" b="1" dirty="0">
                <a:solidFill>
                  <a:schemeClr val="accent1"/>
                </a:solidFill>
              </a:rPr>
            </a:br>
            <a:r>
              <a:rPr lang="it-IT" dirty="0"/>
              <a:t/>
            </a:r>
            <a:br>
              <a:rPr lang="it-IT" dirty="0"/>
            </a:br>
            <a:r>
              <a:rPr lang="it-IT" dirty="0" err="1"/>
              <a:t>drow</a:t>
            </a:r>
            <a:r>
              <a:rPr lang="it-IT" dirty="0"/>
              <a:t> the </a:t>
            </a:r>
            <a:r>
              <a:rPr lang="it-IT" dirty="0" err="1"/>
              <a:t>portrait</a:t>
            </a:r>
            <a:r>
              <a:rPr lang="it-IT" dirty="0"/>
              <a:t> of </a:t>
            </a:r>
            <a:r>
              <a:rPr lang="it-IT" dirty="0" err="1"/>
              <a:t>your</a:t>
            </a:r>
            <a:r>
              <a:rPr lang="it-IT" dirty="0"/>
              <a:t> </a:t>
            </a:r>
            <a:r>
              <a:rPr lang="it-IT" dirty="0" err="1"/>
              <a:t>favourite</a:t>
            </a:r>
            <a:r>
              <a:rPr lang="it-IT" dirty="0"/>
              <a:t> </a:t>
            </a:r>
            <a:r>
              <a:rPr lang="it-IT" dirty="0" err="1"/>
              <a:t>character</a:t>
            </a:r>
            <a:r>
              <a:rPr lang="it-IT" dirty="0"/>
              <a:t>, </a:t>
            </a:r>
            <a:r>
              <a:rPr lang="it-IT" dirty="0" err="1"/>
              <a:t>follow</a:t>
            </a:r>
            <a:r>
              <a:rPr lang="it-IT" dirty="0"/>
              <a:t> </a:t>
            </a:r>
            <a:r>
              <a:rPr lang="it-IT" dirty="0" err="1"/>
              <a:t>this</a:t>
            </a:r>
            <a:r>
              <a:rPr lang="it-IT" dirty="0"/>
              <a:t> </a:t>
            </a:r>
            <a:r>
              <a:rPr lang="it-IT" dirty="0" err="1"/>
              <a:t>artistic</a:t>
            </a:r>
            <a:r>
              <a:rPr lang="it-IT" dirty="0"/>
              <a:t> </a:t>
            </a:r>
            <a:r>
              <a:rPr lang="it-IT" dirty="0" err="1"/>
              <a:t>technique</a:t>
            </a:r>
            <a:r>
              <a:rPr lang="it-IT" dirty="0"/>
              <a:t>   </a:t>
            </a:r>
            <a:br>
              <a:rPr lang="it-IT" dirty="0"/>
            </a:br>
            <a:endParaRPr lang="it-IT" dirty="0"/>
          </a:p>
        </p:txBody>
      </p:sp>
      <p:sp>
        <p:nvSpPr>
          <p:cNvPr id="3" name="Rettangolo 2">
            <a:hlinkClick r:id="rId2"/>
            <a:extLst>
              <a:ext uri="{FF2B5EF4-FFF2-40B4-BE49-F238E27FC236}">
                <a16:creationId xmlns:a16="http://schemas.microsoft.com/office/drawing/2014/main" xmlns="" id="{CDC1FC56-BEBC-4B8E-9E89-74C3E11FC419}"/>
              </a:ext>
            </a:extLst>
          </p:cNvPr>
          <p:cNvSpPr/>
          <p:nvPr/>
        </p:nvSpPr>
        <p:spPr>
          <a:xfrm>
            <a:off x="3891860" y="3675358"/>
            <a:ext cx="764023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2400" dirty="0">
                <a:hlinkClick r:id="rId2"/>
              </a:rPr>
              <a:t>https://www.youtube.com/watch?v=Ea7SkKdIZD4</a:t>
            </a:r>
            <a:endParaRPr lang="it-IT" sz="2400" dirty="0"/>
          </a:p>
        </p:txBody>
      </p:sp>
      <p:sp>
        <p:nvSpPr>
          <p:cNvPr id="4" name="Titolo 1">
            <a:extLst>
              <a:ext uri="{FF2B5EF4-FFF2-40B4-BE49-F238E27FC236}">
                <a16:creationId xmlns:a16="http://schemas.microsoft.com/office/drawing/2014/main" xmlns="" id="{5C481A8D-96DB-449A-B236-B4DD036AA7C3}"/>
              </a:ext>
            </a:extLst>
          </p:cNvPr>
          <p:cNvSpPr txBox="1">
            <a:spLocks/>
          </p:cNvSpPr>
          <p:nvPr/>
        </p:nvSpPr>
        <p:spPr>
          <a:xfrm>
            <a:off x="340311" y="4902846"/>
            <a:ext cx="11191782" cy="180127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it-IT" dirty="0"/>
              <a:t/>
            </a:r>
            <a:br>
              <a:rPr lang="it-IT" dirty="0"/>
            </a:br>
            <a:r>
              <a:rPr lang="it-IT" sz="3700" dirty="0" err="1"/>
              <a:t>now</a:t>
            </a:r>
            <a:r>
              <a:rPr lang="it-IT" sz="3700" dirty="0"/>
              <a:t> </a:t>
            </a:r>
            <a:r>
              <a:rPr lang="it-IT" sz="3700" dirty="0" err="1"/>
              <a:t>write</a:t>
            </a:r>
            <a:r>
              <a:rPr lang="it-IT" sz="3700" dirty="0"/>
              <a:t> under the </a:t>
            </a:r>
            <a:r>
              <a:rPr lang="it-IT" sz="3700" dirty="0" err="1"/>
              <a:t>picture</a:t>
            </a:r>
            <a:r>
              <a:rPr lang="it-IT" sz="3700" dirty="0"/>
              <a:t> a short </a:t>
            </a:r>
            <a:r>
              <a:rPr lang="it-IT" sz="3700" dirty="0" err="1"/>
              <a:t>biography</a:t>
            </a:r>
            <a:r>
              <a:rPr lang="it-IT" sz="3700" dirty="0"/>
              <a:t>.</a:t>
            </a:r>
            <a:endParaRPr lang="it-IT" dirty="0"/>
          </a:p>
        </p:txBody>
      </p:sp>
      <p:pic>
        <p:nvPicPr>
          <p:cNvPr id="1026" name="Picture 2" descr="Risultati immagini per schema per disegnare un volto">
            <a:extLst>
              <a:ext uri="{FF2B5EF4-FFF2-40B4-BE49-F238E27FC236}">
                <a16:creationId xmlns:a16="http://schemas.microsoft.com/office/drawing/2014/main" xmlns="" id="{56F53A65-0114-4584-AE10-498D454ED5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077" y="1955154"/>
            <a:ext cx="2334986" cy="304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6072102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xmlns="" id="{2D1D0A33-7BFF-4EA9-8477-D10FA36451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95600" y="764373"/>
            <a:ext cx="8610600" cy="1020039"/>
          </a:xfrm>
        </p:spPr>
        <p:txBody>
          <a:bodyPr>
            <a:normAutofit/>
          </a:bodyPr>
          <a:lstStyle/>
          <a:p>
            <a:r>
              <a:rPr lang="it-IT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Info utili </a:t>
            </a:r>
            <a:r>
              <a:rPr lang="it-IT" dirty="0"/>
              <a:t>per gli insegnanti:</a:t>
            </a:r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xmlns="" id="{506DE888-EE63-456B-81E6-F4EFB5F376A7}"/>
              </a:ext>
            </a:extLst>
          </p:cNvPr>
          <p:cNvSpPr txBox="1"/>
          <p:nvPr/>
        </p:nvSpPr>
        <p:spPr>
          <a:xfrm>
            <a:off x="423168" y="1702720"/>
            <a:ext cx="6332738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>
                <a:solidFill>
                  <a:schemeClr val="accent1"/>
                </a:solidFill>
              </a:rPr>
              <a:t>Materiali: </a:t>
            </a:r>
            <a:r>
              <a:rPr lang="it-IT" dirty="0" err="1"/>
              <a:t>Lim</a:t>
            </a:r>
            <a:r>
              <a:rPr lang="it-IT" dirty="0"/>
              <a:t> (o </a:t>
            </a:r>
            <a:r>
              <a:rPr lang="it-IT" dirty="0" err="1"/>
              <a:t>pc+proiettore</a:t>
            </a:r>
            <a:r>
              <a:rPr lang="it-IT" dirty="0"/>
              <a:t>),fogli da disegno,  cancelleria varia, 4 schede(una per gruppo) con le biografie.</a:t>
            </a:r>
          </a:p>
          <a:p>
            <a:endParaRPr lang="it-IT" dirty="0"/>
          </a:p>
          <a:p>
            <a:r>
              <a:rPr lang="it-IT" dirty="0">
                <a:solidFill>
                  <a:schemeClr val="accent1"/>
                </a:solidFill>
              </a:rPr>
              <a:t>Spazi: </a:t>
            </a:r>
            <a:r>
              <a:rPr lang="it-IT" dirty="0"/>
              <a:t>aula con banchi ad isole, palestra o giardino</a:t>
            </a:r>
          </a:p>
          <a:p>
            <a:endParaRPr lang="it-IT" dirty="0"/>
          </a:p>
          <a:p>
            <a:r>
              <a:rPr lang="it-IT" dirty="0">
                <a:solidFill>
                  <a:schemeClr val="accent1"/>
                </a:solidFill>
              </a:rPr>
              <a:t>Tempo stimato: </a:t>
            </a:r>
            <a:r>
              <a:rPr lang="it-IT" dirty="0"/>
              <a:t>10 ore </a:t>
            </a:r>
          </a:p>
          <a:p>
            <a:endParaRPr lang="it-IT" dirty="0"/>
          </a:p>
          <a:p>
            <a:r>
              <a:rPr lang="it-IT" dirty="0">
                <a:solidFill>
                  <a:schemeClr val="accent1"/>
                </a:solidFill>
              </a:rPr>
              <a:t>Obiettivi</a:t>
            </a:r>
            <a:endParaRPr lang="it-IT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/>
              <a:t>Italiano: ricerca autonoma di informazioni e elaborazione di un testo, ascolto e comprensione di consegne, condivisione e scambio di informazioni.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/>
              <a:t>Inglese: realizzazione di scambi comunicativi, ampliamento del lessico noto, familiarità con strutture linguistiche.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/>
              <a:t>Arte ed </a:t>
            </a:r>
            <a:r>
              <a:rPr lang="it-IT" dirty="0" err="1"/>
              <a:t>Imm</a:t>
            </a:r>
            <a:r>
              <a:rPr lang="it-IT" dirty="0"/>
              <a:t>.: disegnare un volto con uno schema grafico, uso appropriato dei colori.</a:t>
            </a:r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xmlns="" id="{73E9F566-3E13-4BF1-9C79-24A9360C25A7}"/>
              </a:ext>
            </a:extLst>
          </p:cNvPr>
          <p:cNvSpPr txBox="1"/>
          <p:nvPr/>
        </p:nvSpPr>
        <p:spPr>
          <a:xfrm>
            <a:off x="6755906" y="2183906"/>
            <a:ext cx="5122415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it-IT" dirty="0"/>
              <a:t>La scelta dei personaggi da approfondire viene fatta dai ragazzi in discussione. </a:t>
            </a:r>
          </a:p>
          <a:p>
            <a:pPr marL="342900" indent="-342900">
              <a:buAutoNum type="arabicPeriod"/>
            </a:pPr>
            <a:r>
              <a:rPr lang="it-IT" dirty="0"/>
              <a:t>Ad ogni gruppo viene assegnato uno dei tre personaggi su cui svolgere la ricerca a casa. La biografia viene rielaborata sul quaderno di italiano utile per la task successiva.</a:t>
            </a:r>
          </a:p>
          <a:p>
            <a:pPr marL="342900" indent="-342900">
              <a:buAutoNum type="arabicPeriod"/>
            </a:pPr>
            <a:r>
              <a:rPr lang="it-IT" dirty="0"/>
              <a:t> I gruppi iniziali vengono mescolati (</a:t>
            </a:r>
            <a:r>
              <a:rPr lang="it-IT" dirty="0" err="1"/>
              <a:t>JigSaw</a:t>
            </a:r>
            <a:r>
              <a:rPr lang="it-IT" dirty="0"/>
              <a:t>) in modo tale da avere all’interno del nuovo gruppo: almeno un «esperto» per ogni personaggio. (Ovvero un bambino che abbia studiato a casa la biografia) Per esempio: gruppo A= bambino con Rodari, bambino con Meucci, bambino con Da Vinci.</a:t>
            </a:r>
          </a:p>
        </p:txBody>
      </p:sp>
    </p:spTree>
    <p:extLst>
      <p:ext uri="{BB962C8B-B14F-4D97-AF65-F5344CB8AC3E}">
        <p14:creationId xmlns:p14="http://schemas.microsoft.com/office/powerpoint/2010/main" val="2700712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xmlns="" id="{A273FE77-9BE2-4DB9-BCC7-5F2C4B0636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55772" y="466457"/>
            <a:ext cx="6189338" cy="1293028"/>
          </a:xfrm>
        </p:spPr>
        <p:txBody>
          <a:bodyPr>
            <a:normAutofit fontScale="90000"/>
          </a:bodyPr>
          <a:lstStyle/>
          <a:p>
            <a:r>
              <a:rPr lang="it-IT" dirty="0"/>
              <a:t>Look AT </a:t>
            </a:r>
            <a:r>
              <a:rPr lang="it-IT" dirty="0" err="1"/>
              <a:t>these</a:t>
            </a:r>
            <a:r>
              <a:rPr lang="it-IT" dirty="0"/>
              <a:t> </a:t>
            </a:r>
            <a:r>
              <a:rPr lang="it-IT" dirty="0" err="1"/>
              <a:t>pictures</a:t>
            </a:r>
            <a:r>
              <a:rPr lang="it-IT" dirty="0"/>
              <a:t>, do </a:t>
            </a:r>
            <a:r>
              <a:rPr lang="it-IT" dirty="0" err="1"/>
              <a:t>you</a:t>
            </a:r>
            <a:r>
              <a:rPr lang="it-IT" dirty="0"/>
              <a:t> know </a:t>
            </a:r>
            <a:r>
              <a:rPr lang="it-IT" dirty="0" err="1"/>
              <a:t>someone</a:t>
            </a:r>
            <a:r>
              <a:rPr lang="it-IT" dirty="0"/>
              <a:t>?</a:t>
            </a:r>
          </a:p>
        </p:txBody>
      </p:sp>
      <p:pic>
        <p:nvPicPr>
          <p:cNvPr id="1026" name="Picture 2" descr="Risultati immagini per cristoforo colombo">
            <a:extLst>
              <a:ext uri="{FF2B5EF4-FFF2-40B4-BE49-F238E27FC236}">
                <a16:creationId xmlns:a16="http://schemas.microsoft.com/office/drawing/2014/main" xmlns="" id="{E12AABAB-234E-426B-A191-BDBD2CC202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428" y="3605212"/>
            <a:ext cx="3867150" cy="29003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Risultati immagini per leonardo da vinci">
            <a:extLst>
              <a:ext uri="{FF2B5EF4-FFF2-40B4-BE49-F238E27FC236}">
                <a16:creationId xmlns:a16="http://schemas.microsoft.com/office/drawing/2014/main" xmlns="" id="{202215FF-CA4B-47A0-918F-0CC36F5A3B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325" y="466457"/>
            <a:ext cx="1816100" cy="27625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AutoShape 6" descr="Risultati immagini per meucci">
            <a:extLst>
              <a:ext uri="{FF2B5EF4-FFF2-40B4-BE49-F238E27FC236}">
                <a16:creationId xmlns:a16="http://schemas.microsoft.com/office/drawing/2014/main" xmlns="" id="{DEE3BE4D-2BF8-47FB-9C1C-5ED6FEB9201E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pic>
        <p:nvPicPr>
          <p:cNvPr id="1032" name="Picture 8" descr="Risultati immagini per meucci">
            <a:extLst>
              <a:ext uri="{FF2B5EF4-FFF2-40B4-BE49-F238E27FC236}">
                <a16:creationId xmlns:a16="http://schemas.microsoft.com/office/drawing/2014/main" xmlns="" id="{B28688CD-F759-4181-B8F5-52752EEA1B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5408" y="2343150"/>
            <a:ext cx="2052284" cy="2476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Risultati immagini per gianni rodari">
            <a:extLst>
              <a:ext uri="{FF2B5EF4-FFF2-40B4-BE49-F238E27FC236}">
                <a16:creationId xmlns:a16="http://schemas.microsoft.com/office/drawing/2014/main" xmlns="" id="{CF3C2229-183D-4CCB-8871-6081384FE6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54356" y="3252788"/>
            <a:ext cx="2423319" cy="3276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Risultati immagini per michelangelo">
            <a:extLst>
              <a:ext uri="{FF2B5EF4-FFF2-40B4-BE49-F238E27FC236}">
                <a16:creationId xmlns:a16="http://schemas.microsoft.com/office/drawing/2014/main" xmlns="" id="{DCFB87B5-1839-4FB2-B438-ACCA5FB937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62777" y="2390775"/>
            <a:ext cx="2095500" cy="2428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Risultati immagini per montessori">
            <a:extLst>
              <a:ext uri="{FF2B5EF4-FFF2-40B4-BE49-F238E27FC236}">
                <a16:creationId xmlns:a16="http://schemas.microsoft.com/office/drawing/2014/main" xmlns="" id="{283951A4-B67D-4194-98EE-B653DB2B74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4358" y="885825"/>
            <a:ext cx="1763220" cy="2343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asellaDiTesto 4">
            <a:extLst>
              <a:ext uri="{FF2B5EF4-FFF2-40B4-BE49-F238E27FC236}">
                <a16:creationId xmlns:a16="http://schemas.microsoft.com/office/drawing/2014/main" xmlns="" id="{75150176-F527-46C0-83F6-BE59E0818158}"/>
              </a:ext>
            </a:extLst>
          </p:cNvPr>
          <p:cNvSpPr txBox="1"/>
          <p:nvPr/>
        </p:nvSpPr>
        <p:spPr>
          <a:xfrm>
            <a:off x="4505325" y="5353050"/>
            <a:ext cx="41719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dirty="0" err="1"/>
              <a:t>They</a:t>
            </a:r>
            <a:r>
              <a:rPr lang="it-IT" sz="2800" dirty="0"/>
              <a:t> </a:t>
            </a:r>
            <a:r>
              <a:rPr lang="it-IT" sz="2800" dirty="0" err="1"/>
              <a:t>seem</a:t>
            </a:r>
            <a:r>
              <a:rPr lang="it-IT" sz="2800" dirty="0"/>
              <a:t> so </a:t>
            </a:r>
            <a:r>
              <a:rPr lang="it-IT" sz="2800" dirty="0" err="1"/>
              <a:t>boring</a:t>
            </a:r>
            <a:r>
              <a:rPr lang="it-IT" sz="2800" dirty="0"/>
              <a:t>….</a:t>
            </a:r>
          </a:p>
          <a:p>
            <a:r>
              <a:rPr lang="it-IT" sz="2800" dirty="0"/>
              <a:t>BUT…</a:t>
            </a:r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xmlns="" id="{B6EB4D49-A597-454A-AAFE-A5011C738276}"/>
              </a:ext>
            </a:extLst>
          </p:cNvPr>
          <p:cNvSpPr txBox="1"/>
          <p:nvPr/>
        </p:nvSpPr>
        <p:spPr>
          <a:xfrm>
            <a:off x="2333501" y="494526"/>
            <a:ext cx="16385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err="1"/>
              <a:t>M.Montessori</a:t>
            </a:r>
            <a:endParaRPr lang="it-IT" dirty="0"/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xmlns="" id="{BE03C56B-072F-42F3-92B9-1621D1D44681}"/>
              </a:ext>
            </a:extLst>
          </p:cNvPr>
          <p:cNvSpPr txBox="1"/>
          <p:nvPr/>
        </p:nvSpPr>
        <p:spPr>
          <a:xfrm>
            <a:off x="251453" y="97125"/>
            <a:ext cx="13580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/>
              <a:t>L. Da Vinci</a:t>
            </a:r>
          </a:p>
        </p:txBody>
      </p:sp>
      <p:sp>
        <p:nvSpPr>
          <p:cNvPr id="8" name="CasellaDiTesto 7">
            <a:extLst>
              <a:ext uri="{FF2B5EF4-FFF2-40B4-BE49-F238E27FC236}">
                <a16:creationId xmlns:a16="http://schemas.microsoft.com/office/drawing/2014/main" xmlns="" id="{E53E9BD5-5A3E-4B28-B38C-891746044426}"/>
              </a:ext>
            </a:extLst>
          </p:cNvPr>
          <p:cNvSpPr txBox="1"/>
          <p:nvPr/>
        </p:nvSpPr>
        <p:spPr>
          <a:xfrm>
            <a:off x="221977" y="3249632"/>
            <a:ext cx="15600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/>
              <a:t>C. Colombo</a:t>
            </a:r>
          </a:p>
        </p:txBody>
      </p:sp>
      <p:sp>
        <p:nvSpPr>
          <p:cNvPr id="9" name="CasellaDiTesto 8">
            <a:extLst>
              <a:ext uri="{FF2B5EF4-FFF2-40B4-BE49-F238E27FC236}">
                <a16:creationId xmlns:a16="http://schemas.microsoft.com/office/drawing/2014/main" xmlns="" id="{AA274427-8DF0-487A-B0D4-8AD377CC823A}"/>
              </a:ext>
            </a:extLst>
          </p:cNvPr>
          <p:cNvSpPr txBox="1"/>
          <p:nvPr/>
        </p:nvSpPr>
        <p:spPr>
          <a:xfrm>
            <a:off x="4435408" y="1973818"/>
            <a:ext cx="13324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/>
              <a:t>A. Meucci</a:t>
            </a:r>
          </a:p>
        </p:txBody>
      </p:sp>
      <p:sp>
        <p:nvSpPr>
          <p:cNvPr id="10" name="CasellaDiTesto 9">
            <a:extLst>
              <a:ext uri="{FF2B5EF4-FFF2-40B4-BE49-F238E27FC236}">
                <a16:creationId xmlns:a16="http://schemas.microsoft.com/office/drawing/2014/main" xmlns="" id="{9F17E651-F285-4124-B2FF-A4129A5851CD}"/>
              </a:ext>
            </a:extLst>
          </p:cNvPr>
          <p:cNvSpPr txBox="1"/>
          <p:nvPr/>
        </p:nvSpPr>
        <p:spPr>
          <a:xfrm>
            <a:off x="6962777" y="2057400"/>
            <a:ext cx="19386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Michelangelo</a:t>
            </a:r>
          </a:p>
        </p:txBody>
      </p:sp>
      <p:sp>
        <p:nvSpPr>
          <p:cNvPr id="11" name="CasellaDiTesto 10">
            <a:extLst>
              <a:ext uri="{FF2B5EF4-FFF2-40B4-BE49-F238E27FC236}">
                <a16:creationId xmlns:a16="http://schemas.microsoft.com/office/drawing/2014/main" xmlns="" id="{19BA41A3-D068-482B-B920-61287B64A8B7}"/>
              </a:ext>
            </a:extLst>
          </p:cNvPr>
          <p:cNvSpPr txBox="1"/>
          <p:nvPr/>
        </p:nvSpPr>
        <p:spPr>
          <a:xfrm>
            <a:off x="9433171" y="2859643"/>
            <a:ext cx="12362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/>
              <a:t>G. Rodari</a:t>
            </a:r>
          </a:p>
        </p:txBody>
      </p:sp>
    </p:spTree>
    <p:extLst>
      <p:ext uri="{BB962C8B-B14F-4D97-AF65-F5344CB8AC3E}">
        <p14:creationId xmlns:p14="http://schemas.microsoft.com/office/powerpoint/2010/main" val="393602730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xmlns="" id="{EB5BDB14-3A1B-449A-BDF5-29B15D00F6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…THEY </a:t>
            </a:r>
            <a:r>
              <a:rPr lang="it-IT" dirty="0" err="1"/>
              <a:t>did</a:t>
            </a:r>
            <a:r>
              <a:rPr lang="it-IT" dirty="0"/>
              <a:t> </a:t>
            </a:r>
            <a:r>
              <a:rPr lang="it-IT" dirty="0" err="1"/>
              <a:t>important</a:t>
            </a:r>
            <a:r>
              <a:rPr lang="it-IT" dirty="0"/>
              <a:t> </a:t>
            </a:r>
            <a:r>
              <a:rPr lang="it-IT" dirty="0" err="1"/>
              <a:t>things</a:t>
            </a:r>
            <a:r>
              <a:rPr lang="it-IT" dirty="0"/>
              <a:t>:</a:t>
            </a:r>
          </a:p>
        </p:txBody>
      </p:sp>
      <p:grpSp>
        <p:nvGrpSpPr>
          <p:cNvPr id="6" name="Gruppo 5">
            <a:extLst>
              <a:ext uri="{FF2B5EF4-FFF2-40B4-BE49-F238E27FC236}">
                <a16:creationId xmlns:a16="http://schemas.microsoft.com/office/drawing/2014/main" xmlns="" id="{C052330E-7F5B-4C8C-ACF0-75AC32B68763}"/>
              </a:ext>
            </a:extLst>
          </p:cNvPr>
          <p:cNvGrpSpPr/>
          <p:nvPr/>
        </p:nvGrpSpPr>
        <p:grpSpPr>
          <a:xfrm>
            <a:off x="504593" y="2345541"/>
            <a:ext cx="5051592" cy="3152775"/>
            <a:chOff x="504593" y="2345541"/>
            <a:chExt cx="5051592" cy="3152775"/>
          </a:xfrm>
        </p:grpSpPr>
        <p:pic>
          <p:nvPicPr>
            <p:cNvPr id="3078" name="Picture 6" descr="Risultati immagini per telefono">
              <a:extLst>
                <a:ext uri="{FF2B5EF4-FFF2-40B4-BE49-F238E27FC236}">
                  <a16:creationId xmlns:a16="http://schemas.microsoft.com/office/drawing/2014/main" xmlns="" id="{BAAFA1FE-789C-4033-8BFD-8A25BC5E349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4593" y="2345541"/>
              <a:ext cx="2972032" cy="190976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80" name="Picture 8" descr="Risultati immagini per americhe">
              <a:extLst>
                <a:ext uri="{FF2B5EF4-FFF2-40B4-BE49-F238E27FC236}">
                  <a16:creationId xmlns:a16="http://schemas.microsoft.com/office/drawing/2014/main" xmlns="" id="{95197E01-B06C-4590-B85E-45D2F593642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44212" y="2345541"/>
              <a:ext cx="1711973" cy="31527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3082" name="Picture 10" descr="Risultati immagini per gioconda">
            <a:extLst>
              <a:ext uri="{FF2B5EF4-FFF2-40B4-BE49-F238E27FC236}">
                <a16:creationId xmlns:a16="http://schemas.microsoft.com/office/drawing/2014/main" xmlns="" id="{EF0942DA-57AC-449D-9D8D-34C1F89C1E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5675" y="4590128"/>
            <a:ext cx="2431400" cy="1816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4" name="Picture 12" descr="https://upload.wikimedia.org/wikipedia/commons/e/e7/Montessori-school007.jpg">
            <a:extLst>
              <a:ext uri="{FF2B5EF4-FFF2-40B4-BE49-F238E27FC236}">
                <a16:creationId xmlns:a16="http://schemas.microsoft.com/office/drawing/2014/main" xmlns="" id="{E7690BE7-1A43-4021-BD06-4C71BEDEFE5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693" b="14204"/>
          <a:stretch/>
        </p:blipFill>
        <p:spPr bwMode="auto">
          <a:xfrm>
            <a:off x="5688950" y="3486150"/>
            <a:ext cx="4904792" cy="3152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6" name="Picture 14" descr="Immagine correlata">
            <a:extLst>
              <a:ext uri="{FF2B5EF4-FFF2-40B4-BE49-F238E27FC236}">
                <a16:creationId xmlns:a16="http://schemas.microsoft.com/office/drawing/2014/main" xmlns="" id="{35CD8BC1-32A2-475F-BBC8-0DF71D528A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593" y="202010"/>
            <a:ext cx="1781175" cy="18553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8" name="Picture 16" descr="Risultati immagini per grammatica della fantasia rodari">
            <a:extLst>
              <a:ext uri="{FF2B5EF4-FFF2-40B4-BE49-F238E27FC236}">
                <a16:creationId xmlns:a16="http://schemas.microsoft.com/office/drawing/2014/main" xmlns="" id="{3D86D059-AF13-4C8B-B773-623CA579C0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74564" y="2171700"/>
            <a:ext cx="1867005" cy="2628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3223611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>
            <a:extLst>
              <a:ext uri="{FF2B5EF4-FFF2-40B4-BE49-F238E27FC236}">
                <a16:creationId xmlns:a16="http://schemas.microsoft.com/office/drawing/2014/main" xmlns="" id="{995C883F-4CC8-4E2C-889B-2FA6FACF724C}"/>
              </a:ext>
            </a:extLst>
          </p:cNvPr>
          <p:cNvSpPr txBox="1"/>
          <p:nvPr/>
        </p:nvSpPr>
        <p:spPr>
          <a:xfrm>
            <a:off x="805541" y="668437"/>
            <a:ext cx="10948133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600" dirty="0"/>
              <a:t>TASK 1: </a:t>
            </a:r>
          </a:p>
          <a:p>
            <a:r>
              <a:rPr lang="it-IT" sz="3600" dirty="0" err="1"/>
              <a:t>Try</a:t>
            </a:r>
            <a:r>
              <a:rPr lang="it-IT" sz="3600" dirty="0"/>
              <a:t> to combine the INVENTOR to the INVENTION</a:t>
            </a:r>
          </a:p>
          <a:p>
            <a:r>
              <a:rPr lang="it-IT" sz="3600" dirty="0" err="1"/>
              <a:t>Cut</a:t>
            </a:r>
            <a:r>
              <a:rPr lang="it-IT" sz="3600" dirty="0"/>
              <a:t> the </a:t>
            </a:r>
            <a:r>
              <a:rPr lang="it-IT" sz="3600" dirty="0" err="1"/>
              <a:t>pictures</a:t>
            </a:r>
            <a:r>
              <a:rPr lang="it-IT" sz="3600" dirty="0"/>
              <a:t> and match the inventor to the </a:t>
            </a:r>
            <a:r>
              <a:rPr lang="it-IT" sz="3600" dirty="0" err="1"/>
              <a:t>invention</a:t>
            </a:r>
            <a:r>
              <a:rPr lang="it-IT" sz="3600" dirty="0"/>
              <a:t>. </a:t>
            </a:r>
            <a:r>
              <a:rPr lang="it-IT" sz="3600" dirty="0" err="1"/>
              <a:t>Working</a:t>
            </a:r>
            <a:r>
              <a:rPr lang="it-IT" sz="3600" dirty="0"/>
              <a:t> group.</a:t>
            </a:r>
          </a:p>
        </p:txBody>
      </p:sp>
      <p:pic>
        <p:nvPicPr>
          <p:cNvPr id="4098" name="Picture 2" descr="Risultati immagini per swan inventor">
            <a:extLst>
              <a:ext uri="{FF2B5EF4-FFF2-40B4-BE49-F238E27FC236}">
                <a16:creationId xmlns:a16="http://schemas.microsoft.com/office/drawing/2014/main" xmlns="" id="{4984030E-0D90-49CB-9329-2EF945361C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0700" y="3172838"/>
            <a:ext cx="1847850" cy="2619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asellaDiTesto 2">
            <a:extLst>
              <a:ext uri="{FF2B5EF4-FFF2-40B4-BE49-F238E27FC236}">
                <a16:creationId xmlns:a16="http://schemas.microsoft.com/office/drawing/2014/main" xmlns="" id="{F48E1D64-0709-4B95-97D8-4486D437B386}"/>
              </a:ext>
            </a:extLst>
          </p:cNvPr>
          <p:cNvSpPr txBox="1"/>
          <p:nvPr/>
        </p:nvSpPr>
        <p:spPr>
          <a:xfrm>
            <a:off x="1887315" y="5792213"/>
            <a:ext cx="16546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/>
              <a:t>Joseph Swan</a:t>
            </a:r>
          </a:p>
        </p:txBody>
      </p:sp>
      <p:pic>
        <p:nvPicPr>
          <p:cNvPr id="4100" name="Picture 4" descr="Risultati immagini per lampadina">
            <a:extLst>
              <a:ext uri="{FF2B5EF4-FFF2-40B4-BE49-F238E27FC236}">
                <a16:creationId xmlns:a16="http://schemas.microsoft.com/office/drawing/2014/main" xmlns="" id="{7718E0C3-2F3D-498B-B451-599F7D1C2F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52556" y="3172838"/>
            <a:ext cx="1543836" cy="2619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asellaDiTesto 3">
            <a:extLst>
              <a:ext uri="{FF2B5EF4-FFF2-40B4-BE49-F238E27FC236}">
                <a16:creationId xmlns:a16="http://schemas.microsoft.com/office/drawing/2014/main" xmlns="" id="{727862DC-B2A9-4BE3-9BE2-E9956B6107B0}"/>
              </a:ext>
            </a:extLst>
          </p:cNvPr>
          <p:cNvSpPr txBox="1"/>
          <p:nvPr/>
        </p:nvSpPr>
        <p:spPr>
          <a:xfrm>
            <a:off x="8826393" y="5792213"/>
            <a:ext cx="11961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/>
              <a:t>the </a:t>
            </a:r>
            <a:r>
              <a:rPr lang="it-IT" dirty="0" err="1"/>
              <a:t>lamp</a:t>
            </a:r>
            <a:endParaRPr lang="it-IT" dirty="0"/>
          </a:p>
        </p:txBody>
      </p:sp>
      <p:cxnSp>
        <p:nvCxnSpPr>
          <p:cNvPr id="6" name="Connettore 2 5">
            <a:extLst>
              <a:ext uri="{FF2B5EF4-FFF2-40B4-BE49-F238E27FC236}">
                <a16:creationId xmlns:a16="http://schemas.microsoft.com/office/drawing/2014/main" xmlns="" id="{AEA47623-D4EF-438F-A624-F79D5000C099}"/>
              </a:ext>
            </a:extLst>
          </p:cNvPr>
          <p:cNvCxnSpPr>
            <a:cxnSpLocks/>
          </p:cNvCxnSpPr>
          <p:nvPr/>
        </p:nvCxnSpPr>
        <p:spPr>
          <a:xfrm>
            <a:off x="4226767" y="5000625"/>
            <a:ext cx="3918857" cy="0"/>
          </a:xfrm>
          <a:prstGeom prst="straightConnector1">
            <a:avLst/>
          </a:prstGeom>
          <a:ln w="76200"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9" name="CasellaDiTesto 8">
            <a:extLst>
              <a:ext uri="{FF2B5EF4-FFF2-40B4-BE49-F238E27FC236}">
                <a16:creationId xmlns:a16="http://schemas.microsoft.com/office/drawing/2014/main" xmlns="" id="{E22818A4-2CF3-4221-9EBC-516D5A577CC9}"/>
              </a:ext>
            </a:extLst>
          </p:cNvPr>
          <p:cNvSpPr txBox="1"/>
          <p:nvPr/>
        </p:nvSpPr>
        <p:spPr>
          <a:xfrm>
            <a:off x="5260673" y="4251692"/>
            <a:ext cx="222846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dirty="0" err="1"/>
              <a:t>invented</a:t>
            </a:r>
            <a:endParaRPr lang="it-IT" sz="2400" dirty="0"/>
          </a:p>
        </p:txBody>
      </p:sp>
      <p:pic>
        <p:nvPicPr>
          <p:cNvPr id="4104" name="Picture 8" descr="Risultati immagini per copybook">
            <a:extLst>
              <a:ext uri="{FF2B5EF4-FFF2-40B4-BE49-F238E27FC236}">
                <a16:creationId xmlns:a16="http://schemas.microsoft.com/office/drawing/2014/main" xmlns="" id="{0BEF54AF-F269-4A5B-A7A0-7F14E04514F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79" t="8751" r="2638" b="17360"/>
          <a:stretch/>
        </p:blipFill>
        <p:spPr bwMode="auto">
          <a:xfrm flipH="1">
            <a:off x="11015677" y="6161545"/>
            <a:ext cx="737997" cy="4913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2482562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xmlns="" id="{9F0EEB14-9D7D-4943-965A-5C4FB6E6F1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37184" y="1361532"/>
            <a:ext cx="8610600" cy="1293028"/>
          </a:xfrm>
        </p:spPr>
        <p:txBody>
          <a:bodyPr>
            <a:normAutofit fontScale="90000"/>
          </a:bodyPr>
          <a:lstStyle/>
          <a:p>
            <a:r>
              <a:rPr lang="it-IT" dirty="0"/>
              <a:t>TASK 2: </a:t>
            </a:r>
            <a:br>
              <a:rPr lang="it-IT" dirty="0"/>
            </a:br>
            <a:r>
              <a:rPr lang="it-IT" dirty="0"/>
              <a:t>Using the </a:t>
            </a:r>
            <a:r>
              <a:rPr lang="it-IT" dirty="0" err="1"/>
              <a:t>given</a:t>
            </a:r>
            <a:r>
              <a:rPr lang="it-IT" dirty="0"/>
              <a:t> </a:t>
            </a:r>
            <a:r>
              <a:rPr lang="it-IT" dirty="0" err="1"/>
              <a:t>chunk</a:t>
            </a:r>
            <a:r>
              <a:rPr lang="it-IT" dirty="0"/>
              <a:t> of </a:t>
            </a:r>
            <a:r>
              <a:rPr lang="it-IT" dirty="0" err="1"/>
              <a:t>language</a:t>
            </a:r>
            <a:r>
              <a:rPr lang="it-IT" dirty="0"/>
              <a:t>, </a:t>
            </a:r>
            <a:r>
              <a:rPr lang="it-IT" dirty="0" err="1"/>
              <a:t>tell</a:t>
            </a:r>
            <a:r>
              <a:rPr lang="it-IT" dirty="0"/>
              <a:t> </a:t>
            </a:r>
            <a:r>
              <a:rPr lang="it-IT" dirty="0" err="1"/>
              <a:t>your</a:t>
            </a:r>
            <a:r>
              <a:rPr lang="it-IT" dirty="0"/>
              <a:t> class</a:t>
            </a:r>
            <a:br>
              <a:rPr lang="it-IT" dirty="0"/>
            </a:br>
            <a:r>
              <a:rPr lang="it-IT" dirty="0" err="1"/>
              <a:t>working</a:t>
            </a:r>
            <a:r>
              <a:rPr lang="it-IT" dirty="0"/>
              <a:t> group</a:t>
            </a:r>
          </a:p>
        </p:txBody>
      </p:sp>
    </p:spTree>
    <p:extLst>
      <p:ext uri="{BB962C8B-B14F-4D97-AF65-F5344CB8AC3E}">
        <p14:creationId xmlns:p14="http://schemas.microsoft.com/office/powerpoint/2010/main" val="11602678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xmlns="" id="{513B155B-1947-437F-A1CF-A71207A1CE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444759" y="745712"/>
            <a:ext cx="8610600" cy="1293028"/>
          </a:xfrm>
        </p:spPr>
        <p:txBody>
          <a:bodyPr/>
          <a:lstStyle/>
          <a:p>
            <a:r>
              <a:rPr lang="it-IT" dirty="0"/>
              <a:t>CHUNKS of </a:t>
            </a:r>
            <a:r>
              <a:rPr lang="it-IT" dirty="0" err="1"/>
              <a:t>language</a:t>
            </a:r>
            <a:endParaRPr lang="it-IT" dirty="0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xmlns="" id="{735BDD88-7C4F-4CBA-BD41-4899E1F3DB8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37318" y="1847267"/>
            <a:ext cx="3419669" cy="2265473"/>
          </a:xfrm>
        </p:spPr>
        <p:txBody>
          <a:bodyPr/>
          <a:lstStyle/>
          <a:p>
            <a:r>
              <a:rPr lang="it-IT" dirty="0"/>
              <a:t>INVENTED = inventò</a:t>
            </a:r>
          </a:p>
          <a:p>
            <a:r>
              <a:rPr lang="it-IT" dirty="0"/>
              <a:t>WROTE = scrisse</a:t>
            </a:r>
          </a:p>
          <a:p>
            <a:r>
              <a:rPr lang="it-IT" dirty="0"/>
              <a:t>DISCOVERED= scoprì</a:t>
            </a:r>
          </a:p>
          <a:p>
            <a:r>
              <a:rPr lang="it-IT" dirty="0"/>
              <a:t>PAINTED= dipinse</a:t>
            </a:r>
          </a:p>
          <a:p>
            <a:r>
              <a:rPr lang="it-IT" dirty="0"/>
              <a:t>SCULPTED= scolpì</a:t>
            </a:r>
          </a:p>
          <a:p>
            <a:pPr marL="0" indent="0">
              <a:buNone/>
            </a:pPr>
            <a:endParaRPr lang="it-IT" dirty="0"/>
          </a:p>
        </p:txBody>
      </p:sp>
      <p:sp>
        <p:nvSpPr>
          <p:cNvPr id="4" name="Titolo 1">
            <a:extLst>
              <a:ext uri="{FF2B5EF4-FFF2-40B4-BE49-F238E27FC236}">
                <a16:creationId xmlns:a16="http://schemas.microsoft.com/office/drawing/2014/main" xmlns="" id="{8745AE4A-D9F6-4DFD-88D8-CC55BE7B0CE8}"/>
              </a:ext>
            </a:extLst>
          </p:cNvPr>
          <p:cNvSpPr txBox="1">
            <a:spLocks/>
          </p:cNvSpPr>
          <p:nvPr/>
        </p:nvSpPr>
        <p:spPr>
          <a:xfrm>
            <a:off x="1135225" y="3115841"/>
            <a:ext cx="8610600" cy="129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dirty="0" err="1"/>
              <a:t>words</a:t>
            </a:r>
            <a:endParaRPr lang="it-IT" dirty="0"/>
          </a:p>
        </p:txBody>
      </p:sp>
      <p:sp>
        <p:nvSpPr>
          <p:cNvPr id="6" name="Segnaposto contenuto 2">
            <a:extLst>
              <a:ext uri="{FF2B5EF4-FFF2-40B4-BE49-F238E27FC236}">
                <a16:creationId xmlns:a16="http://schemas.microsoft.com/office/drawing/2014/main" xmlns="" id="{DFC0E0AC-A4D3-4C89-B7BE-A67A76A4580C}"/>
              </a:ext>
            </a:extLst>
          </p:cNvPr>
          <p:cNvSpPr txBox="1">
            <a:spLocks/>
          </p:cNvSpPr>
          <p:nvPr/>
        </p:nvSpPr>
        <p:spPr>
          <a:xfrm>
            <a:off x="5756987" y="4112739"/>
            <a:ext cx="6435013" cy="2670615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v"/>
            </a:pPr>
            <a:r>
              <a:rPr lang="it-IT" dirty="0"/>
              <a:t>THE TELEPHONE = il telefono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it-IT" dirty="0"/>
              <a:t>NEW LANDS (AMERICHE)= nuove terre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it-IT" dirty="0"/>
              <a:t>THE PORTRAIT= il ritratto 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it-IT" dirty="0"/>
              <a:t>NEW SCHOOLS= nuove scuole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it-IT" dirty="0"/>
              <a:t>POEMS AND STORIES= poesie e racconti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it-IT" dirty="0"/>
              <a:t>THE SCULPTURE CALLED «Pieta’»= la scultura chiamata Pietà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it-IT" dirty="0"/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xmlns="" id="{50D42799-7536-4E16-8B38-574E199A8ABD}"/>
              </a:ext>
            </a:extLst>
          </p:cNvPr>
          <p:cNvSpPr txBox="1"/>
          <p:nvPr/>
        </p:nvSpPr>
        <p:spPr>
          <a:xfrm>
            <a:off x="578498" y="4879910"/>
            <a:ext cx="48519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SENTENCES</a:t>
            </a:r>
          </a:p>
          <a:p>
            <a:r>
              <a:rPr lang="it-IT" dirty="0" err="1"/>
              <a:t>According</a:t>
            </a:r>
            <a:r>
              <a:rPr lang="it-IT" dirty="0"/>
              <a:t> to me the inventor of… </a:t>
            </a:r>
            <a:r>
              <a:rPr lang="it-IT" dirty="0" err="1"/>
              <a:t>is</a:t>
            </a:r>
            <a:r>
              <a:rPr lang="it-IT" dirty="0"/>
              <a:t>….</a:t>
            </a:r>
          </a:p>
        </p:txBody>
      </p:sp>
    </p:spTree>
    <p:extLst>
      <p:ext uri="{BB962C8B-B14F-4D97-AF65-F5344CB8AC3E}">
        <p14:creationId xmlns:p14="http://schemas.microsoft.com/office/powerpoint/2010/main" val="136979808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xmlns="" id="{6795C6D4-C37C-41A5-949A-5FA7AD527D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63551" y="2406561"/>
            <a:ext cx="8610600" cy="1293028"/>
          </a:xfrm>
        </p:spPr>
        <p:txBody>
          <a:bodyPr>
            <a:normAutofit fontScale="90000"/>
          </a:bodyPr>
          <a:lstStyle/>
          <a:p>
            <a:r>
              <a:rPr lang="it-IT" dirty="0"/>
              <a:t>Task 3:</a:t>
            </a:r>
            <a:br>
              <a:rPr lang="it-IT" dirty="0"/>
            </a:br>
            <a:r>
              <a:rPr lang="it-IT" dirty="0" err="1"/>
              <a:t>Now</a:t>
            </a:r>
            <a:r>
              <a:rPr lang="it-IT" dirty="0"/>
              <a:t> </a:t>
            </a:r>
            <a:r>
              <a:rPr lang="it-IT" dirty="0" err="1"/>
              <a:t>write</a:t>
            </a:r>
            <a:r>
              <a:rPr lang="it-IT" dirty="0"/>
              <a:t> the </a:t>
            </a:r>
            <a:r>
              <a:rPr lang="it-IT" dirty="0" err="1"/>
              <a:t>sentences</a:t>
            </a:r>
            <a:r>
              <a:rPr lang="it-IT" dirty="0"/>
              <a:t> </a:t>
            </a:r>
            <a:r>
              <a:rPr lang="it-IT" dirty="0" err="1"/>
              <a:t>related</a:t>
            </a:r>
            <a:r>
              <a:rPr lang="it-IT" dirty="0"/>
              <a:t> to task 1 (on </a:t>
            </a:r>
            <a:r>
              <a:rPr lang="it-IT" dirty="0" err="1"/>
              <a:t>your</a:t>
            </a:r>
            <a:r>
              <a:rPr lang="it-IT" dirty="0"/>
              <a:t> </a:t>
            </a:r>
            <a:r>
              <a:rPr lang="it-IT" dirty="0" err="1"/>
              <a:t>copybook</a:t>
            </a:r>
            <a:r>
              <a:rPr lang="it-IT" dirty="0"/>
              <a:t>)</a:t>
            </a:r>
            <a:br>
              <a:rPr lang="it-IT" dirty="0"/>
            </a:br>
            <a:r>
              <a:rPr lang="it-IT" dirty="0"/>
              <a:t> </a:t>
            </a:r>
            <a:br>
              <a:rPr lang="it-IT" dirty="0"/>
            </a:b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86522127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>
            <a:extLst>
              <a:ext uri="{FF2B5EF4-FFF2-40B4-BE49-F238E27FC236}">
                <a16:creationId xmlns:a16="http://schemas.microsoft.com/office/drawing/2014/main" xmlns="" id="{4FC886F9-CDE0-4FD0-B824-31FCC04B31F8}"/>
              </a:ext>
            </a:extLst>
          </p:cNvPr>
          <p:cNvSpPr/>
          <p:nvPr/>
        </p:nvSpPr>
        <p:spPr>
          <a:xfrm>
            <a:off x="239697" y="2230488"/>
            <a:ext cx="8744505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3600" dirty="0"/>
              <a:t>TASK 4:</a:t>
            </a:r>
          </a:p>
          <a:p>
            <a:r>
              <a:rPr lang="en-US" sz="3600" dirty="0"/>
              <a:t>When you get </a:t>
            </a:r>
            <a:r>
              <a:rPr lang="en-US" sz="3600" b="1" dirty="0"/>
              <a:t>home</a:t>
            </a:r>
            <a:r>
              <a:rPr lang="en-US" sz="3600" dirty="0"/>
              <a:t>, do a </a:t>
            </a:r>
            <a:r>
              <a:rPr lang="en-US" sz="3600" b="1" dirty="0"/>
              <a:t>search</a:t>
            </a:r>
            <a:r>
              <a:rPr lang="en-US" sz="3600" dirty="0"/>
              <a:t> on one of the following </a:t>
            </a:r>
            <a:r>
              <a:rPr lang="en-US" sz="3600" b="1" dirty="0"/>
              <a:t>characters</a:t>
            </a:r>
            <a:r>
              <a:rPr lang="en-US" sz="3600" dirty="0"/>
              <a:t> and </a:t>
            </a:r>
            <a:r>
              <a:rPr lang="en-US" sz="3600" b="1" dirty="0"/>
              <a:t>write</a:t>
            </a:r>
            <a:r>
              <a:rPr lang="en-US" sz="3600" dirty="0"/>
              <a:t> on your copybook.</a:t>
            </a:r>
          </a:p>
          <a:p>
            <a:endParaRPr lang="en-US" sz="3600" dirty="0"/>
          </a:p>
          <a:p>
            <a:r>
              <a:rPr lang="en-US" sz="3600" dirty="0" err="1"/>
              <a:t>Quando</a:t>
            </a:r>
            <a:r>
              <a:rPr lang="en-US" sz="3600" dirty="0"/>
              <a:t> </a:t>
            </a:r>
            <a:r>
              <a:rPr lang="en-US" sz="3600" dirty="0" err="1" smtClean="0"/>
              <a:t>sei</a:t>
            </a:r>
            <a:r>
              <a:rPr lang="en-US" sz="3600" dirty="0" smtClean="0"/>
              <a:t> …. </a:t>
            </a:r>
            <a:r>
              <a:rPr lang="en-US" sz="3600" dirty="0"/>
              <a:t>, </a:t>
            </a:r>
            <a:r>
              <a:rPr lang="en-US" sz="3600" dirty="0" err="1"/>
              <a:t>fai</a:t>
            </a:r>
            <a:r>
              <a:rPr lang="en-US" sz="3600" dirty="0"/>
              <a:t> </a:t>
            </a:r>
            <a:r>
              <a:rPr lang="en-US" sz="3600" dirty="0" err="1"/>
              <a:t>una</a:t>
            </a:r>
            <a:r>
              <a:rPr lang="en-US" sz="3600" dirty="0"/>
              <a:t>……. </a:t>
            </a:r>
            <a:r>
              <a:rPr lang="en-US" sz="3600" dirty="0" err="1"/>
              <a:t>su</a:t>
            </a:r>
            <a:r>
              <a:rPr lang="en-US" sz="3600" dirty="0"/>
              <a:t> </a:t>
            </a:r>
            <a:r>
              <a:rPr lang="en-US" sz="3600" dirty="0" err="1"/>
              <a:t>uno</a:t>
            </a:r>
            <a:r>
              <a:rPr lang="en-US" sz="3600" dirty="0"/>
              <a:t> </a:t>
            </a:r>
            <a:r>
              <a:rPr lang="en-US" sz="3600" dirty="0" err="1"/>
              <a:t>dei</a:t>
            </a:r>
            <a:r>
              <a:rPr lang="en-US" sz="3600" dirty="0"/>
              <a:t> </a:t>
            </a:r>
            <a:r>
              <a:rPr lang="en-US" sz="3600" dirty="0" err="1"/>
              <a:t>seguenti</a:t>
            </a:r>
            <a:r>
              <a:rPr lang="en-US" sz="3600" dirty="0"/>
              <a:t> …. e ...... </a:t>
            </a:r>
            <a:r>
              <a:rPr lang="en-US" sz="3600" dirty="0" err="1"/>
              <a:t>sul</a:t>
            </a:r>
            <a:r>
              <a:rPr lang="en-US" sz="3600" dirty="0"/>
              <a:t> </a:t>
            </a:r>
            <a:r>
              <a:rPr lang="en-US" sz="3600" dirty="0" err="1"/>
              <a:t>tuo</a:t>
            </a:r>
            <a:r>
              <a:rPr lang="en-US" sz="3600" dirty="0"/>
              <a:t> </a:t>
            </a:r>
            <a:r>
              <a:rPr lang="en-US" sz="3600" dirty="0" err="1"/>
              <a:t>quaderno</a:t>
            </a:r>
            <a:r>
              <a:rPr lang="en-US" sz="3600" dirty="0"/>
              <a:t>.</a:t>
            </a:r>
            <a:endParaRPr lang="it-IT" sz="3600" dirty="0"/>
          </a:p>
        </p:txBody>
      </p:sp>
      <p:pic>
        <p:nvPicPr>
          <p:cNvPr id="3" name="Picture 4" descr="Risultati immagini per leonardo da vinci">
            <a:extLst>
              <a:ext uri="{FF2B5EF4-FFF2-40B4-BE49-F238E27FC236}">
                <a16:creationId xmlns:a16="http://schemas.microsoft.com/office/drawing/2014/main" xmlns="" id="{133578EF-B33B-4069-B7F3-B82E46FFFA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2805" y="198447"/>
            <a:ext cx="1581150" cy="24051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8" descr="Risultati immagini per meucci">
            <a:extLst>
              <a:ext uri="{FF2B5EF4-FFF2-40B4-BE49-F238E27FC236}">
                <a16:creationId xmlns:a16="http://schemas.microsoft.com/office/drawing/2014/main" xmlns="" id="{2B428D66-F597-490A-B17E-AA9BD156B7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40833" y="514350"/>
            <a:ext cx="2052284" cy="2476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10" descr="Risultati immagini per gianni rodari">
            <a:extLst>
              <a:ext uri="{FF2B5EF4-FFF2-40B4-BE49-F238E27FC236}">
                <a16:creationId xmlns:a16="http://schemas.microsoft.com/office/drawing/2014/main" xmlns="" id="{43D68F47-ABC7-461C-980D-56CA035D04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59056" y="3252788"/>
            <a:ext cx="2423319" cy="3276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4489745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xmlns="" id="{4AC6696A-C239-42F3-83BD-27D3A64BE0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25950" y="1154989"/>
            <a:ext cx="9082596" cy="1293028"/>
          </a:xfrm>
        </p:spPr>
        <p:txBody>
          <a:bodyPr>
            <a:normAutofit fontScale="90000"/>
          </a:bodyPr>
          <a:lstStyle/>
          <a:p>
            <a:r>
              <a:rPr lang="it-IT" dirty="0"/>
              <a:t>Task 5:</a:t>
            </a:r>
            <a:br>
              <a:rPr lang="it-IT" dirty="0"/>
            </a:br>
            <a:r>
              <a:rPr lang="it-IT" dirty="0"/>
              <a:t>Complete the </a:t>
            </a:r>
            <a:r>
              <a:rPr lang="it-IT" dirty="0" err="1"/>
              <a:t>clouds</a:t>
            </a:r>
            <a:r>
              <a:rPr lang="it-IT" dirty="0"/>
              <a:t> test </a:t>
            </a:r>
            <a:r>
              <a:rPr lang="it-IT" dirty="0" err="1"/>
              <a:t>about</a:t>
            </a:r>
            <a:r>
              <a:rPr lang="it-IT" dirty="0"/>
              <a:t> </a:t>
            </a:r>
            <a:r>
              <a:rPr lang="it-IT" dirty="0" err="1"/>
              <a:t>L.Da</a:t>
            </a:r>
            <a:r>
              <a:rPr lang="it-IT" dirty="0"/>
              <a:t> Vinci/ A. Meucci/ G. </a:t>
            </a:r>
            <a:r>
              <a:rPr lang="it-IT" dirty="0" err="1"/>
              <a:t>RodARI</a:t>
            </a:r>
            <a:r>
              <a:rPr lang="it-IT" dirty="0"/>
              <a:t/>
            </a:r>
            <a:br>
              <a:rPr lang="it-IT" dirty="0"/>
            </a:br>
            <a:r>
              <a:rPr lang="it-IT" dirty="0"/>
              <a:t>work in group</a:t>
            </a:r>
            <a:br>
              <a:rPr lang="it-IT" dirty="0"/>
            </a:br>
            <a:r>
              <a:rPr lang="it-IT" dirty="0" err="1"/>
              <a:t>you</a:t>
            </a:r>
            <a:r>
              <a:rPr lang="it-IT" dirty="0"/>
              <a:t> can use the </a:t>
            </a:r>
            <a:r>
              <a:rPr lang="it-IT" dirty="0" err="1"/>
              <a:t>biography</a:t>
            </a:r>
            <a:r>
              <a:rPr lang="it-IT" dirty="0"/>
              <a:t> on </a:t>
            </a:r>
            <a:r>
              <a:rPr lang="it-IT" dirty="0" err="1"/>
              <a:t>your</a:t>
            </a:r>
            <a:r>
              <a:rPr lang="it-IT" dirty="0"/>
              <a:t> </a:t>
            </a:r>
            <a:r>
              <a:rPr lang="it-IT" dirty="0" err="1"/>
              <a:t>copybook</a:t>
            </a:r>
            <a:endParaRPr lang="it-IT" dirty="0"/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xmlns="" id="{06A86781-748F-4A68-9E10-A2429D1057DA}"/>
              </a:ext>
            </a:extLst>
          </p:cNvPr>
          <p:cNvSpPr txBox="1"/>
          <p:nvPr/>
        </p:nvSpPr>
        <p:spPr>
          <a:xfrm>
            <a:off x="257451" y="2938507"/>
            <a:ext cx="6764785" cy="37548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RODARI</a:t>
            </a:r>
          </a:p>
          <a:p>
            <a:pPr lvl="0"/>
            <a:r>
              <a:rPr lang="it-IT" sz="1400" dirty="0"/>
              <a:t>G. Rodari </a:t>
            </a:r>
            <a:r>
              <a:rPr lang="it-IT" sz="1400" dirty="0" err="1"/>
              <a:t>was</a:t>
            </a:r>
            <a:r>
              <a:rPr lang="it-IT" sz="1400" dirty="0"/>
              <a:t> </a:t>
            </a:r>
            <a:r>
              <a:rPr lang="it-IT" sz="1400" dirty="0" err="1"/>
              <a:t>born</a:t>
            </a:r>
            <a:r>
              <a:rPr lang="it-IT" sz="1400" dirty="0"/>
              <a:t> in ______  in _______________= è nato nel</a:t>
            </a:r>
          </a:p>
          <a:p>
            <a:pPr lvl="0"/>
            <a:r>
              <a:rPr lang="it-IT" sz="1400" dirty="0"/>
              <a:t>G. Rodari </a:t>
            </a:r>
            <a:r>
              <a:rPr lang="it-IT" sz="1400" dirty="0" err="1"/>
              <a:t>has</a:t>
            </a:r>
            <a:r>
              <a:rPr lang="it-IT" sz="1400" dirty="0"/>
              <a:t> </a:t>
            </a:r>
            <a:r>
              <a:rPr lang="it-IT" sz="1400" dirty="0" err="1"/>
              <a:t>got</a:t>
            </a:r>
            <a:r>
              <a:rPr lang="it-IT" sz="1400" dirty="0"/>
              <a:t> _______</a:t>
            </a:r>
          </a:p>
          <a:p>
            <a:pPr lvl="0"/>
            <a:r>
              <a:rPr lang="it-IT" sz="1400" dirty="0" err="1"/>
              <a:t>G.Rodari</a:t>
            </a:r>
            <a:r>
              <a:rPr lang="it-IT" sz="1400" dirty="0"/>
              <a:t> </a:t>
            </a:r>
            <a:r>
              <a:rPr lang="it-IT" sz="1400" dirty="0" err="1"/>
              <a:t>was</a:t>
            </a:r>
            <a:r>
              <a:rPr lang="it-IT" sz="1400" dirty="0"/>
              <a:t> a _________</a:t>
            </a:r>
          </a:p>
          <a:p>
            <a:pPr lvl="0"/>
            <a:r>
              <a:rPr lang="it-IT" sz="1400" dirty="0"/>
              <a:t>He </a:t>
            </a:r>
            <a:r>
              <a:rPr lang="it-IT" sz="1400" dirty="0" err="1"/>
              <a:t>is</a:t>
            </a:r>
            <a:r>
              <a:rPr lang="it-IT" sz="1400" dirty="0"/>
              <a:t> the inventor of _____________</a:t>
            </a:r>
          </a:p>
          <a:p>
            <a:pPr lvl="0"/>
            <a:r>
              <a:rPr lang="it-IT" sz="1400" dirty="0"/>
              <a:t>He </a:t>
            </a:r>
            <a:r>
              <a:rPr lang="it-IT" sz="1400" dirty="0" err="1"/>
              <a:t>was</a:t>
            </a:r>
            <a:r>
              <a:rPr lang="it-IT" sz="1400" dirty="0"/>
              <a:t> </a:t>
            </a:r>
            <a:r>
              <a:rPr lang="it-IT" sz="1400" dirty="0" err="1"/>
              <a:t>also</a:t>
            </a:r>
            <a:r>
              <a:rPr lang="it-IT" sz="1400" dirty="0"/>
              <a:t> _________ = egli era anche </a:t>
            </a:r>
          </a:p>
          <a:p>
            <a:pPr lvl="0"/>
            <a:r>
              <a:rPr lang="it-IT" sz="1400" dirty="0"/>
              <a:t>G. Rodari </a:t>
            </a:r>
            <a:r>
              <a:rPr lang="it-IT" sz="1400" dirty="0" err="1"/>
              <a:t>died</a:t>
            </a:r>
            <a:r>
              <a:rPr lang="it-IT" sz="1400" dirty="0"/>
              <a:t> in________ in _____________= morì</a:t>
            </a:r>
          </a:p>
          <a:p>
            <a:pPr lvl="0"/>
            <a:r>
              <a:rPr lang="it-IT" sz="1400" dirty="0" err="1"/>
              <a:t>Our</a:t>
            </a:r>
            <a:r>
              <a:rPr lang="it-IT" sz="1400" dirty="0"/>
              <a:t> </a:t>
            </a:r>
            <a:r>
              <a:rPr lang="it-IT" sz="1400" dirty="0" err="1"/>
              <a:t>favourite</a:t>
            </a:r>
            <a:r>
              <a:rPr lang="it-IT" sz="1400" dirty="0"/>
              <a:t> </a:t>
            </a:r>
            <a:r>
              <a:rPr lang="it-IT" sz="1400" dirty="0" err="1"/>
              <a:t>poem</a:t>
            </a:r>
            <a:r>
              <a:rPr lang="it-IT" sz="1400" dirty="0"/>
              <a:t> </a:t>
            </a:r>
            <a:r>
              <a:rPr lang="it-IT" sz="1400" dirty="0" err="1"/>
              <a:t>is</a:t>
            </a:r>
            <a:r>
              <a:rPr lang="it-IT" sz="1400" dirty="0"/>
              <a:t>: “_____________________” = la nostra poesia preferita è</a:t>
            </a:r>
          </a:p>
          <a:p>
            <a:pPr lvl="0"/>
            <a:endParaRPr lang="it-IT" sz="1400" dirty="0"/>
          </a:p>
          <a:p>
            <a:r>
              <a:rPr lang="it-IT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MEUCCI</a:t>
            </a:r>
          </a:p>
          <a:p>
            <a:pPr lvl="0"/>
            <a:r>
              <a:rPr lang="it-IT" sz="1400" dirty="0"/>
              <a:t>A. Meucci </a:t>
            </a:r>
            <a:r>
              <a:rPr lang="it-IT" sz="1400" dirty="0" err="1"/>
              <a:t>was</a:t>
            </a:r>
            <a:r>
              <a:rPr lang="it-IT" sz="1400" dirty="0"/>
              <a:t> </a:t>
            </a:r>
            <a:r>
              <a:rPr lang="it-IT" sz="1400" dirty="0" err="1"/>
              <a:t>born</a:t>
            </a:r>
            <a:r>
              <a:rPr lang="it-IT" sz="1400" dirty="0"/>
              <a:t> in________ in________</a:t>
            </a:r>
          </a:p>
          <a:p>
            <a:pPr lvl="0"/>
            <a:r>
              <a:rPr lang="it-IT" sz="1400" dirty="0" err="1"/>
              <a:t>A.Meucci</a:t>
            </a:r>
            <a:r>
              <a:rPr lang="it-IT" sz="1400" dirty="0"/>
              <a:t> </a:t>
            </a:r>
            <a:r>
              <a:rPr lang="it-IT" sz="1400" dirty="0" err="1"/>
              <a:t>has</a:t>
            </a:r>
            <a:r>
              <a:rPr lang="it-IT" sz="1400" dirty="0"/>
              <a:t> </a:t>
            </a:r>
            <a:r>
              <a:rPr lang="it-IT" sz="1400" dirty="0" err="1"/>
              <a:t>got</a:t>
            </a:r>
            <a:r>
              <a:rPr lang="it-IT" sz="1400" dirty="0"/>
              <a:t> ___________</a:t>
            </a:r>
          </a:p>
          <a:p>
            <a:pPr lvl="0"/>
            <a:r>
              <a:rPr lang="it-IT" sz="1400" dirty="0" err="1"/>
              <a:t>A.Meucci</a:t>
            </a:r>
            <a:r>
              <a:rPr lang="it-IT" sz="1400" dirty="0"/>
              <a:t> </a:t>
            </a:r>
            <a:r>
              <a:rPr lang="it-IT" sz="1400" dirty="0" err="1"/>
              <a:t>was</a:t>
            </a:r>
            <a:r>
              <a:rPr lang="it-IT" sz="1400" dirty="0"/>
              <a:t> a ________________</a:t>
            </a:r>
          </a:p>
          <a:p>
            <a:pPr lvl="0"/>
            <a:r>
              <a:rPr lang="it-IT" sz="1400" dirty="0"/>
              <a:t>He </a:t>
            </a:r>
            <a:r>
              <a:rPr lang="it-IT" sz="1400" dirty="0" err="1"/>
              <a:t>is</a:t>
            </a:r>
            <a:r>
              <a:rPr lang="it-IT" sz="1400" dirty="0"/>
              <a:t> the inventor of ______________</a:t>
            </a:r>
          </a:p>
          <a:p>
            <a:pPr lvl="0"/>
            <a:r>
              <a:rPr lang="it-IT" sz="1400" dirty="0"/>
              <a:t>He </a:t>
            </a:r>
            <a:r>
              <a:rPr lang="it-IT" sz="1400" dirty="0" err="1"/>
              <a:t>was</a:t>
            </a:r>
            <a:r>
              <a:rPr lang="it-IT" sz="1400" dirty="0"/>
              <a:t> </a:t>
            </a:r>
            <a:r>
              <a:rPr lang="it-IT" sz="1400" dirty="0" err="1"/>
              <a:t>also</a:t>
            </a:r>
            <a:r>
              <a:rPr lang="it-IT" sz="1400" dirty="0"/>
              <a:t> ____________</a:t>
            </a:r>
          </a:p>
          <a:p>
            <a:pPr lvl="0"/>
            <a:r>
              <a:rPr lang="it-IT" sz="1400" dirty="0"/>
              <a:t>A. Meucci </a:t>
            </a:r>
            <a:r>
              <a:rPr lang="it-IT" sz="1400" dirty="0" err="1"/>
              <a:t>died</a:t>
            </a:r>
            <a:r>
              <a:rPr lang="it-IT" sz="1400" dirty="0"/>
              <a:t> in _________ in ____________</a:t>
            </a:r>
          </a:p>
          <a:p>
            <a:pPr lvl="0"/>
            <a:r>
              <a:rPr lang="it-IT" sz="1400" dirty="0" err="1"/>
              <a:t>Our</a:t>
            </a:r>
            <a:r>
              <a:rPr lang="it-IT" sz="1400" dirty="0"/>
              <a:t> </a:t>
            </a:r>
            <a:r>
              <a:rPr lang="it-IT" sz="1400" dirty="0" err="1"/>
              <a:t>favourite</a:t>
            </a:r>
            <a:r>
              <a:rPr lang="it-IT" sz="1400" dirty="0"/>
              <a:t> </a:t>
            </a:r>
            <a:r>
              <a:rPr lang="it-IT" sz="1400" dirty="0" err="1"/>
              <a:t>discover</a:t>
            </a:r>
            <a:r>
              <a:rPr lang="it-IT" sz="1400" dirty="0"/>
              <a:t> </a:t>
            </a:r>
            <a:r>
              <a:rPr lang="it-IT" sz="1400" dirty="0" err="1"/>
              <a:t>is</a:t>
            </a:r>
            <a:r>
              <a:rPr lang="it-IT" sz="1400" dirty="0"/>
              <a:t> ______________ ?</a:t>
            </a:r>
          </a:p>
        </p:txBody>
      </p:sp>
      <p:sp>
        <p:nvSpPr>
          <p:cNvPr id="5" name="Rettangolo 4">
            <a:extLst>
              <a:ext uri="{FF2B5EF4-FFF2-40B4-BE49-F238E27FC236}">
                <a16:creationId xmlns:a16="http://schemas.microsoft.com/office/drawing/2014/main" xmlns="" id="{EB9003DA-6227-4E3A-96C3-275D6A7B8096}"/>
              </a:ext>
            </a:extLst>
          </p:cNvPr>
          <p:cNvSpPr/>
          <p:nvPr/>
        </p:nvSpPr>
        <p:spPr>
          <a:xfrm>
            <a:off x="6956024" y="4814755"/>
            <a:ext cx="5164584" cy="1600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it-IT" sz="1400" dirty="0"/>
              <a:t>DA VINCI</a:t>
            </a:r>
          </a:p>
          <a:p>
            <a:pPr lvl="0" algn="r"/>
            <a:r>
              <a:rPr lang="it-IT" sz="1400" dirty="0" err="1"/>
              <a:t>L.Da</a:t>
            </a:r>
            <a:r>
              <a:rPr lang="it-IT" sz="1400" dirty="0"/>
              <a:t> Vinci </a:t>
            </a:r>
            <a:r>
              <a:rPr lang="it-IT" sz="1400" dirty="0" err="1"/>
              <a:t>was</a:t>
            </a:r>
            <a:r>
              <a:rPr lang="it-IT" sz="1400" dirty="0"/>
              <a:t> </a:t>
            </a:r>
            <a:r>
              <a:rPr lang="it-IT" sz="1400" dirty="0" err="1"/>
              <a:t>born</a:t>
            </a:r>
            <a:r>
              <a:rPr lang="it-IT" sz="1400" dirty="0"/>
              <a:t> in ________ in ________</a:t>
            </a:r>
          </a:p>
          <a:p>
            <a:pPr lvl="0" algn="r"/>
            <a:r>
              <a:rPr lang="it-IT" sz="1400" dirty="0"/>
              <a:t>L. Da Vinci </a:t>
            </a:r>
            <a:r>
              <a:rPr lang="it-IT" sz="1400" dirty="0" err="1"/>
              <a:t>has</a:t>
            </a:r>
            <a:r>
              <a:rPr lang="it-IT" sz="1400" dirty="0"/>
              <a:t> </a:t>
            </a:r>
            <a:r>
              <a:rPr lang="it-IT" sz="1400" dirty="0" err="1"/>
              <a:t>got</a:t>
            </a:r>
            <a:r>
              <a:rPr lang="it-IT" sz="1400" dirty="0"/>
              <a:t> _____________</a:t>
            </a:r>
          </a:p>
          <a:p>
            <a:pPr lvl="0" algn="r"/>
            <a:r>
              <a:rPr lang="it-IT" sz="1400" dirty="0"/>
              <a:t>He </a:t>
            </a:r>
            <a:r>
              <a:rPr lang="it-IT" sz="1400" dirty="0" err="1"/>
              <a:t>is</a:t>
            </a:r>
            <a:r>
              <a:rPr lang="it-IT" sz="1400" dirty="0"/>
              <a:t> the inventor of _____________</a:t>
            </a:r>
          </a:p>
          <a:p>
            <a:pPr lvl="0" algn="r"/>
            <a:r>
              <a:rPr lang="it-IT" sz="1400" dirty="0"/>
              <a:t>He </a:t>
            </a:r>
            <a:r>
              <a:rPr lang="it-IT" sz="1400" dirty="0" err="1"/>
              <a:t>was</a:t>
            </a:r>
            <a:r>
              <a:rPr lang="it-IT" sz="1400" dirty="0"/>
              <a:t> </a:t>
            </a:r>
            <a:r>
              <a:rPr lang="it-IT" sz="1400" dirty="0" err="1"/>
              <a:t>also</a:t>
            </a:r>
            <a:r>
              <a:rPr lang="it-IT" sz="1400" dirty="0"/>
              <a:t> ____________</a:t>
            </a:r>
          </a:p>
          <a:p>
            <a:pPr lvl="0" algn="r"/>
            <a:r>
              <a:rPr lang="it-IT" sz="1400" dirty="0" err="1"/>
              <a:t>L.Da</a:t>
            </a:r>
            <a:r>
              <a:rPr lang="it-IT" sz="1400" dirty="0"/>
              <a:t> Vinci </a:t>
            </a:r>
            <a:r>
              <a:rPr lang="it-IT" sz="1400" dirty="0" err="1"/>
              <a:t>died</a:t>
            </a:r>
            <a:r>
              <a:rPr lang="it-IT" sz="1400" dirty="0"/>
              <a:t> in _____________ in __________</a:t>
            </a:r>
          </a:p>
          <a:p>
            <a:pPr lvl="0" algn="r"/>
            <a:r>
              <a:rPr lang="it-IT" sz="1400" dirty="0" err="1"/>
              <a:t>Our</a:t>
            </a:r>
            <a:r>
              <a:rPr lang="it-IT" sz="1400" dirty="0"/>
              <a:t> favorite </a:t>
            </a:r>
            <a:r>
              <a:rPr lang="it-IT" sz="1400" dirty="0" err="1"/>
              <a:t>portrait</a:t>
            </a:r>
            <a:r>
              <a:rPr lang="it-IT" sz="1400" dirty="0"/>
              <a:t> </a:t>
            </a:r>
            <a:r>
              <a:rPr lang="it-IT" sz="1400" dirty="0" err="1"/>
              <a:t>is</a:t>
            </a:r>
            <a:r>
              <a:rPr lang="it-IT" sz="1400" dirty="0"/>
              <a:t> __________</a:t>
            </a:r>
          </a:p>
        </p:txBody>
      </p:sp>
    </p:spTree>
    <p:extLst>
      <p:ext uri="{BB962C8B-B14F-4D97-AF65-F5344CB8AC3E}">
        <p14:creationId xmlns:p14="http://schemas.microsoft.com/office/powerpoint/2010/main" val="2778469297"/>
      </p:ext>
    </p:extLst>
  </p:cSld>
  <p:clrMapOvr>
    <a:masterClrMapping/>
  </p:clrMapOvr>
</p:sld>
</file>

<file path=ppt/theme/theme1.xml><?xml version="1.0" encoding="utf-8"?>
<a:theme xmlns:a="http://schemas.openxmlformats.org/drawingml/2006/main" name="Scia di vapore">
  <a:themeElements>
    <a:clrScheme name="Vapor Trail">
      <a:dk1>
        <a:sysClr val="windowText" lastClr="000000"/>
      </a:dk1>
      <a:lt1>
        <a:sysClr val="window" lastClr="FFFFFF"/>
      </a:lt1>
      <a:dk2>
        <a:srgbClr val="454545"/>
      </a:dk2>
      <a:lt2>
        <a:srgbClr val="DADADA"/>
      </a:lt2>
      <a:accent1>
        <a:srgbClr val="DF2E28"/>
      </a:accent1>
      <a:accent2>
        <a:srgbClr val="FE801A"/>
      </a:accent2>
      <a:accent3>
        <a:srgbClr val="E9BF35"/>
      </a:accent3>
      <a:accent4>
        <a:srgbClr val="81BB42"/>
      </a:accent4>
      <a:accent5>
        <a:srgbClr val="32C7A9"/>
      </a:accent5>
      <a:accent6>
        <a:srgbClr val="4A9BDC"/>
      </a:accent6>
      <a:hlink>
        <a:srgbClr val="F0532B"/>
      </a:hlink>
      <a:folHlink>
        <a:srgbClr val="F38B53"/>
      </a:folHlink>
    </a:clrScheme>
    <a:fontScheme name="Vapor Trail">
      <a:majorFont>
        <a:latin typeface="Century Gothic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Vapor Trail">
      <a:fillStyleLst>
        <a:solidFill>
          <a:schemeClr val="phClr"/>
        </a:solidFill>
        <a:gradFill rotWithShape="1">
          <a:gsLst>
            <a:gs pos="0">
              <a:schemeClr val="phClr">
                <a:tint val="69000"/>
                <a:alpha val="100000"/>
                <a:satMod val="109000"/>
                <a:lumMod val="110000"/>
              </a:schemeClr>
            </a:gs>
            <a:gs pos="52000">
              <a:schemeClr val="phClr">
                <a:tint val="74000"/>
                <a:satMod val="100000"/>
                <a:lumMod val="104000"/>
              </a:schemeClr>
            </a:gs>
            <a:gs pos="100000">
              <a:schemeClr val="phClr">
                <a:tint val="78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00000"/>
                <a:lumMod val="104000"/>
              </a:schemeClr>
            </a:gs>
            <a:gs pos="78000">
              <a:schemeClr val="phClr">
                <a:shade val="100000"/>
                <a:satMod val="11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threePt" dir="t"/>
          </a:scene3d>
          <a:sp3d>
            <a:bevelT w="25400" h="12700"/>
          </a:sp3d>
        </a:effectStyle>
        <a:effectStyle>
          <a:effectLst>
            <a:outerShdw blurRad="57150" dist="19050" dir="5400000" algn="ctr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Vapor Trail" id="{4FDF2955-7D9C-493C-B9F9-C205151B46CD}" vid="{8F31A783-2159-4870-BC29-2BA7D038EA4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TM04033937[[fn=Scia di vapore]]</Template>
  <TotalTime>280</TotalTime>
  <Words>642</Words>
  <Application>Microsoft Office PowerPoint</Application>
  <PresentationFormat>Personalizzato</PresentationFormat>
  <Paragraphs>87</Paragraphs>
  <Slides>12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12</vt:i4>
      </vt:variant>
    </vt:vector>
  </HeadingPairs>
  <TitlesOfParts>
    <vt:vector size="13" baseType="lpstr">
      <vt:lpstr>Scia di vapore</vt:lpstr>
      <vt:lpstr>Some of The italians who made history</vt:lpstr>
      <vt:lpstr>Look AT these pictures, do you know someone?</vt:lpstr>
      <vt:lpstr>…THEY did important things:</vt:lpstr>
      <vt:lpstr>Presentazione standard di PowerPoint</vt:lpstr>
      <vt:lpstr>TASK 2:  Using the given chunk of language, tell your class working group</vt:lpstr>
      <vt:lpstr>CHUNKS of language</vt:lpstr>
      <vt:lpstr>Task 3: Now write the sentences related to task 1 (on your copybook)   </vt:lpstr>
      <vt:lpstr>Presentazione standard di PowerPoint</vt:lpstr>
      <vt:lpstr>Task 5: Complete the clouds test about L.Da Vinci/ A. Meucci/ G. RodARI work in group you can use the biography on your copybook</vt:lpstr>
      <vt:lpstr>TASK 5: RUNNER GAME  </vt:lpstr>
      <vt:lpstr>TASK 5: the last step…  drow the portrait of your favourite character, follow this artistic technique    </vt:lpstr>
      <vt:lpstr>Info utili per gli insegnanti: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Some of The italians who made history</dc:title>
  <dc:creator>Virginia Angelucci</dc:creator>
  <cp:lastModifiedBy>Virginia Angelucci</cp:lastModifiedBy>
  <cp:revision>25</cp:revision>
  <dcterms:created xsi:type="dcterms:W3CDTF">2018-01-07T14:20:09Z</dcterms:created>
  <dcterms:modified xsi:type="dcterms:W3CDTF">2018-06-11T15:45:08Z</dcterms:modified>
</cp:coreProperties>
</file>