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sldIdLst>
    <p:sldId id="256" r:id="rId2"/>
    <p:sldId id="309" r:id="rId3"/>
    <p:sldId id="298" r:id="rId4"/>
    <p:sldId id="288" r:id="rId5"/>
    <p:sldId id="302" r:id="rId6"/>
    <p:sldId id="312" r:id="rId7"/>
    <p:sldId id="313" r:id="rId8"/>
    <p:sldId id="280" r:id="rId9"/>
    <p:sldId id="319" r:id="rId10"/>
    <p:sldId id="323" r:id="rId11"/>
    <p:sldId id="326" r:id="rId12"/>
    <p:sldId id="35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1" autoAdjust="0"/>
    <p:restoredTop sz="90579" autoAdjust="0"/>
  </p:normalViewPr>
  <p:slideViewPr>
    <p:cSldViewPr>
      <p:cViewPr>
        <p:scale>
          <a:sx n="96" d="100"/>
          <a:sy n="96" d="100"/>
        </p:scale>
        <p:origin x="-90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24ED7D1-10B2-4332-AA84-E725B40C461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790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138C2E-B68D-41EA-A4DC-DC226832C5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594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90F70-1816-468C-AEAD-FF1537EFB94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039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A84EB-7231-4026-BF94-2FE998B0FB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6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A9C0B-F66C-492A-8A99-8ECCF12509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556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50A4F-707C-43B6-9025-A4FD53269D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599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2E69B-BCDE-48EF-BCBE-FD3FA9EB59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89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92FF6-7BE5-4012-962F-E979DD72C60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094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67B53-70A1-4A3A-AC7D-03F45FDEE4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37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E44D1-FDA6-4DC3-B88E-ACA81D9C751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272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965A9-5891-40A8-910A-A9144AD6113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706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4638B-9524-444B-A9AD-665E5B5D1A0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096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fr-FR" altLang="fr-F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fr-FR" altLang="fr-F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fr-FR" alt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fr-FR" altLang="fr-F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fr-FR" altLang="fr-F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fr-FR" altLang="fr-F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fr-FR" alt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6369BAD-59F5-4CA5-866E-72DFF26C348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setavenir.fr/sante/20150318.OBS4879/que-risque-t-on-a-regarder-l-eclipse-solaire-sans-protection.html" TargetMode="External"/><Relationship Id="rId2" Type="http://schemas.openxmlformats.org/officeDocument/2006/relationships/hyperlink" Target="http://www.sciencesetavenir.fr/tag/education-nationa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Préparation de l’éclipse annulaire de Soleil du 1-09-16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637463" cy="4038600"/>
          </a:xfrm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11782"/>
            <a:ext cx="474345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367186" y="5805264"/>
            <a:ext cx="457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200" i="1" dirty="0"/>
              <a:t>Photographie de Michel </a:t>
            </a:r>
            <a:r>
              <a:rPr lang="fr-FR" altLang="fr-FR" sz="1200" i="1" dirty="0" err="1"/>
              <a:t>Vignand</a:t>
            </a:r>
            <a:r>
              <a:rPr lang="fr-FR" altLang="fr-FR" sz="1200" i="1" dirty="0"/>
              <a:t> – Espagne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 dirty="0" smtClean="0"/>
              <a:t>Ateliers d’observation </a:t>
            </a:r>
            <a:r>
              <a:rPr lang="fr-FR" altLang="fr-FR" sz="4000" dirty="0" smtClean="0"/>
              <a:t>indirecte et collective de l’éclipse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5105400" cy="4114800"/>
          </a:xfrm>
        </p:spPr>
        <p:txBody>
          <a:bodyPr/>
          <a:lstStyle/>
          <a:p>
            <a:pPr eaLnBrk="1" hangingPunct="1"/>
            <a:r>
              <a:rPr lang="fr-FR" altLang="fr-FR" sz="2400" dirty="0" smtClean="0"/>
              <a:t>Organisés par Première DNL Maths en Anglais + comité profs</a:t>
            </a:r>
          </a:p>
          <a:p>
            <a:pPr eaLnBrk="1" hangingPunct="1"/>
            <a:r>
              <a:rPr lang="fr-FR" altLang="fr-FR" sz="2400" dirty="0" smtClean="0"/>
              <a:t>par </a:t>
            </a:r>
            <a:r>
              <a:rPr lang="fr-FR" altLang="fr-FR" sz="2400" dirty="0" smtClean="0"/>
              <a:t>projection de l’image du Soleil (ex : </a:t>
            </a:r>
            <a:r>
              <a:rPr lang="fr-FR" altLang="fr-FR" sz="2400" dirty="0" err="1" smtClean="0"/>
              <a:t>Solarscope</a:t>
            </a:r>
            <a:r>
              <a:rPr lang="fr-FR" altLang="fr-FR" sz="2400" dirty="0" smtClean="0"/>
              <a:t>)</a:t>
            </a:r>
          </a:p>
          <a:p>
            <a:pPr eaLnBrk="1" hangingPunct="1"/>
            <a:r>
              <a:rPr lang="fr-FR" altLang="fr-FR" sz="2400" dirty="0" smtClean="0"/>
              <a:t>Par </a:t>
            </a:r>
            <a:r>
              <a:rPr lang="fr-FR" altLang="fr-FR" sz="2400" dirty="0" smtClean="0"/>
              <a:t>construction et utilisation de sténopés, écumoires, sténopés à </a:t>
            </a:r>
            <a:r>
              <a:rPr lang="fr-FR" altLang="fr-FR" sz="2400" dirty="0" smtClean="0"/>
              <a:t>miroir …</a:t>
            </a:r>
            <a:endParaRPr lang="fr-FR" altLang="fr-FR" sz="2400" dirty="0"/>
          </a:p>
          <a:p>
            <a:pPr eaLnBrk="1" hangingPunct="1"/>
            <a:r>
              <a:rPr lang="fr-FR" altLang="fr-FR" sz="2400" dirty="0"/>
              <a:t>Evénement retransmis par </a:t>
            </a:r>
            <a:r>
              <a:rPr lang="fr-FR" altLang="fr-FR" sz="2400" dirty="0" smtClean="0"/>
              <a:t>vidéoconférence </a:t>
            </a:r>
            <a:r>
              <a:rPr lang="fr-FR" altLang="fr-FR" sz="2400" dirty="0"/>
              <a:t>aux </a:t>
            </a:r>
            <a:r>
              <a:rPr lang="fr-FR" altLang="fr-FR" sz="2400" dirty="0" smtClean="0"/>
              <a:t>établissements </a:t>
            </a:r>
            <a:r>
              <a:rPr lang="fr-FR" altLang="fr-FR" sz="2400" dirty="0"/>
              <a:t>partenaires du projet ERASMUS+ </a:t>
            </a:r>
            <a:r>
              <a:rPr lang="fr-FR" altLang="fr-FR" sz="2400" dirty="0" err="1"/>
              <a:t>Orions</a:t>
            </a:r>
            <a:endParaRPr lang="fr-FR" altLang="fr-FR" sz="240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10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C:\Users\Gérard\Desktop\candidature M. Eclipse\2005 10 03 éclipse annulaire en Espagne\DSC03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 dirty="0" smtClean="0"/>
              <a:t>Préparer l’éclipse dans les </a:t>
            </a:r>
            <a:r>
              <a:rPr lang="fr-FR" altLang="fr-FR" sz="3600" dirty="0" smtClean="0"/>
              <a:t>établissements</a:t>
            </a:r>
            <a:endParaRPr lang="fr-FR" altLang="fr-FR" sz="3600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dirty="0"/>
              <a:t>équipe d’organisation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/>
              <a:t>Décision du CA concernant les horaires et l’organisation de la </a:t>
            </a:r>
            <a:r>
              <a:rPr lang="fr-FR" altLang="fr-FR" sz="2800" dirty="0" smtClean="0"/>
              <a:t>journée </a:t>
            </a:r>
            <a:r>
              <a:rPr lang="fr-FR" altLang="fr-FR" sz="1800" dirty="0" smtClean="0"/>
              <a:t>(cantine, prise en charge des élèves)</a:t>
            </a:r>
            <a:endParaRPr lang="fr-FR" altLang="fr-FR" sz="18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/>
              <a:t>Les enseignants travaillant doivent se mobiliser le jour de </a:t>
            </a:r>
            <a:r>
              <a:rPr lang="fr-FR" altLang="fr-FR" sz="2800" dirty="0" smtClean="0"/>
              <a:t>l’éclipse (accompagnement des élèves)</a:t>
            </a:r>
            <a:endParaRPr lang="fr-FR" altLang="fr-FR" sz="2800" dirty="0"/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/>
              <a:t>Information générale (exposition)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800" smtClean="0"/>
              <a:t>Souvenirs d’éclipse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772400" cy="426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1200" i="1" smtClean="0"/>
              <a:t>    éclipse totale (Guadeloupe 1998)			          éclipse annulaire (Espagne 2005)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2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2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2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2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2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2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2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2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2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1200" i="1" smtClean="0"/>
              <a:t>Transits de Vénus (2004) et de Mercure (2003)</a:t>
            </a:r>
          </a:p>
        </p:txBody>
      </p:sp>
      <p:pic>
        <p:nvPicPr>
          <p:cNvPr id="67588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28850"/>
            <a:ext cx="264636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28850"/>
            <a:ext cx="290353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4587875"/>
            <a:ext cx="187483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70413"/>
            <a:ext cx="18954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228850"/>
            <a:ext cx="11001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211513"/>
            <a:ext cx="11001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70413"/>
            <a:ext cx="172878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4575175"/>
            <a:ext cx="1425575" cy="142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Préparation de l’éclipse annulaire de Soleil du 1-09-16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637463" cy="403860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Présentation de l’éclipse</a:t>
            </a:r>
          </a:p>
          <a:p>
            <a:pPr eaLnBrk="1" hangingPunct="1"/>
            <a:r>
              <a:rPr lang="fr-FR" altLang="fr-FR" dirty="0" smtClean="0"/>
              <a:t>Moyens d’observations – intérêt et sécurité</a:t>
            </a:r>
          </a:p>
          <a:p>
            <a:pPr eaLnBrk="1" hangingPunct="1"/>
            <a:r>
              <a:rPr lang="fr-FR" altLang="fr-FR" dirty="0" smtClean="0"/>
              <a:t>Projets </a:t>
            </a:r>
            <a:r>
              <a:rPr lang="fr-FR" altLang="fr-FR" dirty="0" smtClean="0"/>
              <a:t>d’animation – projets culturels et scientifiques</a:t>
            </a:r>
          </a:p>
          <a:p>
            <a:pPr eaLnBrk="1" hangingPunct="1">
              <a:buFont typeface="Wingdings" pitchFamily="2" charset="2"/>
              <a:buNone/>
            </a:pPr>
            <a:endParaRPr lang="fr-FR" altLang="fr-FR" dirty="0" smtClean="0"/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Un événement historique !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85800" y="22098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00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0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0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000"/>
              <a:t>	</a:t>
            </a:r>
            <a:endParaRPr lang="fr-FR" altLang="fr-FR" sz="2800"/>
          </a:p>
          <a:p>
            <a:pPr eaLnBrk="1" hangingPunct="1">
              <a:lnSpc>
                <a:spcPct val="90000"/>
              </a:lnSpc>
            </a:pPr>
            <a:endParaRPr lang="fr-FR" altLang="fr-FR" sz="2800"/>
          </a:p>
          <a:p>
            <a:pPr eaLnBrk="1" hangingPunct="1">
              <a:lnSpc>
                <a:spcPct val="90000"/>
              </a:lnSpc>
            </a:pPr>
            <a:endParaRPr lang="fr-FR" altLang="fr-FR" sz="28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1600"/>
              <a:t>	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4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600"/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80010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4000" smtClean="0"/>
              <a:t>L’éclipse annulaire de Soleil </a:t>
            </a:r>
            <a:br>
              <a:rPr lang="fr-FR" altLang="fr-FR" sz="4000" smtClean="0"/>
            </a:br>
            <a:r>
              <a:rPr lang="fr-FR" altLang="fr-FR" sz="4000" smtClean="0"/>
              <a:t>du 1er septembre 2016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24200" y="4343400"/>
            <a:ext cx="5830888" cy="1789113"/>
          </a:xfrm>
        </p:spPr>
        <p:txBody>
          <a:bodyPr/>
          <a:lstStyle/>
          <a:p>
            <a:pPr eaLnBrk="1" hangingPunct="1"/>
            <a:r>
              <a:rPr lang="fr-FR" altLang="fr-FR" sz="1200" smtClean="0"/>
              <a:t>Montage de Michel Vignand (AAR)</a:t>
            </a:r>
          </a:p>
        </p:txBody>
      </p:sp>
      <p:pic>
        <p:nvPicPr>
          <p:cNvPr id="10244" name="Picture 5" descr="C:\Users\Gérard\Desktop\candidature M. Eclipse\a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362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C:\Users\Gérard\Desktop\candidature M. Eclipse\ASE_20160901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2046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C:\Users\Gérard\Desktop\candidature M. Eclipse\carte_Run_eclip_01-09-2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31210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57200" y="4495800"/>
            <a:ext cx="25908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 b="1"/>
              <a:t>à La Réunion </a:t>
            </a:r>
            <a:r>
              <a:rPr lang="fr-FR" altLang="fr-FR" sz="1400"/>
              <a:t>(IMCCE)</a:t>
            </a:r>
            <a:r>
              <a:rPr lang="fr-FR" altLang="fr-FR" sz="1400" b="1"/>
              <a:t> 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/>
              <a:t>Premier contact : 12h22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/>
              <a:t>Deuxième contact : 14h08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/>
              <a:t>Troisième contact : 14h11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/>
              <a:t>Quatrième contact : 15h42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400"/>
              <a:t>durée maxi de la « totalité » : 2 min 45 s  à St-Pierre</a:t>
            </a:r>
          </a:p>
        </p:txBody>
      </p:sp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5124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Caractéristiques de l’éclipse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33600"/>
            <a:ext cx="7772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 smtClean="0"/>
              <a:t>Pourquoi serait-ce plus dangereux d’observer une éclipse de Soleil que le Soleil lui-même 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000" dirty="0" smtClean="0"/>
              <a:t>aussi </a:t>
            </a:r>
            <a:r>
              <a:rPr lang="fr-FR" altLang="fr-FR" sz="2000" dirty="0" smtClean="0"/>
              <a:t>dangereux pour l’œil d’observer le </a:t>
            </a:r>
            <a:r>
              <a:rPr lang="fr-FR" altLang="fr-FR" sz="2000" dirty="0" smtClean="0"/>
              <a:t>Soleil que </a:t>
            </a:r>
            <a:r>
              <a:rPr lang="fr-FR" altLang="fr-FR" sz="2000" dirty="0" smtClean="0"/>
              <a:t>le Soleil lui-même.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12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/>
              <a:t>l’effet </a:t>
            </a:r>
            <a:r>
              <a:rPr lang="fr-FR" altLang="fr-FR" sz="2000" dirty="0" smtClean="0"/>
              <a:t>d’éblouissement disparaît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/>
              <a:t>le </a:t>
            </a:r>
            <a:r>
              <a:rPr lang="fr-FR" altLang="fr-FR" sz="2000" dirty="0" smtClean="0"/>
              <a:t>réflexe de détournement du regard </a:t>
            </a:r>
            <a:r>
              <a:rPr lang="fr-FR" altLang="fr-FR" sz="2000" dirty="0" smtClean="0"/>
              <a:t>est moindre.</a:t>
            </a:r>
            <a:endParaRPr lang="fr-FR" altLang="fr-FR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1200" dirty="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/>
              <a:t>Il suffit de quelques secondes pour occasionner des lésions oculaires irréversibles. Celles-ci ne peuvent apparaître et n’être ressenties que quelques heures ou quelques jours après.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 smtClean="0"/>
              <a:t>Directive de la Direction Générale de la Santé (éclipse du 20 mars 2015)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4216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000" dirty="0" smtClean="0">
                <a:latin typeface="Arial" charset="0"/>
                <a:cs typeface="Arial" charset="0"/>
              </a:rPr>
              <a:t>		Pour observer cet événement dans de bonnes conditions de sécurité, il est indispensable de se munir de </a:t>
            </a:r>
            <a:r>
              <a:rPr lang="fr-FR" altLang="fr-FR" sz="2000" b="1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lunettes spéciales de protection complètement opaques à la lumière normale</a:t>
            </a:r>
            <a:r>
              <a:rPr lang="fr-FR" altLang="fr-FR" sz="2000" dirty="0" smtClean="0">
                <a:latin typeface="Arial" charset="0"/>
                <a:cs typeface="Arial" charset="0"/>
              </a:rPr>
              <a:t>. Ces </a:t>
            </a:r>
            <a:r>
              <a:rPr lang="fr-FR" altLang="fr-FR" sz="2000" dirty="0" smtClean="0">
                <a:latin typeface="Arial" charset="0"/>
                <a:cs typeface="Arial" charset="0"/>
              </a:rPr>
              <a:t>lunettes sont des équipements de protection individuelle et doivent être conformes aux dispositions prévues par la directive européenne 89 / 686 / CEE relative aux équipements de protection individuels, et porter le marquage CE de conformité</a:t>
            </a:r>
            <a:r>
              <a:rPr lang="fr-FR" altLang="fr-FR" sz="20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LES LUNETTES DEVRONT IMPERATIVEMENT ETRE RECUPEREES PARLES PROFESSEURS APRES L’ECLIPSE.</a:t>
            </a:r>
            <a:endParaRPr lang="fr-FR" altLang="fr-FR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0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93038" cy="114300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L’exemple raté de l’éclipse du 20 mars 2015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447088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1800" b="1" smtClean="0"/>
              <a:t>	Lu dans Science et Avenir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1600" smtClean="0"/>
              <a:t>	</a:t>
            </a:r>
            <a:r>
              <a:rPr lang="fr-FR" altLang="fr-FR" sz="1000" smtClean="0"/>
              <a:t>(http://www.sciencesetavenir.fr/sante/20150319.OBS4983/eclipse-solaire-comment-s-organisent-les-etablissements-scolaires.html)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2000" smtClean="0"/>
              <a:t>	« </a:t>
            </a:r>
            <a:r>
              <a:rPr lang="fr-FR" altLang="fr-FR" sz="1800" smtClean="0"/>
              <a:t>L'éclipse partielle de Soleil qui sera visible en France vendredi 20 mars 2015 est une formidable occasion d'intéresser les élèves de tous âges aux phénomènes astronomiques. Problème pour l'</a:t>
            </a:r>
            <a:r>
              <a:rPr lang="fr-FR" altLang="fr-FR" sz="1800" smtClean="0">
                <a:hlinkClick r:id="rId2"/>
              </a:rPr>
              <a:t>Education nationale</a:t>
            </a:r>
            <a:r>
              <a:rPr lang="fr-FR" altLang="fr-FR" sz="1800" smtClean="0"/>
              <a:t> : observer une éclipse </a:t>
            </a:r>
            <a:r>
              <a:rPr lang="fr-FR" altLang="fr-FR" sz="1800" smtClean="0">
                <a:hlinkClick r:id="rId3"/>
              </a:rPr>
              <a:t>peut comporter des risques importants pour les yeux</a:t>
            </a:r>
            <a:r>
              <a:rPr lang="fr-FR" altLang="fr-FR" sz="1800" smtClean="0"/>
              <a:t> si on ne dispose pas de lunettes de protection adéquates, spécifiquement conçues pour ce type de phénomène. </a:t>
            </a:r>
          </a:p>
          <a:p>
            <a:pPr eaLnBrk="1" hangingPunct="1">
              <a:lnSpc>
                <a:spcPct val="90000"/>
              </a:lnSpc>
            </a:pPr>
            <a:endParaRPr lang="fr-FR" altLang="fr-FR" sz="1800" smtClean="0"/>
          </a:p>
        </p:txBody>
      </p:sp>
      <p:pic>
        <p:nvPicPr>
          <p:cNvPr id="23556" name="Picture 4" descr="C:\Users\Gérard\Desktop\candidature M. Eclipse\13802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4195763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2400" y="434340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1600"/>
              <a:t>	</a:t>
            </a:r>
            <a:r>
              <a:rPr lang="fr-FR" altLang="fr-FR" sz="1800"/>
              <a:t>Or l'occasion pédagogique a semble-t-il été mal anticipée par le ministère qui, prudent, recommande de ne pas laisser sortir les élèves des classes durant les quelque 2h30 que durera le phénomène. 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Les lunettes spéciales éclipse de protection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405063"/>
            <a:ext cx="4419600" cy="3360737"/>
          </a:xfrm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2438400"/>
            <a:ext cx="28956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/>
              <a:t>Suite à un partenariat réalisé avec Muta Solaire, des lunettes spéciales éclipse seront fournies à tous les élèves et à tous les personnels.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200"/>
              <a:t>Diffusion avant la fin de l’année scolaire.</a:t>
            </a:r>
            <a:r>
              <a:rPr lang="fr-FR" altLang="fr-FR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sion">
  <a:themeElements>
    <a:clrScheme name="Fus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Designs\Fusion.pot</Template>
  <TotalTime>5297</TotalTime>
  <Words>322</Words>
  <Application>Microsoft Office PowerPoint</Application>
  <PresentationFormat>Affichage à l'écran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Tahoma</vt:lpstr>
      <vt:lpstr>Arial</vt:lpstr>
      <vt:lpstr>Wingdings</vt:lpstr>
      <vt:lpstr>Fusion</vt:lpstr>
      <vt:lpstr>Préparation de l’éclipse annulaire de Soleil du 1-09-16</vt:lpstr>
      <vt:lpstr>Préparation de l’éclipse annulaire de Soleil du 1-09-16</vt:lpstr>
      <vt:lpstr>Un événement historique !</vt:lpstr>
      <vt:lpstr>L’éclipse annulaire de Soleil  du 1er septembre 2016</vt:lpstr>
      <vt:lpstr>Caractéristiques de l’éclipse</vt:lpstr>
      <vt:lpstr>Pourquoi serait-ce plus dangereux d’observer une éclipse de Soleil que le Soleil lui-même ?</vt:lpstr>
      <vt:lpstr>Directive de la Direction Générale de la Santé (éclipse du 20 mars 2015)</vt:lpstr>
      <vt:lpstr>L’exemple raté de l’éclipse du 20 mars 2015</vt:lpstr>
      <vt:lpstr>Les lunettes spéciales éclipse de protection </vt:lpstr>
      <vt:lpstr>Ateliers d’observation indirecte et collective de l’éclipse</vt:lpstr>
      <vt:lpstr>Préparer l’éclipse dans les établissements</vt:lpstr>
      <vt:lpstr>Souvenirs d’éclipse</vt:lpstr>
    </vt:vector>
  </TitlesOfParts>
  <Company>H-ALPHA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Gérard CAVALLI</dc:title>
  <dc:creator>Gérard CAVALLI</dc:creator>
  <cp:lastModifiedBy>Lau</cp:lastModifiedBy>
  <cp:revision>59</cp:revision>
  <cp:lastPrinted>1601-01-01T00:00:00Z</cp:lastPrinted>
  <dcterms:created xsi:type="dcterms:W3CDTF">2008-06-06T04:17:58Z</dcterms:created>
  <dcterms:modified xsi:type="dcterms:W3CDTF">2016-06-07T17:46:24Z</dcterms:modified>
</cp:coreProperties>
</file>