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ntraštė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2" name="Paantraštė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20" name="Poraštės vietos rezervavimo ženklas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  <p:sp>
        <p:nvSpPr>
          <p:cNvPr id="8" name="Ovala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Stačiakampis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  <p:sp>
        <p:nvSpPr>
          <p:cNvPr id="6" name="Stačiakampis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  <p:sp>
        <p:nvSpPr>
          <p:cNvPr id="8" name="Stačiakampis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9" name="Struktūrinė schema: procesa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uktūrinė schema: procesa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ritulinė diagram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Žied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225ABA-FC8B-41AA-AD89-AC33BBF41C74}" type="datetimeFigureOut">
              <a:rPr lang="lt-LT" smtClean="0"/>
              <a:t>2015.06.03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2F1A7D-8217-4613-8092-8933FE5B0F03}" type="slidenum">
              <a:rPr lang="lt-LT" smtClean="0"/>
              <a:t>‹#›</a:t>
            </a:fld>
            <a:endParaRPr lang="lt-LT"/>
          </a:p>
        </p:txBody>
      </p:sp>
      <p:sp>
        <p:nvSpPr>
          <p:cNvPr id="15" name="Stačiakampis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lt/url?sa=i&amp;rct=j&amp;q=&amp;esrc=s&amp;source=images&amp;cd=&amp;cad=rja&amp;uact=8&amp;ved=0CAcQjRw&amp;url=http://lt.wikipedia.org/wiki/Nakti%C5%BEied%C4%97&amp;ei=OCRsVfHiMcOrU4-1gYAF&amp;bvm=bv.94455598,d.d24&amp;psig=AFQjCNEnr0QrXxd_326gKM-XQ3Wlj0lvHw&amp;ust=14332368725206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54722"/>
          </a:xfrm>
        </p:spPr>
        <p:txBody>
          <a:bodyPr>
            <a:normAutofit/>
          </a:bodyPr>
          <a:lstStyle/>
          <a:p>
            <a:pPr algn="ctr"/>
            <a:r>
              <a:rPr lang="lt-LT" sz="8000" smtClean="0"/>
              <a:t>Herbarium</a:t>
            </a:r>
            <a:endParaRPr lang="lt-LT" sz="80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432560" y="2928934"/>
            <a:ext cx="7406640" cy="1571636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err="1" smtClean="0">
                <a:solidFill>
                  <a:srgbClr val="2121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Lithuania</a:t>
            </a:r>
            <a:endParaRPr lang="lt-LT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Paprastoji naktižiedė</a:t>
            </a:r>
            <a:br>
              <a:rPr lang="lt-LT" b="1" dirty="0" smtClean="0"/>
            </a:br>
            <a:r>
              <a:rPr lang="lt-LT" b="1" dirty="0" smtClean="0"/>
              <a:t>  </a:t>
            </a:r>
            <a:r>
              <a:rPr lang="lt-LT" b="1" i="1" dirty="0" err="1" smtClean="0"/>
              <a:t>Silene</a:t>
            </a:r>
            <a:r>
              <a:rPr lang="lt-LT" b="1" i="1" dirty="0" smtClean="0"/>
              <a:t> </a:t>
            </a:r>
            <a:r>
              <a:rPr lang="lt-LT" b="1" i="1" dirty="0" err="1" smtClean="0"/>
              <a:t>vulgaris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irc_mi" descr="http://upload.wikimedia.org/wikipedia/commons/thumb/a/a8/White_campion_close_700.jpg/260px-White_campion_close_70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571744"/>
            <a:ext cx="2857520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643438" y="2000240"/>
            <a:ext cx="42148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</a:tabLst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Šeima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Gvazdikiniai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Caryophyllaceae</a:t>
            </a:r>
            <a:r>
              <a:rPr kumimoji="0" lang="lt-LT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</a:tabLst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Gentis (genus):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Naktižiedė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Silene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</a:tabLst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Rūšis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Paprastoji naktižiedė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Silene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vulgaris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</a:tabLst>
            </a:pP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Augavietė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habitat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lang="lt-LT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irvonuose, pūdymuose, pievose,  laukuose ir daržuose, dykvietėse, pakelėse, krūmuose ir šviesiuose miškuose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fallow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fallow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meadows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fields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gardens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vacant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lots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roadsides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bushes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bright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forests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6500826" y="6143644"/>
            <a:ext cx="229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539750" algn="l"/>
              </a:tabLst>
            </a:pPr>
            <a:r>
              <a:rPr lang="lt-LT" sz="16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Andželika</a:t>
            </a:r>
            <a:r>
              <a:rPr lang="lt-LT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Štramaitytė</a:t>
            </a:r>
            <a:endParaRPr kumimoji="0" lang="lt-L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Pievinė </a:t>
            </a:r>
            <a:r>
              <a:rPr lang="lt-LT" b="1" dirty="0" smtClean="0"/>
              <a:t>šilagėlė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b="1" dirty="0" err="1" smtClean="0"/>
              <a:t>Small</a:t>
            </a:r>
            <a:r>
              <a:rPr lang="lt-LT" b="1" dirty="0" smtClean="0"/>
              <a:t> </a:t>
            </a:r>
            <a:r>
              <a:rPr lang="lt-LT" b="1" dirty="0" err="1" smtClean="0"/>
              <a:t>pasque</a:t>
            </a:r>
            <a:r>
              <a:rPr lang="lt-LT" b="1" dirty="0" smtClean="0"/>
              <a:t> </a:t>
            </a:r>
            <a:r>
              <a:rPr lang="lt-LT" b="1" dirty="0" err="1" smtClean="0"/>
              <a:t>f</a:t>
            </a:r>
            <a:r>
              <a:rPr lang="lt-LT" b="1" dirty="0" err="1" smtClean="0"/>
              <a:t>lower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0" descr="H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2500306"/>
            <a:ext cx="2928958" cy="257176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2428868"/>
            <a:ext cx="450059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Šeima (</a:t>
            </a:r>
            <a:r>
              <a:rPr lang="lt-LT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alimy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Vėdryninių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Buttercup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lt-L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Gentis (</a:t>
            </a:r>
            <a:r>
              <a:rPr lang="lt-LT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ribe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Šilagėlių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Heather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Rūšis (</a:t>
            </a:r>
            <a:r>
              <a:rPr lang="lt-LT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ype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Pievinė šilagėlė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Small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Pasque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Flower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lt-L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Augavietė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lt-LT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abitat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sausos pievos, pušynai, pamiškės (</a:t>
            </a:r>
            <a:r>
              <a:rPr lang="lt-LT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lt-LT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ry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rasslands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lt-LT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orest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lt-L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6715140" y="6000768"/>
            <a:ext cx="17876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600" b="1" dirty="0" smtClean="0">
                <a:latin typeface="Times New Roman" pitchFamily="18" charset="0"/>
                <a:cs typeface="Times New Roman" pitchFamily="18" charset="0"/>
              </a:rPr>
              <a:t>Egidijus </a:t>
            </a:r>
            <a:r>
              <a:rPr lang="lt-LT" sz="1600" b="1" dirty="0" err="1" smtClean="0">
                <a:latin typeface="Times New Roman" pitchFamily="18" charset="0"/>
                <a:cs typeface="Times New Roman" pitchFamily="18" charset="0"/>
              </a:rPr>
              <a:t>Bindokas</a:t>
            </a:r>
            <a:endParaRPr kumimoji="0" lang="lt-L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Paprastoji eglė</a:t>
            </a:r>
            <a:br>
              <a:rPr lang="lt-LT" b="1" dirty="0" smtClean="0"/>
            </a:br>
            <a:r>
              <a:rPr lang="lt-LT" b="1" dirty="0" err="1" smtClean="0"/>
              <a:t>Spruce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28662" y="2143116"/>
            <a:ext cx="4929222" cy="26432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lt-LT" dirty="0" smtClean="0"/>
              <a:t>	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Šeima 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u="sng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Pušiniai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oftwoods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Gentis 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u="sng" dirty="0" err="1" smtClean="0">
                <a:latin typeface="Times New Roman" pitchFamily="18" charset="0"/>
                <a:cs typeface="Times New Roman" pitchFamily="18" charset="0"/>
              </a:rPr>
              <a:t>tribe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Eglė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Rūšis 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u="sng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Paprastoji eglė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pruce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u="sng" dirty="0" err="1" smtClean="0">
                <a:latin typeface="Times New Roman" pitchFamily="18" charset="0"/>
                <a:cs typeface="Times New Roman" pitchFamily="18" charset="0"/>
              </a:rPr>
              <a:t>Augavietė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u="sng" dirty="0" err="1" smtClean="0">
                <a:latin typeface="Times New Roman" pitchFamily="18" charset="0"/>
                <a:cs typeface="Times New Roman" pitchFamily="18" charset="0"/>
              </a:rPr>
              <a:t>habitat</a:t>
            </a:r>
            <a:r>
              <a:rPr lang="lt-LT" sz="2000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auga miškuose, sausose vietose (It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grows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forests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dry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http://upload.wikimedia.org/wikipedia/commons/a/a5/Norway_Spruce_co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000240"/>
            <a:ext cx="2000264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6" name="Stačiakampis 5"/>
          <p:cNvSpPr/>
          <p:nvPr/>
        </p:nvSpPr>
        <p:spPr>
          <a:xfrm>
            <a:off x="6858016" y="6072206"/>
            <a:ext cx="15840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1600" b="1" dirty="0" smtClean="0">
                <a:latin typeface="Times New Roman" pitchFamily="18" charset="0"/>
                <a:cs typeface="Times New Roman" pitchFamily="18" charset="0"/>
              </a:rPr>
              <a:t>Ieva </a:t>
            </a:r>
            <a:r>
              <a:rPr lang="lt-LT" sz="1600" b="1" dirty="0" err="1" smtClean="0">
                <a:latin typeface="Times New Roman" pitchFamily="18" charset="0"/>
                <a:cs typeface="Times New Roman" pitchFamily="18" charset="0"/>
              </a:rPr>
              <a:t>Išganaitytė</a:t>
            </a:r>
            <a:endParaRPr lang="lt-LT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 txBox="1">
            <a:spLocks/>
          </p:cNvSpPr>
          <p:nvPr/>
        </p:nvSpPr>
        <p:spPr>
          <a:xfrm>
            <a:off x="1435608" y="642918"/>
            <a:ext cx="7498080" cy="107157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Trispalvė</a:t>
            </a:r>
            <a:r>
              <a:rPr kumimoji="0" lang="lt-LT" sz="39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našlaitė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900" b="1" baseline="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Viola</a:t>
            </a:r>
            <a:r>
              <a:rPr lang="lt-LT" sz="39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lt-LT" sz="39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tircolor</a:t>
            </a:r>
            <a:r>
              <a:rPr kumimoji="0" lang="lt-LT" sz="39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lt-LT" sz="39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lt-LT" sz="390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143372" y="2357430"/>
            <a:ext cx="4786346" cy="264320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lvl="0" indent="-283464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kumimoji="0" lang="lt-L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Šeima (</a:t>
            </a:r>
            <a:r>
              <a:rPr lang="lt-LT" sz="2200" b="1" u="sng" dirty="0" err="1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Našlaitiniai 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200" b="1" dirty="0" err="1" smtClean="0">
                <a:latin typeface="Times New Roman" pitchFamily="18" charset="0"/>
                <a:cs typeface="Times New Roman" pitchFamily="18" charset="0"/>
              </a:rPr>
              <a:t>Orris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200" b="1" u="sng" dirty="0" smtClean="0">
                <a:latin typeface="Times New Roman" pitchFamily="18" charset="0"/>
                <a:cs typeface="Times New Roman" pitchFamily="18" charset="0"/>
              </a:rPr>
              <a:t>Gentis 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200" b="1" u="sng" dirty="0" err="1">
                <a:latin typeface="Times New Roman" pitchFamily="18" charset="0"/>
                <a:cs typeface="Times New Roman" pitchFamily="18" charset="0"/>
              </a:rPr>
              <a:t>tribe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Našlaitė 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200" b="1" dirty="0" err="1" smtClean="0">
                <a:latin typeface="Times New Roman" pitchFamily="18" charset="0"/>
                <a:cs typeface="Times New Roman" pitchFamily="18" charset="0"/>
              </a:rPr>
              <a:t>Pansy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200" b="1" u="sng" dirty="0" smtClean="0">
                <a:latin typeface="Times New Roman" pitchFamily="18" charset="0"/>
                <a:cs typeface="Times New Roman" pitchFamily="18" charset="0"/>
              </a:rPr>
              <a:t>Rūšis 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200" b="1" u="sng" dirty="0" err="1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 Trispalvė našlaitė 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200" b="1" dirty="0" err="1" smtClean="0">
                <a:latin typeface="Times New Roman" pitchFamily="18" charset="0"/>
                <a:cs typeface="Times New Roman" pitchFamily="18" charset="0"/>
              </a:rPr>
              <a:t>Viola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tricolor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200" b="1" u="sng" dirty="0" err="1" smtClean="0">
                <a:latin typeface="Times New Roman" pitchFamily="18" charset="0"/>
                <a:cs typeface="Times New Roman" pitchFamily="18" charset="0"/>
              </a:rPr>
              <a:t>Augavietė</a:t>
            </a:r>
            <a:r>
              <a:rPr lang="lt-LT" sz="2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200" b="1" u="sng" dirty="0" err="1">
                <a:latin typeface="Times New Roman" pitchFamily="18" charset="0"/>
                <a:cs typeface="Times New Roman" pitchFamily="18" charset="0"/>
              </a:rPr>
              <a:t>habitat</a:t>
            </a:r>
            <a:r>
              <a:rPr lang="lt-LT" sz="2200" b="1" u="sng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2200" b="1" dirty="0" err="1" smtClean="0">
                <a:latin typeface="Times New Roman" pitchFamily="18" charset="0"/>
                <a:cs typeface="Times New Roman" pitchFamily="18" charset="0"/>
              </a:rPr>
              <a:t>uga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 laukuose, dirvonuose, pamiškėse, kirtimuose, augimvietėse </a:t>
            </a:r>
            <a:r>
              <a:rPr lang="lt-LT" sz="2200" b="1" dirty="0" smtClean="0">
                <a:latin typeface="Times New Roman" pitchFamily="18" charset="0"/>
                <a:cs typeface="Times New Roman" pitchFamily="18" charset="0"/>
              </a:rPr>
              <a:t>(it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grows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fields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wastelands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outskirts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cutting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farming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200" b="1" dirty="0" err="1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lt-LT" sz="2200" b="1" dirty="0">
                <a:latin typeface="Times New Roman" pitchFamily="18" charset="0"/>
                <a:cs typeface="Times New Roman" pitchFamily="18" charset="0"/>
              </a:rPr>
              <a:t>). </a:t>
            </a:r>
            <a:endParaRPr kumimoji="0" lang="lt-LT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6858016" y="6072206"/>
            <a:ext cx="15840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1600" b="1" dirty="0" smtClean="0">
                <a:latin typeface="Times New Roman" pitchFamily="18" charset="0"/>
                <a:cs typeface="Times New Roman" pitchFamily="18" charset="0"/>
              </a:rPr>
              <a:t>Ieva </a:t>
            </a:r>
            <a:r>
              <a:rPr lang="lt-LT" sz="1600" b="1" dirty="0" err="1" smtClean="0">
                <a:latin typeface="Times New Roman" pitchFamily="18" charset="0"/>
                <a:cs typeface="Times New Roman" pitchFamily="18" charset="0"/>
              </a:rPr>
              <a:t>Išganaitytė</a:t>
            </a:r>
            <a:endParaRPr lang="lt-LT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http://upload.wikimedia.org/wikipedia/commons/1/1a/Viola_Tricol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00306"/>
            <a:ext cx="2845513" cy="2111518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err="1" smtClean="0"/>
              <a:t>Skėstalapis</a:t>
            </a:r>
            <a:r>
              <a:rPr lang="lt-LT" b="1" dirty="0" smtClean="0"/>
              <a:t> </a:t>
            </a:r>
            <a:r>
              <a:rPr lang="lt-LT" b="1" dirty="0" smtClean="0"/>
              <a:t>papartis</a:t>
            </a: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err="1" smtClean="0"/>
              <a:t>Broad</a:t>
            </a:r>
            <a:r>
              <a:rPr lang="lt-LT" b="1" dirty="0" smtClean="0"/>
              <a:t> </a:t>
            </a:r>
            <a:r>
              <a:rPr lang="lt-LT" b="1" dirty="0" err="1" smtClean="0"/>
              <a:t>buckler</a:t>
            </a:r>
            <a:r>
              <a:rPr lang="lt-LT" b="1" dirty="0" smtClean="0"/>
              <a:t> </a:t>
            </a:r>
            <a:r>
              <a:rPr lang="lt-LT" b="1" dirty="0" err="1" smtClean="0"/>
              <a:t>fern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1" descr="C:\Users\Mokinys\Desktop\PAPARTI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16"/>
            <a:ext cx="2752737" cy="3694120"/>
          </a:xfrm>
          <a:prstGeom prst="rect">
            <a:avLst/>
          </a:prstGeom>
          <a:ln>
            <a:solidFill>
              <a:srgbClr val="00B0F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000496" y="2571744"/>
            <a:ext cx="4714908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857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Šeima(</a:t>
            </a:r>
            <a:r>
              <a:rPr kumimoji="0" lang="lt-LT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</a:t>
            </a: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Papartiniai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lt-LT" sz="2000" b="1" dirty="0" err="1">
                <a:solidFill>
                  <a:srgbClr val="252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erny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lt-LT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857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Gentis(</a:t>
            </a:r>
            <a:r>
              <a:rPr kumimoji="0" lang="lt-LT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tribe</a:t>
            </a: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Papartis (</a:t>
            </a:r>
            <a:r>
              <a:rPr lang="lt-LT" sz="2000" b="1" dirty="0" err="1">
                <a:solidFill>
                  <a:srgbClr val="252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ern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lt-LT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8572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Rūšis(</a:t>
            </a:r>
            <a:r>
              <a:rPr kumimoji="0" lang="lt-LT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</a:t>
            </a: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Skėstalapis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papartis</a:t>
            </a:r>
            <a:r>
              <a:rPr kumimoji="0" lang="lt-LT" sz="2000" b="1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lt-LT" sz="2000" b="1" dirty="0" err="1">
                <a:solidFill>
                  <a:srgbClr val="252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road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lt-LT" sz="2000" b="1" dirty="0" err="1">
                <a:solidFill>
                  <a:srgbClr val="252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uckler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lt-LT" sz="2000" b="1" dirty="0" err="1">
                <a:solidFill>
                  <a:srgbClr val="252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ern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lt-LT" sz="2000" b="1" dirty="0">
              <a:solidFill>
                <a:srgbClr val="25252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8572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Augavietė</a:t>
            </a: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lt-LT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habitat</a:t>
            </a:r>
            <a:r>
              <a:rPr kumimoji="0" lang="lt-LT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auga miškuose, krūmynuose, sausose ir drėgnose vietovėse, paplitę visoje Lietuvoje (</a:t>
            </a:r>
            <a:r>
              <a:rPr lang="lt-LT" sz="2000" b="1" dirty="0">
                <a:solidFill>
                  <a:srgbClr val="2121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grows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woods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thickets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dry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humid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areas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spread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across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Lithuania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lt-LT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6286512" y="6143644"/>
            <a:ext cx="23214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" lvl="0" fontAlgn="base">
              <a:spcBef>
                <a:spcPct val="0"/>
              </a:spcBef>
              <a:spcAft>
                <a:spcPts val="600"/>
              </a:spcAft>
            </a:pPr>
            <a:r>
              <a:rPr lang="lt-LT" sz="1600" b="1" dirty="0" smtClean="0">
                <a:latin typeface="Times New Roman" pitchFamily="18" charset="0"/>
                <a:cs typeface="Times New Roman" pitchFamily="18" charset="0"/>
              </a:rPr>
              <a:t>Gabrielė Černiauskaitė</a:t>
            </a:r>
            <a:endParaRPr kumimoji="0" lang="lt-LT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785794"/>
            <a:ext cx="74980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Miškinis </a:t>
            </a:r>
            <a:r>
              <a:rPr lang="lt-LT" b="1" dirty="0" smtClean="0"/>
              <a:t>asiūklis                                                         </a:t>
            </a:r>
            <a:r>
              <a:rPr lang="lt-LT" b="1" dirty="0" err="1" smtClean="0"/>
              <a:t>Wood</a:t>
            </a:r>
            <a:r>
              <a:rPr lang="lt-LT" b="1" dirty="0" smtClean="0"/>
              <a:t> </a:t>
            </a:r>
            <a:r>
              <a:rPr lang="lt-LT" b="1" dirty="0" err="1" smtClean="0"/>
              <a:t>horsetail</a:t>
            </a:r>
            <a:r>
              <a:rPr lang="lt-LT" b="1" dirty="0" smtClean="0"/>
              <a:t/>
            </a:r>
            <a:br>
              <a:rPr lang="lt-LT" b="1" dirty="0" smtClean="0"/>
            </a:br>
            <a:endParaRPr lang="lt-LT" b="1" dirty="0"/>
          </a:p>
        </p:txBody>
      </p:sp>
      <p:pic>
        <p:nvPicPr>
          <p:cNvPr id="4" name="Picture 0" descr="įęyšųtys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00826" y="2143116"/>
            <a:ext cx="2214578" cy="3643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B050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214414" y="2428868"/>
            <a:ext cx="4786346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Šeima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Asiūkliniai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Horsetail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lt-LT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Gentis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tribe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Asiūklis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Horsetail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lt-LT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873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Rūšis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Miškinis asiūklis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Wood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Horsetail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lt-LT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873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Augavietė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habitat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apydrėgniuose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miškuose, miškų</a:t>
            </a:r>
            <a:r>
              <a:rPr kumimoji="0" lang="lt-LT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pievose, krūmynuose (</a:t>
            </a:r>
            <a:r>
              <a:rPr lang="lt-LT" sz="2000" b="1" dirty="0" err="1">
                <a:solidFill>
                  <a:srgbClr val="22222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ampish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woods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meadows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bushes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7000892" y="6143644"/>
            <a:ext cx="1592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 lvl="0" fontAlgn="base">
              <a:spcBef>
                <a:spcPct val="0"/>
              </a:spcBef>
              <a:spcAft>
                <a:spcPts val="600"/>
              </a:spcAft>
            </a:pPr>
            <a:r>
              <a:rPr lang="lt-LT" sz="16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Gabija </a:t>
            </a:r>
            <a:r>
              <a:rPr lang="lt-LT" sz="1600" b="1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Žičkytė</a:t>
            </a:r>
            <a:endParaRPr kumimoji="0" lang="lt-L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56040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Puošnusis gvazdikas</a:t>
            </a:r>
            <a:br>
              <a:rPr lang="lt-LT" b="1" dirty="0" smtClean="0"/>
            </a:br>
            <a:r>
              <a:rPr lang="lt-LT" b="1" dirty="0" err="1" smtClean="0"/>
              <a:t>Fringed</a:t>
            </a:r>
            <a:r>
              <a:rPr lang="lt-LT" b="1" dirty="0" smtClean="0"/>
              <a:t> pink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41" descr="1067149_2UrnM0.jpg"/>
          <p:cNvPicPr>
            <a:picLocks noGrp="1"/>
          </p:cNvPicPr>
          <p:nvPr>
            <p:ph idx="1"/>
          </p:nvPr>
        </p:nvPicPr>
        <p:blipFill>
          <a:blip r:embed="rId2" cstate="print"/>
          <a:srcRect r="2703" b="7500"/>
          <a:stretch>
            <a:fillRect/>
          </a:stretch>
        </p:blipFill>
        <p:spPr>
          <a:xfrm>
            <a:off x="5715008" y="2285992"/>
            <a:ext cx="2857520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214414" y="2428868"/>
            <a:ext cx="428628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Šeima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Gvazdikiniai (Pink).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Gentis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tribe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Gvazdikas (Pink).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Rūšis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Puošnusis gvazdikas (</a:t>
            </a:r>
            <a:r>
              <a:rPr lang="lt-LT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ringed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pink).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Augavietė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habitat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pievose, dažniausiai pamiškėse                                                               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meadows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usually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outskirts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lt-L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6715140" y="6000768"/>
            <a:ext cx="1592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 lvl="0" fontAlgn="base">
              <a:spcBef>
                <a:spcPct val="0"/>
              </a:spcBef>
              <a:spcAft>
                <a:spcPts val="600"/>
              </a:spcAft>
            </a:pPr>
            <a:r>
              <a:rPr lang="lt-LT" sz="16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Gabija </a:t>
            </a:r>
            <a:r>
              <a:rPr lang="lt-LT" sz="1600" b="1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Žičkytė</a:t>
            </a:r>
            <a:endParaRPr kumimoji="0" lang="lt-L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Mėlynė</a:t>
            </a:r>
            <a:br>
              <a:rPr lang="lt-LT" b="1" dirty="0" smtClean="0"/>
            </a:br>
            <a:r>
              <a:rPr lang="lt-LT" b="1" dirty="0" err="1" smtClean="0"/>
              <a:t>Bilberry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13" descr="Mėlynė (Vaccinium myrtillu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85992"/>
            <a:ext cx="2857520" cy="285752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429124" y="2571744"/>
            <a:ext cx="414340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Šeima (</a:t>
            </a:r>
            <a:r>
              <a:rPr kumimoji="0" lang="lt-LT" altLang="ja-JP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family</a:t>
            </a: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):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lt-LT" altLang="ja-JP" sz="2000" b="1" dirty="0" err="1">
                <a:solidFill>
                  <a:srgbClr val="252525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rikiniai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lang="lt-LT" altLang="ja-JP" sz="2000" b="1" dirty="0" err="1">
                <a:solidFill>
                  <a:srgbClr val="252525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eathy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).</a:t>
            </a:r>
            <a:endParaRPr kumimoji="0" lang="lt-LT" altLang="ja-JP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Gentis (</a:t>
            </a:r>
            <a:r>
              <a:rPr kumimoji="0" lang="lt-LT" altLang="ja-JP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tribe</a:t>
            </a: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):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lt-LT" altLang="ja-JP" sz="2000" b="1" dirty="0" err="1">
                <a:solidFill>
                  <a:srgbClr val="252525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Š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ilauogė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lang="lt-LT" altLang="ja-JP" sz="2000" b="1" dirty="0" err="1">
                <a:solidFill>
                  <a:srgbClr val="252525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lueberry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).</a:t>
            </a:r>
            <a:endParaRPr kumimoji="0" lang="lt-LT" altLang="ja-JP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Rūšis (</a:t>
            </a:r>
            <a:r>
              <a:rPr kumimoji="0" lang="lt-LT" altLang="ja-JP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type</a:t>
            </a: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):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Mėlynė (</a:t>
            </a:r>
            <a:r>
              <a:rPr lang="lt-LT" altLang="ja-JP" sz="2000" b="1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ilberry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).</a:t>
            </a:r>
            <a:endParaRPr kumimoji="0" lang="lt-LT" altLang="ja-JP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lt-LT" altLang="ja-JP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Augavietė</a:t>
            </a: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lt-LT" altLang="ja-JP" sz="2000" b="1" u="sng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habitat</a:t>
            </a:r>
            <a:r>
              <a:rPr kumimoji="0" lang="lt-LT" altLang="ja-JP" sz="2000" b="1" u="sng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):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auga miškuose, dirvožemiuose, pelkėse (it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grows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forests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soils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lt-LT" altLang="ja-JP" sz="2000" b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swamps</a:t>
            </a:r>
            <a:r>
              <a:rPr kumimoji="0" lang="lt-LT" altLang="ja-JP" sz="2000" b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6715140" y="5929330"/>
            <a:ext cx="1666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lt-LT" altLang="ja-JP" sz="1600" b="1" dirty="0" smtClean="0">
                <a:solidFill>
                  <a:srgbClr val="252525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Vakarė Gudelytė</a:t>
            </a:r>
            <a:endParaRPr kumimoji="0" lang="lt-LT" altLang="ja-JP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Paprastoji žemuogė </a:t>
            </a: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err="1" smtClean="0"/>
              <a:t>Woodland</a:t>
            </a:r>
            <a:r>
              <a:rPr lang="lt-LT" b="1" dirty="0" smtClean="0"/>
              <a:t> </a:t>
            </a:r>
            <a:r>
              <a:rPr lang="lt-LT" b="1" dirty="0" err="1" smtClean="0"/>
              <a:t>strawberry</a:t>
            </a:r>
            <a:endParaRPr lang="lt-LT" dirty="0"/>
          </a:p>
        </p:txBody>
      </p:sp>
      <p:pic>
        <p:nvPicPr>
          <p:cNvPr id="4" name="Picture 3" descr="C:\Users\Mokinys\Desktop\Fragaria_vesca_close-up_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500306"/>
            <a:ext cx="2857520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142976" y="2428868"/>
            <a:ext cx="4429156" cy="25083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Šeima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family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Erškėtiniai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Rozanova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Gentis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tribe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Žemuogė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Strawberry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Rūšis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type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Paprastoji žemuogė (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Woodland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strawberry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Augavietė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lt-LT" sz="2000" b="1" i="0" u="sng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habitat</a:t>
            </a:r>
            <a:r>
              <a:rPr kumimoji="0" lang="lt-LT" sz="2000" b="1" i="0" u="sng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>
                <a:solidFill>
                  <a:srgbClr val="25252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uga miškuose, proskynose, pašlaitėse (</a:t>
            </a:r>
            <a:r>
              <a:rPr lang="lt-LT" sz="2000" b="1" dirty="0">
                <a:solidFill>
                  <a:srgbClr val="2121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grows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forests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clearings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lt-LT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slopes).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6643702" y="6072206"/>
            <a:ext cx="1680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lt-LT" sz="1600" b="1" dirty="0" smtClean="0">
                <a:solidFill>
                  <a:srgbClr val="212121"/>
                </a:solidFill>
                <a:latin typeface="Times New Roman" pitchFamily="18" charset="0"/>
                <a:cs typeface="Times New Roman" pitchFamily="18" charset="0"/>
              </a:rPr>
              <a:t>Justas Andriušis</a:t>
            </a:r>
            <a:r>
              <a:rPr kumimoji="0" lang="lt-L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lt-L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ulėgrąža">
  <a:themeElements>
    <a:clrScheme name="Saulėgrąž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aulėgrąž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aulėgrąž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390</Words>
  <Application>Microsoft Office PowerPoint</Application>
  <PresentationFormat>Demonstracija ekrane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Saulėgrąža</vt:lpstr>
      <vt:lpstr>Herbarium</vt:lpstr>
      <vt:lpstr>Pievinė šilagėlė Small pasque flower </vt:lpstr>
      <vt:lpstr>Paprastoji eglė Spruce </vt:lpstr>
      <vt:lpstr>Skaidrė 4</vt:lpstr>
      <vt:lpstr>Skėstalapis papartis Broad buckler fern </vt:lpstr>
      <vt:lpstr>Miškinis asiūklis                                                         Wood horsetail </vt:lpstr>
      <vt:lpstr>Puošnusis gvazdikas Fringed pink </vt:lpstr>
      <vt:lpstr>Mėlynė Bilberry </vt:lpstr>
      <vt:lpstr>Paprastoji žemuogė  Woodland strawberry</vt:lpstr>
      <vt:lpstr>Paprastoji naktižiedė   Silene vulgaris </vt:lpstr>
    </vt:vector>
  </TitlesOfParts>
  <Company>Namai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Herbariumai</dc:title>
  <dc:creator>Vartotojas</dc:creator>
  <cp:lastModifiedBy>Vartotojas</cp:lastModifiedBy>
  <cp:revision>18</cp:revision>
  <dcterms:created xsi:type="dcterms:W3CDTF">2015-06-03T17:00:21Z</dcterms:created>
  <dcterms:modified xsi:type="dcterms:W3CDTF">2015-06-03T18:32:27Z</dcterms:modified>
</cp:coreProperties>
</file>