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6" r:id="rId10"/>
    <p:sldId id="267" r:id="rId11"/>
    <p:sldId id="263" r:id="rId12"/>
    <p:sldId id="264" r:id="rId13"/>
  </p:sldIdLst>
  <p:sldSz cx="9144000" cy="6858000" type="screen4x3"/>
  <p:notesSz cx="6808788" cy="9940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708A2-B1EA-44AC-999A-D0B213707AFC}" type="datetimeFigureOut">
              <a:rPr lang="pt-PT" smtClean="0"/>
              <a:t>08-04-2019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CB02-E3B3-4CEC-B47B-D38A7D2630A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4178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2B448-8484-4362-8261-9D25F8386DB0}" type="datetimeFigureOut">
              <a:rPr lang="pt-PT" smtClean="0"/>
              <a:t>08-04-2019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EF852-D680-47A0-B9F8-4C52D5FA92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843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“</a:t>
            </a:r>
            <a:r>
              <a:rPr lang="pt-PT" dirty="0" err="1" smtClean="0"/>
              <a:t>Nous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allons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parler</a:t>
            </a:r>
            <a:r>
              <a:rPr lang="pt-PT" baseline="0" dirty="0" smtClean="0"/>
              <a:t> de la </a:t>
            </a:r>
            <a:r>
              <a:rPr lang="pt-PT" baseline="0" dirty="0" err="1" smtClean="0"/>
              <a:t>gastronomie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portugaise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présenter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trois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recettes</a:t>
            </a:r>
            <a:r>
              <a:rPr lang="pt-PT" baseline="0" dirty="0" smtClean="0"/>
              <a:t> de </a:t>
            </a:r>
            <a:r>
              <a:rPr lang="pt-PT" baseline="0" dirty="0" err="1" smtClean="0"/>
              <a:t>cuisine</a:t>
            </a:r>
            <a:r>
              <a:rPr lang="pt-PT" baseline="0" dirty="0" smtClean="0"/>
              <a:t>”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EF852-D680-47A0-B9F8-4C52D5FA9207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027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“D’</a:t>
            </a:r>
            <a:r>
              <a:rPr lang="pt-PT" dirty="0" err="1" smtClean="0"/>
              <a:t>abord</a:t>
            </a:r>
            <a:r>
              <a:rPr lang="pt-PT" dirty="0" smtClean="0"/>
              <a:t>, </a:t>
            </a:r>
            <a:r>
              <a:rPr lang="pt-PT" dirty="0" err="1" smtClean="0"/>
              <a:t>nous</a:t>
            </a:r>
            <a:r>
              <a:rPr lang="pt-PT" dirty="0" smtClean="0"/>
              <a:t> </a:t>
            </a:r>
            <a:r>
              <a:rPr lang="pt-PT" dirty="0" err="1" smtClean="0"/>
              <a:t>allons</a:t>
            </a:r>
            <a:r>
              <a:rPr lang="pt-PT" dirty="0" smtClean="0"/>
              <a:t> </a:t>
            </a:r>
            <a:r>
              <a:rPr lang="pt-PT" dirty="0" err="1" smtClean="0"/>
              <a:t>présenter</a:t>
            </a:r>
            <a:r>
              <a:rPr lang="pt-PT" dirty="0" smtClean="0"/>
              <a:t> </a:t>
            </a:r>
            <a:r>
              <a:rPr lang="pt-PT" dirty="0" err="1" smtClean="0"/>
              <a:t>les</a:t>
            </a:r>
            <a:r>
              <a:rPr lang="pt-PT" dirty="0" smtClean="0"/>
              <a:t> </a:t>
            </a:r>
            <a:r>
              <a:rPr lang="pt-PT" dirty="0" err="1" smtClean="0"/>
              <a:t>caractéristiques</a:t>
            </a:r>
            <a:r>
              <a:rPr lang="pt-PT" dirty="0" smtClean="0"/>
              <a:t> </a:t>
            </a:r>
            <a:r>
              <a:rPr lang="pt-PT" dirty="0" err="1" smtClean="0"/>
              <a:t>générales</a:t>
            </a:r>
            <a:r>
              <a:rPr lang="pt-PT" dirty="0" smtClean="0"/>
              <a:t> de la </a:t>
            </a:r>
            <a:r>
              <a:rPr lang="pt-PT" dirty="0" err="1" smtClean="0"/>
              <a:t>gastronomie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portugaise</a:t>
            </a:r>
            <a:r>
              <a:rPr lang="pt-PT" baseline="0" dirty="0" smtClean="0"/>
              <a:t>”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EF852-D680-47A0-B9F8-4C52D5FA9207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1292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 “</a:t>
            </a:r>
            <a:r>
              <a:rPr lang="pt-PT" dirty="0" err="1" smtClean="0"/>
              <a:t>je</a:t>
            </a:r>
            <a:r>
              <a:rPr lang="pt-PT" dirty="0" smtClean="0"/>
              <a:t> vais </a:t>
            </a:r>
            <a:r>
              <a:rPr lang="pt-PT" dirty="0" err="1" smtClean="0"/>
              <a:t>parler</a:t>
            </a:r>
            <a:r>
              <a:rPr lang="pt-PT" dirty="0" smtClean="0"/>
              <a:t> </a:t>
            </a:r>
            <a:r>
              <a:rPr lang="pt-PT" dirty="0" err="1" smtClean="0"/>
              <a:t>des</a:t>
            </a:r>
            <a:r>
              <a:rPr lang="pt-PT" dirty="0" smtClean="0"/>
              <a:t> </a:t>
            </a:r>
            <a:r>
              <a:rPr lang="pt-PT" dirty="0" err="1" smtClean="0"/>
              <a:t>vins</a:t>
            </a:r>
            <a:r>
              <a:rPr lang="pt-PT" dirty="0" smtClean="0"/>
              <a:t>, </a:t>
            </a:r>
            <a:r>
              <a:rPr lang="pt-PT" dirty="0" err="1" smtClean="0"/>
              <a:t>du</a:t>
            </a:r>
            <a:r>
              <a:rPr lang="pt-PT" dirty="0" smtClean="0"/>
              <a:t> </a:t>
            </a:r>
            <a:r>
              <a:rPr lang="pt-PT" dirty="0" err="1" smtClean="0"/>
              <a:t>fromage</a:t>
            </a:r>
            <a:r>
              <a:rPr lang="pt-PT" dirty="0" smtClean="0"/>
              <a:t>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des</a:t>
            </a:r>
            <a:r>
              <a:rPr lang="pt-PT" dirty="0" smtClean="0"/>
              <a:t> </a:t>
            </a:r>
            <a:r>
              <a:rPr lang="pt-PT" dirty="0" err="1" smtClean="0"/>
              <a:t>pâtisseries</a:t>
            </a:r>
            <a:r>
              <a:rPr lang="pt-PT" dirty="0" smtClean="0"/>
              <a:t>”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EF852-D680-47A0-B9F8-4C52D5FA9207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562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 “</a:t>
            </a:r>
            <a:r>
              <a:rPr lang="fr-MA" noProof="0" dirty="0" smtClean="0"/>
              <a:t>Je vais présenter la première recette, la recette d’un gâteau… Les ingrédients</a:t>
            </a:r>
            <a:r>
              <a:rPr lang="fr-MA" baseline="0" noProof="0" dirty="0" smtClean="0"/>
              <a:t> sont…</a:t>
            </a:r>
            <a:endParaRPr lang="fr-MA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EF852-D680-47A0-B9F8-4C52D5FA9207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740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EF852-D680-47A0-B9F8-4C52D5FA9207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2973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EF852-D680-47A0-B9F8-4C52D5FA9207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6256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“</a:t>
            </a:r>
            <a:r>
              <a:rPr lang="pt-PT" dirty="0" err="1" smtClean="0"/>
              <a:t>Je</a:t>
            </a:r>
            <a:r>
              <a:rPr lang="pt-PT" dirty="0" smtClean="0"/>
              <a:t> vais </a:t>
            </a:r>
            <a:r>
              <a:rPr lang="pt-PT" dirty="0" err="1" smtClean="0"/>
              <a:t>présenter</a:t>
            </a:r>
            <a:r>
              <a:rPr lang="pt-PT" dirty="0" smtClean="0"/>
              <a:t> une </a:t>
            </a:r>
            <a:r>
              <a:rPr lang="pt-PT" dirty="0" err="1" smtClean="0"/>
              <a:t>recette</a:t>
            </a:r>
            <a:r>
              <a:rPr lang="pt-PT" dirty="0" smtClean="0"/>
              <a:t> </a:t>
            </a:r>
            <a:r>
              <a:rPr lang="pt-PT" dirty="0" err="1" smtClean="0"/>
              <a:t>salée</a:t>
            </a:r>
            <a:r>
              <a:rPr lang="pt-PT" dirty="0" smtClean="0"/>
              <a:t> à base de </a:t>
            </a:r>
            <a:r>
              <a:rPr lang="pt-PT" dirty="0" err="1" smtClean="0"/>
              <a:t>morue</a:t>
            </a:r>
            <a:r>
              <a:rPr lang="pt-PT" dirty="0" smtClean="0"/>
              <a:t>”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EF852-D680-47A0-B9F8-4C52D5FA9207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733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“</a:t>
            </a:r>
            <a:r>
              <a:rPr lang="pt-PT" dirty="0" err="1" smtClean="0"/>
              <a:t>Pour</a:t>
            </a:r>
            <a:r>
              <a:rPr lang="pt-PT" dirty="0" smtClean="0"/>
              <a:t> </a:t>
            </a:r>
            <a:r>
              <a:rPr lang="pt-PT" dirty="0" err="1" smtClean="0"/>
              <a:t>préparer</a:t>
            </a:r>
            <a:r>
              <a:rPr lang="pt-PT" dirty="0" smtClean="0"/>
              <a:t> la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recette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il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faut</a:t>
            </a:r>
            <a:r>
              <a:rPr lang="pt-PT" baseline="0" dirty="0" smtClean="0"/>
              <a:t>…”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EF852-D680-47A0-B9F8-4C52D5FA9207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492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 smtClean="0"/>
              <a:t>Voilà</a:t>
            </a:r>
            <a:r>
              <a:rPr lang="pt-PT" dirty="0" smtClean="0"/>
              <a:t> une </a:t>
            </a:r>
            <a:r>
              <a:rPr lang="pt-PT" dirty="0" err="1" smtClean="0"/>
              <a:t>photo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oeufs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mous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du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poulpe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et</a:t>
            </a:r>
            <a:r>
              <a:rPr lang="pt-PT" baseline="0" dirty="0" smtClean="0"/>
              <a:t> de la </a:t>
            </a:r>
            <a:r>
              <a:rPr lang="pt-PT" baseline="0" dirty="0" err="1" smtClean="0"/>
              <a:t>morue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EF852-D680-47A0-B9F8-4C52D5FA9207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760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08-04-2019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08-04-2019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08-04-2019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08-04-2019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08-04-2019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08-04-2019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08-04-2019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08-04-2019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08-04-2019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08-04-2019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08-04-2019</a:t>
            </a:fld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C270875-E729-438F-AD64-DA10B3256A5A}" type="datetimeFigureOut">
              <a:rPr lang="pt-PT" smtClean="0"/>
              <a:t>08-04-2019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2918" y="260648"/>
            <a:ext cx="7543800" cy="259397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BE" dirty="0" smtClean="0">
                <a:solidFill>
                  <a:srgbClr val="00B050"/>
                </a:solidFill>
              </a:rPr>
              <a:t>Gastronomie</a:t>
            </a:r>
            <a:r>
              <a:rPr lang="pt-PT" dirty="0" smtClean="0">
                <a:solidFill>
                  <a:srgbClr val="00B050"/>
                </a:solidFill>
              </a:rPr>
              <a:t> </a:t>
            </a:r>
            <a:r>
              <a:rPr lang="fr-SN" dirty="0" smtClean="0">
                <a:solidFill>
                  <a:srgbClr val="00B050"/>
                </a:solidFill>
              </a:rPr>
              <a:t>Portugaise</a:t>
            </a:r>
            <a:endParaRPr lang="fr-SN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1479"/>
            <a:ext cx="583650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7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313550" y="1628800"/>
            <a:ext cx="24582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1 poulpe </a:t>
            </a:r>
          </a:p>
          <a:p>
            <a:r>
              <a:rPr lang="fr-FR" dirty="0" smtClean="0"/>
              <a:t>2 oignons</a:t>
            </a:r>
            <a:endParaRPr lang="fr-FR" dirty="0"/>
          </a:p>
          <a:p>
            <a:r>
              <a:rPr lang="fr-FR" dirty="0"/>
              <a:t>1 bouquet de persil </a:t>
            </a:r>
          </a:p>
          <a:p>
            <a:r>
              <a:rPr lang="fr-FR" dirty="0" smtClean="0"/>
              <a:t>1 </a:t>
            </a:r>
            <a:r>
              <a:rPr lang="fr-FR" dirty="0"/>
              <a:t>kg de pomme de </a:t>
            </a:r>
            <a:r>
              <a:rPr lang="fr-FR" dirty="0" smtClean="0"/>
              <a:t>terre</a:t>
            </a:r>
            <a:endParaRPr lang="fr-FR" dirty="0"/>
          </a:p>
          <a:p>
            <a:r>
              <a:rPr lang="fr-FR" dirty="0"/>
              <a:t>2 gousses d'ail émincé</a:t>
            </a:r>
          </a:p>
          <a:p>
            <a:r>
              <a:rPr lang="fr-FR" dirty="0" smtClean="0"/>
              <a:t>Feuille </a:t>
            </a:r>
            <a:r>
              <a:rPr lang="fr-FR" dirty="0"/>
              <a:t>de </a:t>
            </a:r>
            <a:r>
              <a:rPr lang="fr-FR" dirty="0" smtClean="0"/>
              <a:t>laurier</a:t>
            </a:r>
          </a:p>
          <a:p>
            <a:r>
              <a:rPr lang="fr-FR" dirty="0" smtClean="0"/>
              <a:t>Huile d’olive</a:t>
            </a:r>
          </a:p>
          <a:p>
            <a:r>
              <a:rPr lang="fr-FR" dirty="0" smtClean="0"/>
              <a:t>Sel</a:t>
            </a:r>
          </a:p>
          <a:p>
            <a:r>
              <a:rPr lang="fr-FR" dirty="0" smtClean="0"/>
              <a:t>Poivre</a:t>
            </a:r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322595" y="1259468"/>
            <a:ext cx="3179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MA" b="1" dirty="0" smtClean="0"/>
              <a:t>Ingrédients (pour 6 personnes</a:t>
            </a:r>
            <a:r>
              <a:rPr lang="pt-PT" dirty="0" smtClean="0"/>
              <a:t>):</a:t>
            </a:r>
            <a:endParaRPr lang="pt-PT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17981" y="188640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MA" sz="3200" dirty="0" err="1" smtClean="0"/>
              <a:t>Polvo</a:t>
            </a:r>
            <a:r>
              <a:rPr lang="fr-MA" sz="3200" dirty="0" smtClean="0"/>
              <a:t> à </a:t>
            </a:r>
            <a:r>
              <a:rPr lang="fr-MA" sz="3200" dirty="0" err="1" smtClean="0"/>
              <a:t>lagareiro</a:t>
            </a:r>
            <a:r>
              <a:rPr lang="fr-MA" sz="3200" dirty="0" smtClean="0"/>
              <a:t/>
            </a:r>
            <a:br>
              <a:rPr lang="fr-MA" sz="3200" dirty="0" smtClean="0"/>
            </a:br>
            <a:r>
              <a:rPr lang="fr-MA" sz="3200" dirty="0" smtClean="0"/>
              <a:t>( Poulpe à la portugaise)</a:t>
            </a:r>
            <a:endParaRPr lang="fr-MA" sz="3200" dirty="0"/>
          </a:p>
        </p:txBody>
      </p:sp>
      <p:sp>
        <p:nvSpPr>
          <p:cNvPr id="5" name="Rectângulo 4"/>
          <p:cNvSpPr/>
          <p:nvPr/>
        </p:nvSpPr>
        <p:spPr>
          <a:xfrm>
            <a:off x="5076056" y="1331640"/>
            <a:ext cx="2617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MA" b="1" dirty="0" smtClean="0"/>
              <a:t>Préparation de la recette:</a:t>
            </a:r>
            <a:endParaRPr lang="fr-MA" b="1" dirty="0"/>
          </a:p>
        </p:txBody>
      </p:sp>
      <p:sp>
        <p:nvSpPr>
          <p:cNvPr id="6" name="Rectângulo 5"/>
          <p:cNvSpPr/>
          <p:nvPr/>
        </p:nvSpPr>
        <p:spPr>
          <a:xfrm>
            <a:off x="2771800" y="1844824"/>
            <a:ext cx="52984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Faire cuire </a:t>
            </a:r>
            <a:r>
              <a:rPr lang="fr-FR" dirty="0"/>
              <a:t>le poulpe dans de l'eau salée avec </a:t>
            </a:r>
            <a:r>
              <a:rPr lang="fr-FR" dirty="0" smtClean="0"/>
              <a:t>l’oignon </a:t>
            </a:r>
            <a:r>
              <a:rPr lang="fr-FR" dirty="0"/>
              <a:t>coupé en deux </a:t>
            </a:r>
            <a:r>
              <a:rPr lang="fr-FR" dirty="0" smtClean="0"/>
              <a:t>et la </a:t>
            </a:r>
            <a:r>
              <a:rPr lang="fr-FR" dirty="0"/>
              <a:t>feuille de </a:t>
            </a:r>
            <a:r>
              <a:rPr lang="fr-FR" dirty="0" smtClean="0"/>
              <a:t>laurier.</a:t>
            </a:r>
          </a:p>
          <a:p>
            <a:pPr algn="just"/>
            <a:r>
              <a:rPr lang="fr-FR" dirty="0" smtClean="0"/>
              <a:t>Le </a:t>
            </a:r>
            <a:r>
              <a:rPr lang="fr-FR" dirty="0"/>
              <a:t>laisser refroidir, puis le découper en morceaux moyens.</a:t>
            </a:r>
          </a:p>
          <a:p>
            <a:pPr algn="just"/>
            <a:r>
              <a:rPr lang="fr-FR" dirty="0" smtClean="0"/>
              <a:t>Laver </a:t>
            </a:r>
            <a:r>
              <a:rPr lang="fr-FR" dirty="0"/>
              <a:t>les pommes de terre, les faire cuire à l'eau salée, sans enlever la peau. Une fois cuites </a:t>
            </a:r>
            <a:r>
              <a:rPr lang="fr-FR" dirty="0" smtClean="0"/>
              <a:t>les écraser </a:t>
            </a:r>
            <a:r>
              <a:rPr lang="fr-FR" dirty="0"/>
              <a:t>un peu  </a:t>
            </a:r>
            <a:r>
              <a:rPr lang="fr-FR" dirty="0" smtClean="0"/>
              <a:t>avec le </a:t>
            </a:r>
            <a:r>
              <a:rPr lang="fr-FR" dirty="0"/>
              <a:t>dos d’une cuillère.</a:t>
            </a:r>
            <a:endParaRPr lang="fr-FR" dirty="0" smtClean="0"/>
          </a:p>
          <a:p>
            <a:pPr algn="just"/>
            <a:r>
              <a:rPr lang="fr-FR" dirty="0"/>
              <a:t>M</a:t>
            </a:r>
            <a:r>
              <a:rPr lang="fr-FR" dirty="0" smtClean="0"/>
              <a:t>ettre </a:t>
            </a:r>
            <a:r>
              <a:rPr lang="fr-FR" dirty="0"/>
              <a:t>les pommes de terre et le poulpe dans le four à </a:t>
            </a:r>
            <a:r>
              <a:rPr lang="fr-FR" dirty="0" smtClean="0"/>
              <a:t>ensemble</a:t>
            </a:r>
            <a:r>
              <a:rPr lang="fr-FR" dirty="0"/>
              <a:t>. Arroser les pommes de terre et le poulpe avec un filet généreux d’huile, écraser les gousses </a:t>
            </a:r>
            <a:r>
              <a:rPr lang="fr-FR" dirty="0" smtClean="0"/>
              <a:t>d’ail, saler et poivrer et </a:t>
            </a:r>
            <a:r>
              <a:rPr lang="fr-FR" dirty="0"/>
              <a:t>les enfourner dans un </a:t>
            </a:r>
            <a:r>
              <a:rPr lang="fr-FR" dirty="0" smtClean="0"/>
              <a:t>four, </a:t>
            </a:r>
            <a:r>
              <a:rPr lang="fr-FR" dirty="0"/>
              <a:t>pendant </a:t>
            </a:r>
            <a:r>
              <a:rPr lang="fr-FR" dirty="0" smtClean="0"/>
              <a:t>15 </a:t>
            </a:r>
            <a:r>
              <a:rPr lang="fr-FR" dirty="0"/>
              <a:t>minutes. </a:t>
            </a:r>
          </a:p>
          <a:p>
            <a:pPr algn="just"/>
            <a:r>
              <a:rPr lang="fr-FR" dirty="0" smtClean="0"/>
              <a:t>Rajoutez </a:t>
            </a:r>
            <a:r>
              <a:rPr lang="fr-FR" dirty="0"/>
              <a:t>le persil haché et le jus de citron sur le poulpe et les pommes de terres. </a:t>
            </a:r>
          </a:p>
        </p:txBody>
      </p:sp>
    </p:spTree>
    <p:extLst>
      <p:ext uri="{BB962C8B-B14F-4D97-AF65-F5344CB8AC3E}">
        <p14:creationId xmlns:p14="http://schemas.microsoft.com/office/powerpoint/2010/main" val="3620467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05" y="476672"/>
            <a:ext cx="3944732" cy="241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43608" y="29494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b="1" dirty="0"/>
              <a:t>Hosties d’œufs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3619763" cy="25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400020" y="298400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b="1" dirty="0" err="1" smtClean="0"/>
              <a:t>Bacalhau</a:t>
            </a:r>
            <a:r>
              <a:rPr lang="fr-MA" b="1" dirty="0" smtClean="0"/>
              <a:t> à </a:t>
            </a:r>
            <a:r>
              <a:rPr lang="fr-MA" b="1" dirty="0" err="1" smtClean="0"/>
              <a:t>brás</a:t>
            </a:r>
            <a:r>
              <a:rPr lang="fr-MA" b="1" dirty="0" smtClean="0"/>
              <a:t> ( morue à la portugaise</a:t>
            </a:r>
            <a:r>
              <a:rPr lang="pt-PT" dirty="0" smtClean="0"/>
              <a:t>)</a:t>
            </a:r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01007"/>
            <a:ext cx="4222195" cy="2814797"/>
          </a:xfrm>
          <a:prstGeom prst="rect">
            <a:avLst/>
          </a:prstGeom>
        </p:spPr>
      </p:pic>
      <p:sp>
        <p:nvSpPr>
          <p:cNvPr id="3" name="Rectângulo 2"/>
          <p:cNvSpPr/>
          <p:nvPr/>
        </p:nvSpPr>
        <p:spPr>
          <a:xfrm>
            <a:off x="827584" y="5770943"/>
            <a:ext cx="230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MA" b="1" dirty="0" smtClean="0"/>
              <a:t>Poulpe à la portugaise</a:t>
            </a:r>
            <a:endParaRPr lang="fr-MA" b="1" dirty="0"/>
          </a:p>
        </p:txBody>
      </p:sp>
    </p:spTree>
    <p:extLst>
      <p:ext uri="{BB962C8B-B14F-4D97-AF65-F5344CB8AC3E}">
        <p14:creationId xmlns:p14="http://schemas.microsoft.com/office/powerpoint/2010/main" val="28241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Travail réalisé par les élèves portugais</a:t>
            </a:r>
            <a:endParaRPr lang="fr-BE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63888" y="3505614"/>
            <a:ext cx="4402832" cy="2299650"/>
          </a:xfrm>
        </p:spPr>
        <p:txBody>
          <a:bodyPr/>
          <a:lstStyle/>
          <a:p>
            <a:r>
              <a:rPr lang="pt-PT" dirty="0" smtClean="0"/>
              <a:t>Diogo Rodrigues, nº7</a:t>
            </a:r>
          </a:p>
          <a:p>
            <a:r>
              <a:rPr lang="pt-PT" dirty="0" smtClean="0"/>
              <a:t>João Costa, nº15</a:t>
            </a:r>
          </a:p>
          <a:p>
            <a:r>
              <a:rPr lang="pt-PT" dirty="0" smtClean="0"/>
              <a:t>Leonor Vidal, nº19</a:t>
            </a:r>
          </a:p>
          <a:p>
            <a:r>
              <a:rPr lang="pt-PT" dirty="0" smtClean="0"/>
              <a:t>Catarina Santos, nº4</a:t>
            </a:r>
          </a:p>
          <a:p>
            <a:r>
              <a:rPr lang="pt-PT" dirty="0" smtClean="0"/>
              <a:t>Alexandre Coelho, nº 1</a:t>
            </a:r>
          </a:p>
          <a:p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060848"/>
            <a:ext cx="3099076" cy="284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3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825680" cy="1805062"/>
          </a:xfrm>
        </p:spPr>
        <p:txBody>
          <a:bodyPr/>
          <a:lstStyle/>
          <a:p>
            <a:pPr algn="ctr"/>
            <a:r>
              <a:rPr lang="fr-ML" sz="3600" b="1" dirty="0" smtClean="0"/>
              <a:t/>
            </a:r>
            <a:br>
              <a:rPr lang="fr-ML" sz="3600" b="1" dirty="0" smtClean="0"/>
            </a:br>
            <a:r>
              <a:rPr lang="fr-ML" sz="3600" dirty="0" smtClean="0">
                <a:solidFill>
                  <a:schemeClr val="tx1"/>
                </a:solidFill>
              </a:rPr>
              <a:t>Caractéristiques générales</a:t>
            </a:r>
            <a:br>
              <a:rPr lang="fr-ML" sz="3600" dirty="0" smtClean="0">
                <a:solidFill>
                  <a:schemeClr val="tx1"/>
                </a:solidFill>
              </a:rPr>
            </a:br>
            <a:r>
              <a:rPr lang="fr-ML" sz="2400" dirty="0" smtClean="0">
                <a:solidFill>
                  <a:schemeClr val="tx1"/>
                </a:solidFill>
              </a:rPr>
              <a:t>Le </a:t>
            </a:r>
            <a:r>
              <a:rPr lang="fr-ML" sz="2400" dirty="0">
                <a:solidFill>
                  <a:schemeClr val="tx1"/>
                </a:solidFill>
              </a:rPr>
              <a:t>Portugal possède une gastronomie qui est aussi riche et variée que son paysage.</a:t>
            </a:r>
            <a:r>
              <a:rPr lang="pt-PT" sz="2400" dirty="0">
                <a:solidFill>
                  <a:schemeClr val="tx1"/>
                </a:solidFill>
              </a:rPr>
              <a:t/>
            </a:r>
            <a:br>
              <a:rPr lang="pt-PT" sz="2400" dirty="0">
                <a:solidFill>
                  <a:schemeClr val="tx1"/>
                </a:solidFill>
              </a:rPr>
            </a:br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7504" y="2276872"/>
            <a:ext cx="4330824" cy="40519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ML" dirty="0"/>
              <a:t>C'est la mer qui confère à la cuisine portugaise sa caractéristique la plus </a:t>
            </a:r>
            <a:r>
              <a:rPr lang="fr-ML" dirty="0" smtClean="0"/>
              <a:t>marquante</a:t>
            </a:r>
            <a:r>
              <a:rPr lang="fr-ML" dirty="0"/>
              <a:t>.</a:t>
            </a:r>
            <a:r>
              <a:rPr lang="fr-FR" dirty="0" smtClean="0"/>
              <a:t> Le poisson </a:t>
            </a:r>
            <a:r>
              <a:rPr lang="fr-FR" dirty="0"/>
              <a:t>grillé, toujours très frais, tout comme les fruits de mer </a:t>
            </a:r>
            <a:r>
              <a:rPr lang="fr-FR" dirty="0" smtClean="0"/>
              <a:t>abondent </a:t>
            </a:r>
            <a:r>
              <a:rPr lang="fr-FR" dirty="0"/>
              <a:t>tout au long du </a:t>
            </a:r>
            <a:r>
              <a:rPr lang="fr-FR" dirty="0" smtClean="0"/>
              <a:t>littoral;</a:t>
            </a:r>
            <a:endParaRPr lang="pt-PT" dirty="0"/>
          </a:p>
          <a:p>
            <a:pPr algn="just"/>
            <a:r>
              <a:rPr lang="fr-ML" dirty="0"/>
              <a:t>Comme viande, il y  a: le « </a:t>
            </a:r>
            <a:r>
              <a:rPr lang="fr-ML" dirty="0" err="1"/>
              <a:t>cozido</a:t>
            </a:r>
            <a:r>
              <a:rPr lang="fr-ML" dirty="0"/>
              <a:t> à </a:t>
            </a:r>
            <a:r>
              <a:rPr lang="fr-ML" dirty="0" err="1"/>
              <a:t>portuguesa</a:t>
            </a:r>
            <a:r>
              <a:rPr lang="fr-ML" dirty="0"/>
              <a:t> », mélange de viandes, légumes et charcuterie </a:t>
            </a:r>
            <a:r>
              <a:rPr lang="fr-ML" dirty="0" smtClean="0"/>
              <a:t>variées;</a:t>
            </a:r>
          </a:p>
          <a:p>
            <a:pPr algn="just"/>
            <a:r>
              <a:rPr lang="fr-ML" dirty="0" smtClean="0"/>
              <a:t>L'huile </a:t>
            </a:r>
            <a:r>
              <a:rPr lang="fr-ML" dirty="0"/>
              <a:t>d'olive portugaise, de grande qualité, est toujours présente et fait partie de tous les plats, y compris des recettes de morue</a:t>
            </a:r>
            <a:r>
              <a:rPr lang="fr-ML" dirty="0" smtClean="0"/>
              <a:t>.</a:t>
            </a:r>
            <a:endParaRPr lang="pt-PT" dirty="0"/>
          </a:p>
          <a:p>
            <a:pPr marL="114300" indent="0">
              <a:buNone/>
            </a:pPr>
            <a:endParaRPr lang="pt-PT" dirty="0"/>
          </a:p>
          <a:p>
            <a:pPr marL="114300" indent="0">
              <a:buNone/>
            </a:pP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342747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366" y="1987230"/>
            <a:ext cx="2462759" cy="164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7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960" y="476672"/>
            <a:ext cx="4026024" cy="1008112"/>
          </a:xfrm>
        </p:spPr>
        <p:txBody>
          <a:bodyPr/>
          <a:lstStyle/>
          <a:p>
            <a:r>
              <a:rPr lang="fr-FR" sz="3600" dirty="0" smtClean="0"/>
              <a:t> </a:t>
            </a:r>
            <a:r>
              <a:rPr lang="fr-FR" sz="4800" dirty="0"/>
              <a:t/>
            </a:r>
            <a:br>
              <a:rPr lang="fr-FR" sz="4800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pt-PT" dirty="0"/>
          </a:p>
          <a:p>
            <a:endParaRPr lang="fr-FR" dirty="0" smtClean="0"/>
          </a:p>
          <a:p>
            <a:pPr marL="114300" indent="0">
              <a:buNone/>
            </a:pPr>
            <a:endParaRPr lang="pt-PT" dirty="0"/>
          </a:p>
        </p:txBody>
      </p:sp>
      <p:sp>
        <p:nvSpPr>
          <p:cNvPr id="4" name="Rectângulo 3"/>
          <p:cNvSpPr/>
          <p:nvPr/>
        </p:nvSpPr>
        <p:spPr>
          <a:xfrm>
            <a:off x="258864" y="1124743"/>
            <a:ext cx="55372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Chaque </a:t>
            </a:r>
            <a:r>
              <a:rPr lang="fr-FR" sz="2000" dirty="0"/>
              <a:t>spécialité est accompagnée d'un vin adéquat. En effet, l'ensemble du Portugal produit des vins et </a:t>
            </a:r>
            <a:r>
              <a:rPr lang="fr-FR" sz="2000" dirty="0" smtClean="0"/>
              <a:t>le </a:t>
            </a:r>
            <a:r>
              <a:rPr lang="fr-FR" sz="2000" dirty="0"/>
              <a:t>porto est le plus </a:t>
            </a:r>
            <a:r>
              <a:rPr lang="fr-FR" sz="2000" dirty="0" smtClean="0"/>
              <a:t>réputé.</a:t>
            </a:r>
            <a:endParaRPr lang="fr-FR" sz="2000" dirty="0"/>
          </a:p>
          <a:p>
            <a:pPr algn="just"/>
            <a:r>
              <a:rPr lang="fr-FR" sz="2000" dirty="0"/>
              <a:t>	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Et les </a:t>
            </a:r>
            <a:r>
              <a:rPr lang="fr-FR" sz="2000" dirty="0" smtClean="0"/>
              <a:t>fromages! </a:t>
            </a:r>
            <a:r>
              <a:rPr lang="fr-FR" sz="2000" dirty="0"/>
              <a:t>Il suffit de mentionner le fromage de Serra, mais tous ceux de la région Centre du Portugal, de l'Alentejo ou des Açores sont vraiment délicieux.</a:t>
            </a:r>
          </a:p>
          <a:p>
            <a:pPr algn="just"/>
            <a:endParaRPr lang="fr-F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Les </a:t>
            </a:r>
            <a:r>
              <a:rPr lang="fr-FR" sz="2000" dirty="0" smtClean="0"/>
              <a:t>pâtisseries </a:t>
            </a:r>
            <a:r>
              <a:rPr lang="fr-FR" sz="2000" dirty="0"/>
              <a:t>sont délicieuses. Les plus  connues sont «le  pastel de </a:t>
            </a:r>
            <a:r>
              <a:rPr lang="fr-FR" sz="2000" dirty="0" err="1" smtClean="0"/>
              <a:t>nata</a:t>
            </a:r>
            <a:r>
              <a:rPr lang="fr-FR" sz="2000" dirty="0" smtClean="0"/>
              <a:t>», </a:t>
            </a:r>
            <a:r>
              <a:rPr lang="fr-FR" sz="2000" dirty="0"/>
              <a:t>délicieux petit flan dans une pâte feuilletée, saupoudré de cannelle </a:t>
            </a:r>
            <a:r>
              <a:rPr lang="fr-FR" sz="2000" dirty="0" smtClean="0"/>
              <a:t>ou les «</a:t>
            </a:r>
            <a:r>
              <a:rPr lang="fr-FR" sz="2000" dirty="0" err="1" smtClean="0"/>
              <a:t>ovos</a:t>
            </a:r>
            <a:r>
              <a:rPr lang="fr-FR" sz="2000" dirty="0" smtClean="0"/>
              <a:t> </a:t>
            </a:r>
            <a:r>
              <a:rPr lang="fr-FR" sz="2000" dirty="0"/>
              <a:t>moles ». </a:t>
            </a:r>
          </a:p>
        </p:txBody>
      </p:sp>
      <p:sp>
        <p:nvSpPr>
          <p:cNvPr id="5" name="Rectângulo 4"/>
          <p:cNvSpPr/>
          <p:nvPr/>
        </p:nvSpPr>
        <p:spPr>
          <a:xfrm>
            <a:off x="899592" y="260648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SN" sz="3600" dirty="0" smtClean="0"/>
              <a:t>Caractéristiques générales</a:t>
            </a:r>
            <a:endParaRPr lang="fr-SN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716" y="906979"/>
            <a:ext cx="2028436" cy="231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866" y="3140968"/>
            <a:ext cx="2066695" cy="236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059" y="5576909"/>
            <a:ext cx="2016646" cy="97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SN" dirty="0"/>
              <a:t>Hosties </a:t>
            </a:r>
            <a:r>
              <a:rPr lang="fr-SN" dirty="0" smtClean="0"/>
              <a:t>d’œufs</a:t>
            </a:r>
            <a:br>
              <a:rPr lang="fr-SN" dirty="0" smtClean="0"/>
            </a:br>
            <a:r>
              <a:rPr lang="fr-SN" dirty="0" smtClean="0"/>
              <a:t>(</a:t>
            </a:r>
            <a:r>
              <a:rPr lang="fr-SN" dirty="0" err="1" smtClean="0"/>
              <a:t>ovos</a:t>
            </a:r>
            <a:r>
              <a:rPr lang="fr-SN" dirty="0" smtClean="0"/>
              <a:t> moles)</a:t>
            </a:r>
            <a:endParaRPr lang="fr-SN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fr-FR" b="1" dirty="0"/>
              <a:t>Ingrédients pour les hosties </a:t>
            </a:r>
            <a:r>
              <a:rPr lang="fr-FR" b="1" dirty="0" smtClean="0"/>
              <a:t>d’œufs:  </a:t>
            </a:r>
          </a:p>
          <a:p>
            <a:r>
              <a:rPr lang="fr-FR" dirty="0" smtClean="0"/>
              <a:t>50 ml d’huile d’olive</a:t>
            </a:r>
          </a:p>
          <a:p>
            <a:r>
              <a:rPr lang="fr-FR" dirty="0" smtClean="0"/>
              <a:t>1 </a:t>
            </a:r>
            <a:r>
              <a:rPr lang="fr-FR" dirty="0"/>
              <a:t>kg de farine </a:t>
            </a:r>
          </a:p>
          <a:p>
            <a:r>
              <a:rPr lang="fr-FR" dirty="0" smtClean="0"/>
              <a:t>250 </a:t>
            </a:r>
            <a:r>
              <a:rPr lang="fr-FR" dirty="0"/>
              <a:t>ml d’eau</a:t>
            </a:r>
          </a:p>
          <a:p>
            <a:r>
              <a:rPr lang="fr-FR" dirty="0" smtClean="0"/>
              <a:t>Sel</a:t>
            </a:r>
            <a:endParaRPr lang="fr-FR" b="1" dirty="0"/>
          </a:p>
          <a:p>
            <a:pPr marL="114300" indent="0">
              <a:buNone/>
            </a:pPr>
            <a:r>
              <a:rPr lang="fr-FR" b="1" dirty="0" smtClean="0"/>
              <a:t>Ingrédients </a:t>
            </a:r>
            <a:r>
              <a:rPr lang="fr-FR" b="1" dirty="0"/>
              <a:t>pour la </a:t>
            </a:r>
            <a:r>
              <a:rPr lang="fr-FR" b="1" dirty="0" smtClean="0"/>
              <a:t>garniture:</a:t>
            </a:r>
            <a:endParaRPr lang="fr-FR" dirty="0"/>
          </a:p>
          <a:p>
            <a:r>
              <a:rPr lang="fr-FR" dirty="0" smtClean="0"/>
              <a:t>12 </a:t>
            </a:r>
            <a:r>
              <a:rPr lang="fr-FR" dirty="0"/>
              <a:t>jaunes </a:t>
            </a:r>
            <a:r>
              <a:rPr lang="fr-FR" dirty="0" smtClean="0"/>
              <a:t>d’œufs</a:t>
            </a:r>
            <a:endParaRPr lang="fr-FR" dirty="0"/>
          </a:p>
          <a:p>
            <a:r>
              <a:rPr lang="fr-FR" dirty="0" smtClean="0"/>
              <a:t>12 </a:t>
            </a:r>
            <a:r>
              <a:rPr lang="fr-FR" dirty="0"/>
              <a:t>Cuillères à soupe de sucre</a:t>
            </a:r>
          </a:p>
          <a:p>
            <a:r>
              <a:rPr lang="fr-FR" dirty="0" smtClean="0"/>
              <a:t>12 </a:t>
            </a:r>
            <a:r>
              <a:rPr lang="fr-FR" dirty="0"/>
              <a:t>cuillères à soupe d´eau</a:t>
            </a:r>
          </a:p>
          <a:p>
            <a:r>
              <a:rPr lang="fr-FR" dirty="0" smtClean="0"/>
              <a:t>4 </a:t>
            </a:r>
            <a:r>
              <a:rPr lang="fr-FR" dirty="0"/>
              <a:t>feuilles de hôtes avec des petites moules</a:t>
            </a:r>
          </a:p>
          <a:p>
            <a:r>
              <a:rPr lang="fr-FR" dirty="0" smtClean="0"/>
              <a:t>Blancs </a:t>
            </a:r>
            <a:r>
              <a:rPr lang="fr-FR" dirty="0"/>
              <a:t>d´œufs pour sceller les feuilles d´hôtes</a:t>
            </a:r>
          </a:p>
          <a:p>
            <a:pPr marL="114300" indent="0">
              <a:buNone/>
            </a:pP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276872"/>
            <a:ext cx="297633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6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Ovos moles - </a:t>
            </a:r>
            <a:r>
              <a:rPr lang="fr-MA" dirty="0" smtClean="0"/>
              <a:t>recette</a:t>
            </a:r>
            <a:endParaRPr lang="fr-MA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4320480" cy="48006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fr-FR" b="1" dirty="0"/>
              <a:t>Préparation </a:t>
            </a:r>
            <a:r>
              <a:rPr lang="fr-FR" b="1" dirty="0" smtClean="0"/>
              <a:t>des </a:t>
            </a:r>
            <a:r>
              <a:rPr lang="fr-FR" b="1" dirty="0"/>
              <a:t>hosties </a:t>
            </a:r>
            <a:endParaRPr lang="fr-FR" b="1" dirty="0" smtClean="0"/>
          </a:p>
          <a:p>
            <a:pPr marL="114300" indent="0">
              <a:buNone/>
            </a:pPr>
            <a:endParaRPr lang="fr-FR" b="1" dirty="0" smtClean="0"/>
          </a:p>
          <a:p>
            <a:pPr algn="just"/>
            <a:r>
              <a:rPr lang="fr-FR" b="1" dirty="0" smtClean="0"/>
              <a:t>Allumer </a:t>
            </a:r>
            <a:r>
              <a:rPr lang="fr-FR" b="1" dirty="0"/>
              <a:t>le </a:t>
            </a:r>
            <a:r>
              <a:rPr lang="fr-FR" b="1" dirty="0" smtClean="0"/>
              <a:t>four. Mélanger </a:t>
            </a:r>
            <a:r>
              <a:rPr lang="fr-FR" b="1" dirty="0"/>
              <a:t>bien tous les ingrédients jusqu’à obtenir une préparation homogène. </a:t>
            </a:r>
            <a:r>
              <a:rPr lang="fr-FR" b="1" dirty="0" smtClean="0"/>
              <a:t>Étaler </a:t>
            </a:r>
            <a:r>
              <a:rPr lang="fr-FR" b="1" dirty="0"/>
              <a:t>la pâte à l’aide d’un rouleau à </a:t>
            </a:r>
            <a:r>
              <a:rPr lang="fr-FR" b="1" dirty="0" smtClean="0"/>
              <a:t>pâtisserie.</a:t>
            </a:r>
            <a:endParaRPr lang="fr-FR" b="1" dirty="0"/>
          </a:p>
          <a:p>
            <a:pPr algn="just"/>
            <a:r>
              <a:rPr lang="fr-FR" b="1" dirty="0" smtClean="0"/>
              <a:t>Mettre </a:t>
            </a:r>
            <a:r>
              <a:rPr lang="fr-FR" b="1" dirty="0"/>
              <a:t>la pâte bien </a:t>
            </a:r>
            <a:r>
              <a:rPr lang="fr-FR" b="1" dirty="0" smtClean="0"/>
              <a:t>étalée </a:t>
            </a:r>
            <a:r>
              <a:rPr lang="fr-FR" b="1" dirty="0"/>
              <a:t>avec l´aide d´une spatule dans les </a:t>
            </a:r>
            <a:r>
              <a:rPr lang="fr-FR" b="1" dirty="0" smtClean="0"/>
              <a:t>plateaux et les placer </a:t>
            </a:r>
            <a:r>
              <a:rPr lang="fr-FR" b="1" dirty="0"/>
              <a:t>dans le four déjà chaud.</a:t>
            </a:r>
          </a:p>
          <a:p>
            <a:pPr algn="just"/>
            <a:r>
              <a:rPr lang="fr-FR" b="1" dirty="0" smtClean="0"/>
              <a:t>Une </a:t>
            </a:r>
            <a:r>
              <a:rPr lang="fr-FR" b="1" dirty="0"/>
              <a:t>fois prêts, laisser refroidir un </a:t>
            </a:r>
            <a:r>
              <a:rPr lang="fr-FR" b="1" dirty="0" smtClean="0"/>
              <a:t>peu et les </a:t>
            </a:r>
            <a:r>
              <a:rPr lang="fr-FR" b="1" dirty="0"/>
              <a:t>remplir </a:t>
            </a:r>
            <a:r>
              <a:rPr lang="fr-FR" b="1" dirty="0" smtClean="0"/>
              <a:t>avec </a:t>
            </a:r>
            <a:r>
              <a:rPr lang="fr-FR" b="1" dirty="0"/>
              <a:t>les </a:t>
            </a:r>
            <a:r>
              <a:rPr lang="fr-FR" b="1" dirty="0" smtClean="0"/>
              <a:t>œufs </a:t>
            </a:r>
            <a:r>
              <a:rPr lang="fr-FR" b="1" dirty="0"/>
              <a:t>mous.</a:t>
            </a:r>
          </a:p>
          <a:p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247" y="1916832"/>
            <a:ext cx="3152877" cy="335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4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323528" y="1246596"/>
            <a:ext cx="3635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Placer </a:t>
            </a:r>
            <a:r>
              <a:rPr lang="fr-FR" sz="2400" dirty="0"/>
              <a:t>les jaunes d’œufs, le sucre et l’eau dans une casserole et porter à ébullition, en remuant constamment jusqu’à ce que la crème épaississe. </a:t>
            </a:r>
            <a:endParaRPr lang="fr-FR" sz="2400" dirty="0" smtClean="0"/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Verser des petites portions de crème </a:t>
            </a:r>
            <a:r>
              <a:rPr lang="fr-FR" sz="2400" dirty="0" smtClean="0"/>
              <a:t>d´œufs, </a:t>
            </a:r>
            <a:r>
              <a:rPr lang="fr-FR" sz="2400" dirty="0"/>
              <a:t>déjà froid, sur les moules des feuilles de </a:t>
            </a:r>
            <a:r>
              <a:rPr lang="fr-FR" sz="2400" dirty="0" smtClean="0"/>
              <a:t>hosties</a:t>
            </a:r>
            <a:r>
              <a:rPr lang="fr-FR" sz="2400" dirty="0"/>
              <a:t>. </a:t>
            </a:r>
          </a:p>
        </p:txBody>
      </p:sp>
      <p:sp>
        <p:nvSpPr>
          <p:cNvPr id="3" name="Rectângulo 2"/>
          <p:cNvSpPr/>
          <p:nvPr/>
        </p:nvSpPr>
        <p:spPr>
          <a:xfrm>
            <a:off x="1619672" y="476672"/>
            <a:ext cx="33725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400" dirty="0"/>
              <a:t>Ovos moles </a:t>
            </a:r>
            <a:r>
              <a:rPr lang="pt-PT" sz="4400" dirty="0" smtClean="0"/>
              <a:t>– </a:t>
            </a:r>
            <a:endParaRPr lang="pt-PT" sz="4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44600" y="-8915400"/>
            <a:ext cx="10872000" cy="7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69" y="2420888"/>
            <a:ext cx="397604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943892" y="569004"/>
            <a:ext cx="2218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MA" sz="3200" b="1" dirty="0">
                <a:solidFill>
                  <a:prstClr val="black"/>
                </a:solidFill>
              </a:rPr>
              <a:t>La garniture</a:t>
            </a:r>
          </a:p>
        </p:txBody>
      </p:sp>
    </p:spTree>
    <p:extLst>
      <p:ext uri="{BB962C8B-B14F-4D97-AF65-F5344CB8AC3E}">
        <p14:creationId xmlns:p14="http://schemas.microsoft.com/office/powerpoint/2010/main" val="29221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20000" cy="1143000"/>
          </a:xfrm>
        </p:spPr>
        <p:txBody>
          <a:bodyPr/>
          <a:lstStyle/>
          <a:p>
            <a:pPr algn="ctr"/>
            <a:r>
              <a:rPr lang="pt-PT" dirty="0" smtClean="0"/>
              <a:t>Bacalhau à </a:t>
            </a:r>
            <a:r>
              <a:rPr lang="pt-PT" dirty="0" err="1" smtClean="0"/>
              <a:t>brás</a:t>
            </a:r>
            <a:r>
              <a:rPr lang="pt-PT" dirty="0" smtClean="0"/>
              <a:t> </a:t>
            </a:r>
            <a:br>
              <a:rPr lang="pt-PT" dirty="0" smtClean="0"/>
            </a:br>
            <a:r>
              <a:rPr lang="pt-PT" dirty="0" smtClean="0"/>
              <a:t>( </a:t>
            </a:r>
            <a:r>
              <a:rPr lang="pt-PT" dirty="0" err="1" smtClean="0"/>
              <a:t>morue</a:t>
            </a:r>
            <a:r>
              <a:rPr lang="pt-PT" dirty="0" smtClean="0"/>
              <a:t> a la </a:t>
            </a:r>
            <a:r>
              <a:rPr lang="pt-PT" dirty="0" err="1" smtClean="0"/>
              <a:t>portugaise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fr-FR" b="1" dirty="0"/>
              <a:t>Ingrédients (pour 6 personnes</a:t>
            </a:r>
            <a:r>
              <a:rPr lang="fr-FR" b="1" dirty="0" smtClean="0"/>
              <a:t>):</a:t>
            </a:r>
            <a:endParaRPr lang="fr-FR" b="1" dirty="0"/>
          </a:p>
          <a:p>
            <a:r>
              <a:rPr lang="fr-FR" dirty="0" smtClean="0"/>
              <a:t>3 </a:t>
            </a:r>
            <a:r>
              <a:rPr lang="fr-FR" dirty="0"/>
              <a:t>pavés de morue </a:t>
            </a:r>
          </a:p>
          <a:p>
            <a:r>
              <a:rPr lang="fr-FR" dirty="0" smtClean="0"/>
              <a:t>6 œufs</a:t>
            </a:r>
            <a:endParaRPr lang="fr-FR" dirty="0"/>
          </a:p>
          <a:p>
            <a:r>
              <a:rPr lang="fr-FR" dirty="0" smtClean="0"/>
              <a:t>4 </a:t>
            </a:r>
            <a:r>
              <a:rPr lang="fr-FR" dirty="0"/>
              <a:t>cuillères à soupe d'huile d'olive</a:t>
            </a:r>
          </a:p>
          <a:p>
            <a:r>
              <a:rPr lang="fr-FR" dirty="0" smtClean="0"/>
              <a:t>2 </a:t>
            </a:r>
            <a:r>
              <a:rPr lang="fr-FR" dirty="0"/>
              <a:t>oignons</a:t>
            </a:r>
          </a:p>
          <a:p>
            <a:r>
              <a:rPr lang="fr-FR" dirty="0" smtClean="0"/>
              <a:t>2 </a:t>
            </a:r>
            <a:r>
              <a:rPr lang="fr-FR" dirty="0"/>
              <a:t>gousses d'ail</a:t>
            </a:r>
          </a:p>
          <a:p>
            <a:r>
              <a:rPr lang="fr-FR" dirty="0" smtClean="0"/>
              <a:t>persil</a:t>
            </a:r>
            <a:endParaRPr lang="fr-FR" dirty="0"/>
          </a:p>
          <a:p>
            <a:r>
              <a:rPr lang="fr-FR" dirty="0" smtClean="0"/>
              <a:t>12 </a:t>
            </a:r>
            <a:r>
              <a:rPr lang="fr-FR" dirty="0"/>
              <a:t>pommes de terre</a:t>
            </a:r>
          </a:p>
          <a:p>
            <a:pPr marL="114300" indent="0">
              <a:buNone/>
            </a:pP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951" y="4653136"/>
            <a:ext cx="32385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246221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4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20000" cy="1143000"/>
          </a:xfrm>
        </p:spPr>
        <p:txBody>
          <a:bodyPr/>
          <a:lstStyle/>
          <a:p>
            <a:pPr algn="ctr"/>
            <a:r>
              <a:rPr lang="pt-PT" sz="3600" dirty="0"/>
              <a:t>Bacalhau </a:t>
            </a:r>
            <a:r>
              <a:rPr lang="pt-PT" sz="3600" dirty="0" smtClean="0"/>
              <a:t>à </a:t>
            </a:r>
            <a:r>
              <a:rPr lang="pt-PT" sz="3600" dirty="0" err="1"/>
              <a:t>bras</a:t>
            </a:r>
            <a:r>
              <a:rPr lang="pt-PT" sz="3600" dirty="0"/>
              <a:t> 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( </a:t>
            </a:r>
            <a:r>
              <a:rPr lang="pt-PT" sz="3600" dirty="0" err="1"/>
              <a:t>morue</a:t>
            </a:r>
            <a:r>
              <a:rPr lang="pt-PT" sz="3600" dirty="0"/>
              <a:t> a la </a:t>
            </a:r>
            <a:r>
              <a:rPr lang="pt-PT" sz="3600" dirty="0" err="1"/>
              <a:t>portugaise</a:t>
            </a:r>
            <a:r>
              <a:rPr lang="pt-PT" sz="3600" dirty="0"/>
              <a:t>)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7715200" cy="499715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fr-FR" sz="2000" b="1" dirty="0" smtClean="0"/>
              <a:t>Préparation </a:t>
            </a:r>
            <a:r>
              <a:rPr lang="fr-FR" sz="2000" b="1" dirty="0"/>
              <a:t>de la </a:t>
            </a:r>
            <a:r>
              <a:rPr lang="fr-FR" sz="2000" b="1" dirty="0" smtClean="0"/>
              <a:t>recette:</a:t>
            </a:r>
            <a:endParaRPr lang="fr-FR" sz="2000" dirty="0"/>
          </a:p>
          <a:p>
            <a:r>
              <a:rPr lang="fr-FR" sz="2000" dirty="0"/>
              <a:t>Laisser dessaler la morue dans de </a:t>
            </a:r>
            <a:r>
              <a:rPr lang="fr-FR" sz="2000" dirty="0" smtClean="0"/>
              <a:t>l'eau. </a:t>
            </a:r>
            <a:endParaRPr lang="fr-FR" sz="2000" dirty="0"/>
          </a:p>
          <a:p>
            <a:r>
              <a:rPr lang="fr-FR" sz="2000" dirty="0" smtClean="0"/>
              <a:t>Découper </a:t>
            </a:r>
            <a:r>
              <a:rPr lang="fr-FR" sz="2000" dirty="0"/>
              <a:t>la morue en petits </a:t>
            </a:r>
            <a:r>
              <a:rPr lang="fr-FR" sz="2000" dirty="0" smtClean="0"/>
              <a:t>morceaux.</a:t>
            </a:r>
            <a:endParaRPr lang="fr-FR" sz="2000" dirty="0"/>
          </a:p>
          <a:p>
            <a:r>
              <a:rPr lang="fr-FR" sz="2000" dirty="0"/>
              <a:t>Faire revenir les oignons et l'ail émincés dans l'huile </a:t>
            </a:r>
            <a:r>
              <a:rPr lang="fr-FR" sz="2000" dirty="0" smtClean="0"/>
              <a:t>d'olive</a:t>
            </a:r>
            <a:r>
              <a:rPr lang="fr-FR" sz="2000" dirty="0"/>
              <a:t>.</a:t>
            </a:r>
          </a:p>
          <a:p>
            <a:r>
              <a:rPr lang="fr-FR" sz="2000" dirty="0"/>
              <a:t>Faire revenir pendant 5 minutes les morceaux de morue avec l'oignon et l'ail.</a:t>
            </a:r>
          </a:p>
          <a:p>
            <a:r>
              <a:rPr lang="fr-FR" sz="2000" dirty="0" smtClean="0"/>
              <a:t>Découper </a:t>
            </a:r>
            <a:r>
              <a:rPr lang="fr-FR" sz="2000" dirty="0"/>
              <a:t>les pommes de terre en frites très fines. Les plonger dans la friteuse pour qu'elles soient </a:t>
            </a:r>
            <a:r>
              <a:rPr lang="fr-FR" sz="2000" dirty="0" smtClean="0"/>
              <a:t>précuites.</a:t>
            </a:r>
            <a:endParaRPr lang="fr-FR" sz="2000" dirty="0"/>
          </a:p>
          <a:p>
            <a:r>
              <a:rPr lang="fr-FR" sz="2000" dirty="0"/>
              <a:t>Mélanger les frites, la morue, les oignons et l'ail ensemble dans la poêle. </a:t>
            </a:r>
            <a:endParaRPr lang="fr-FR" sz="2000" dirty="0" smtClean="0"/>
          </a:p>
          <a:p>
            <a:r>
              <a:rPr lang="fr-FR" sz="2000" dirty="0" smtClean="0"/>
              <a:t>Battre </a:t>
            </a:r>
            <a:r>
              <a:rPr lang="fr-FR" sz="2000" dirty="0"/>
              <a:t>les </a:t>
            </a:r>
            <a:r>
              <a:rPr lang="fr-FR" sz="2000" dirty="0" smtClean="0"/>
              <a:t>œufs </a:t>
            </a:r>
            <a:r>
              <a:rPr lang="fr-FR" sz="2000" dirty="0"/>
              <a:t>en omelette, saler, poivrer. Mettre cette préparation avec la morue </a:t>
            </a:r>
            <a:r>
              <a:rPr lang="fr-FR" sz="2000" dirty="0" smtClean="0"/>
              <a:t>une </a:t>
            </a:r>
            <a:r>
              <a:rPr lang="fr-FR" sz="2000" dirty="0"/>
              <a:t>minute avant la fin de la cuisson. </a:t>
            </a:r>
            <a:endParaRPr lang="fr-FR" sz="2000" dirty="0" smtClean="0"/>
          </a:p>
          <a:p>
            <a:r>
              <a:rPr lang="fr-FR" sz="2000" dirty="0" smtClean="0"/>
              <a:t>Saupoudrer </a:t>
            </a:r>
            <a:r>
              <a:rPr lang="fr-FR" sz="2000" dirty="0"/>
              <a:t>de persil et mélanger.</a:t>
            </a:r>
          </a:p>
          <a:p>
            <a:r>
              <a:rPr lang="fr-FR" sz="2000" dirty="0"/>
              <a:t>Décorer d'olives noires et de tomates cerises.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34907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395536" y="1331640"/>
            <a:ext cx="7764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Ce plat est composé de poulpe rôti, </a:t>
            </a:r>
            <a:r>
              <a:rPr lang="fr-FR" dirty="0" smtClean="0"/>
              <a:t>trempé dans </a:t>
            </a:r>
            <a:r>
              <a:rPr lang="fr-FR" dirty="0"/>
              <a:t>l’huile d’olive et souvent accompagné de </a:t>
            </a:r>
            <a:r>
              <a:rPr lang="fr-FR" dirty="0" smtClean="0"/>
              <a:t>« </a:t>
            </a:r>
            <a:r>
              <a:rPr lang="fr-FR" dirty="0" err="1"/>
              <a:t>batatas</a:t>
            </a:r>
            <a:r>
              <a:rPr lang="fr-FR" dirty="0"/>
              <a:t> a </a:t>
            </a:r>
            <a:r>
              <a:rPr lang="fr-FR" dirty="0" err="1"/>
              <a:t>murro</a:t>
            </a:r>
            <a:r>
              <a:rPr lang="fr-FR" dirty="0"/>
              <a:t> », des pommes de terre légèrement écrasées. Ce plat serait originaire des </a:t>
            </a:r>
            <a:r>
              <a:rPr lang="fr-FR" dirty="0" err="1"/>
              <a:t>Beiras</a:t>
            </a:r>
            <a:r>
              <a:rPr lang="fr-FR" dirty="0"/>
              <a:t>, une zone située entre le sud du Douro et le nord du Tage. Le poulpe est souvent dégusté au Portugal lors des grandes occasions et notamment à Noël.  </a:t>
            </a:r>
          </a:p>
          <a:p>
            <a:pPr algn="just"/>
            <a:endParaRPr lang="fr-F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39552" y="188640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MA" sz="3200" dirty="0" err="1" smtClean="0"/>
              <a:t>Polvo</a:t>
            </a:r>
            <a:r>
              <a:rPr lang="fr-MA" sz="3200" dirty="0" smtClean="0"/>
              <a:t> à </a:t>
            </a:r>
            <a:r>
              <a:rPr lang="fr-MA" sz="3200" dirty="0" err="1" smtClean="0"/>
              <a:t>lagareiro</a:t>
            </a:r>
            <a:r>
              <a:rPr lang="fr-MA" sz="3200" dirty="0" smtClean="0"/>
              <a:t/>
            </a:r>
            <a:br>
              <a:rPr lang="fr-MA" sz="3200" dirty="0" smtClean="0"/>
            </a:br>
            <a:r>
              <a:rPr lang="fr-MA" sz="3200" dirty="0" smtClean="0"/>
              <a:t>( Poulpe à la portugaise)</a:t>
            </a:r>
            <a:endParaRPr lang="fr-MA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052" y="2924944"/>
            <a:ext cx="40005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414958" y="3065477"/>
            <a:ext cx="3384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Le terme </a:t>
            </a:r>
            <a:r>
              <a:rPr lang="fr-FR" dirty="0" smtClean="0"/>
              <a:t>«</a:t>
            </a:r>
            <a:r>
              <a:rPr lang="fr-FR" dirty="0" err="1" smtClean="0"/>
              <a:t>lagareiro</a:t>
            </a:r>
            <a:r>
              <a:rPr lang="fr-FR" dirty="0" smtClean="0"/>
              <a:t>» </a:t>
            </a:r>
            <a:r>
              <a:rPr lang="fr-FR" dirty="0"/>
              <a:t>fait référence au </a:t>
            </a:r>
            <a:r>
              <a:rPr lang="fr-FR" dirty="0" smtClean="0"/>
              <a:t>«</a:t>
            </a:r>
            <a:r>
              <a:rPr lang="fr-FR" dirty="0" err="1" smtClean="0"/>
              <a:t>lagar</a:t>
            </a:r>
            <a:r>
              <a:rPr lang="fr-FR" dirty="0" smtClean="0"/>
              <a:t>» </a:t>
            </a:r>
            <a:r>
              <a:rPr lang="fr-FR" dirty="0"/>
              <a:t>qui est le pressoir à olives à partir duquel l’huile d’olives est faite. Le </a:t>
            </a:r>
            <a:r>
              <a:rPr lang="fr-FR" dirty="0" smtClean="0"/>
              <a:t>«</a:t>
            </a:r>
            <a:r>
              <a:rPr lang="fr-FR" dirty="0" err="1" smtClean="0"/>
              <a:t>lagareiro</a:t>
            </a:r>
            <a:r>
              <a:rPr lang="fr-FR" dirty="0" smtClean="0"/>
              <a:t>» </a:t>
            </a:r>
            <a:r>
              <a:rPr lang="fr-FR" dirty="0"/>
              <a:t>était le travailleur du «</a:t>
            </a:r>
            <a:r>
              <a:rPr lang="fr-FR" dirty="0" err="1"/>
              <a:t>lagar</a:t>
            </a:r>
            <a:r>
              <a:rPr lang="fr-FR" dirty="0"/>
              <a:t>». Ainsi, les plats qui ont dans leur intitulé </a:t>
            </a:r>
            <a:r>
              <a:rPr lang="fr-FR" dirty="0" smtClean="0"/>
              <a:t>«à </a:t>
            </a:r>
            <a:r>
              <a:rPr lang="fr-FR" dirty="0" err="1" smtClean="0"/>
              <a:t>lagareiro</a:t>
            </a:r>
            <a:r>
              <a:rPr lang="fr-FR" dirty="0" smtClean="0"/>
              <a:t>» </a:t>
            </a:r>
            <a:r>
              <a:rPr lang="fr-FR" dirty="0"/>
              <a:t>sont des plats sur lesquels l’huile d’olive y est généreusement arrosée.</a:t>
            </a:r>
          </a:p>
        </p:txBody>
      </p:sp>
    </p:spTree>
    <p:extLst>
      <p:ext uri="{BB962C8B-B14F-4D97-AF65-F5344CB8AC3E}">
        <p14:creationId xmlns:p14="http://schemas.microsoft.com/office/powerpoint/2010/main" val="3762833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idade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idad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189</TotalTime>
  <Words>882</Words>
  <Application>Microsoft Office PowerPoint</Application>
  <PresentationFormat>Apresentação no Ecrã (4:3)</PresentationFormat>
  <Paragraphs>102</Paragraphs>
  <Slides>12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3" baseType="lpstr">
      <vt:lpstr>Contiguidade</vt:lpstr>
      <vt:lpstr>Gastronomie Portugaise</vt:lpstr>
      <vt:lpstr> Caractéristiques générales Le Portugal possède une gastronomie qui est aussi riche et variée que son paysage. </vt:lpstr>
      <vt:lpstr>  </vt:lpstr>
      <vt:lpstr>Hosties d’œufs (ovos moles)</vt:lpstr>
      <vt:lpstr>Ovos moles - recette</vt:lpstr>
      <vt:lpstr>Apresentação do PowerPoint</vt:lpstr>
      <vt:lpstr>Bacalhau à brás  ( morue a la portugaise)</vt:lpstr>
      <vt:lpstr>Bacalhau à bras  ( morue a la portugaise)</vt:lpstr>
      <vt:lpstr>Apresentação do PowerPoint</vt:lpstr>
      <vt:lpstr>Apresentação do PowerPoint</vt:lpstr>
      <vt:lpstr>Apresentação do PowerPoint</vt:lpstr>
      <vt:lpstr>Travail réalisé par les élèves portugais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Gastronomie Portugaise</dc:title>
  <dc:creator>Maria Jacinto</dc:creator>
  <cp:lastModifiedBy>Conceição Jacinto</cp:lastModifiedBy>
  <cp:revision>29</cp:revision>
  <cp:lastPrinted>2019-04-02T07:11:41Z</cp:lastPrinted>
  <dcterms:created xsi:type="dcterms:W3CDTF">2017-03-27T13:32:21Z</dcterms:created>
  <dcterms:modified xsi:type="dcterms:W3CDTF">2019-04-08T17:54:39Z</dcterms:modified>
</cp:coreProperties>
</file>