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5" r:id="rId3"/>
    <p:sldId id="260" r:id="rId4"/>
    <p:sldId id="264" r:id="rId5"/>
    <p:sldId id="262" r:id="rId6"/>
    <p:sldId id="263" r:id="rId7"/>
    <p:sldId id="261" r:id="rId8"/>
    <p:sldId id="266" r:id="rId9"/>
    <p:sldId id="267" r:id="rId10"/>
    <p:sldId id="268"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87FC4EB-FB52-4A9E-837B-3E1AABCE2AA5}" type="datetimeFigureOut">
              <a:rPr lang="pl-PL" smtClean="0"/>
              <a:t>04.05.2019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232637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87FC4EB-FB52-4A9E-837B-3E1AABCE2AA5}" type="datetimeFigureOut">
              <a:rPr lang="pl-PL" smtClean="0"/>
              <a:t>04.05.2019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32557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87FC4EB-FB52-4A9E-837B-3E1AABCE2AA5}" type="datetimeFigureOut">
              <a:rPr lang="pl-PL" smtClean="0"/>
              <a:t>04.05.2019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34778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87FC4EB-FB52-4A9E-837B-3E1AABCE2AA5}" type="datetimeFigureOut">
              <a:rPr lang="pl-PL" smtClean="0"/>
              <a:t>04.05.2019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125896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87FC4EB-FB52-4A9E-837B-3E1AABCE2AA5}" type="datetimeFigureOut">
              <a:rPr lang="pl-PL" smtClean="0"/>
              <a:t>04.05.2019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232337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Date Placeholder 7"/>
          <p:cNvSpPr>
            <a:spLocks noGrp="1"/>
          </p:cNvSpPr>
          <p:nvPr>
            <p:ph type="dt" sz="half" idx="10"/>
          </p:nvPr>
        </p:nvSpPr>
        <p:spPr/>
        <p:txBody>
          <a:bodyPr/>
          <a:lstStyle/>
          <a:p>
            <a:fld id="{087FC4EB-FB52-4A9E-837B-3E1AABCE2AA5}" type="datetimeFigureOut">
              <a:rPr lang="pl-PL" smtClean="0"/>
              <a:t>04.05.2019</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370713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Date Placeholder 1"/>
          <p:cNvSpPr>
            <a:spLocks noGrp="1"/>
          </p:cNvSpPr>
          <p:nvPr>
            <p:ph type="dt" sz="half" idx="10"/>
          </p:nvPr>
        </p:nvSpPr>
        <p:spPr/>
        <p:txBody>
          <a:bodyPr/>
          <a:lstStyle/>
          <a:p>
            <a:fld id="{087FC4EB-FB52-4A9E-837B-3E1AABCE2AA5}" type="datetimeFigureOut">
              <a:rPr lang="pl-PL" smtClean="0"/>
              <a:t>04.05.2019</a:t>
            </a:fld>
            <a:endParaRPr lang="pl-PL"/>
          </a:p>
        </p:txBody>
      </p:sp>
      <p:sp>
        <p:nvSpPr>
          <p:cNvPr id="11" name="Footer Placeholder 10"/>
          <p:cNvSpPr>
            <a:spLocks noGrp="1"/>
          </p:cNvSpPr>
          <p:nvPr>
            <p:ph type="ftr" sz="quarter" idx="11"/>
          </p:nvPr>
        </p:nvSpPr>
        <p:spPr/>
        <p:txBody>
          <a:bodyPr/>
          <a:lstStyle/>
          <a:p>
            <a:endParaRPr lang="pl-PL"/>
          </a:p>
        </p:txBody>
      </p:sp>
      <p:sp>
        <p:nvSpPr>
          <p:cNvPr id="12" name="Slide Number Placeholder 11"/>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244907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dirty="0"/>
          </a:p>
        </p:txBody>
      </p:sp>
      <p:sp>
        <p:nvSpPr>
          <p:cNvPr id="2" name="Date Placeholder 1"/>
          <p:cNvSpPr>
            <a:spLocks noGrp="1"/>
          </p:cNvSpPr>
          <p:nvPr>
            <p:ph type="dt" sz="half" idx="10"/>
          </p:nvPr>
        </p:nvSpPr>
        <p:spPr/>
        <p:txBody>
          <a:bodyPr/>
          <a:lstStyle/>
          <a:p>
            <a:fld id="{087FC4EB-FB52-4A9E-837B-3E1AABCE2AA5}" type="datetimeFigureOut">
              <a:rPr lang="pl-PL" smtClean="0"/>
              <a:t>04.05.2019</a:t>
            </a:fld>
            <a:endParaRPr lang="pl-PL"/>
          </a:p>
        </p:txBody>
      </p:sp>
      <p:sp>
        <p:nvSpPr>
          <p:cNvPr id="7" name="Footer Placeholder 6"/>
          <p:cNvSpPr>
            <a:spLocks noGrp="1"/>
          </p:cNvSpPr>
          <p:nvPr>
            <p:ph type="ftr" sz="quarter" idx="11"/>
          </p:nvPr>
        </p:nvSpPr>
        <p:spPr/>
        <p:txBody>
          <a:bodyPr/>
          <a:lstStyle/>
          <a:p>
            <a:endParaRPr lang="pl-PL"/>
          </a:p>
        </p:txBody>
      </p:sp>
      <p:sp>
        <p:nvSpPr>
          <p:cNvPr id="8" name="Slide Number Placeholder 7"/>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420581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7FC4EB-FB52-4A9E-837B-3E1AABCE2AA5}" type="datetimeFigureOut">
              <a:rPr lang="pl-PL" smtClean="0"/>
              <a:t>04.05.2019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3134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l-PL" smtClean="0"/>
              <a:t>Kliknij, aby edytować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087FC4EB-FB52-4A9E-837B-3E1AABCE2AA5}" type="datetimeFigureOut">
              <a:rPr lang="pl-PL" smtClean="0"/>
              <a:t>04.05.2019</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101446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087FC4EB-FB52-4A9E-837B-3E1AABCE2AA5}" type="datetimeFigureOut">
              <a:rPr lang="pl-PL" smtClean="0"/>
              <a:t>04.05.2019</a:t>
            </a:fld>
            <a:endParaRPr lang="pl-PL"/>
          </a:p>
        </p:txBody>
      </p:sp>
      <p:sp>
        <p:nvSpPr>
          <p:cNvPr id="9" name="Footer Placeholder 8"/>
          <p:cNvSpPr>
            <a:spLocks noGrp="1"/>
          </p:cNvSpPr>
          <p:nvPr>
            <p:ph type="ftr" sz="quarter" idx="11"/>
          </p:nvPr>
        </p:nvSpPr>
        <p:spPr>
          <a:xfrm>
            <a:off x="3499101" y="6356350"/>
            <a:ext cx="5911517" cy="365125"/>
          </a:xfrm>
        </p:spPr>
        <p:txBody>
          <a:bodyPr/>
          <a:lstStyle/>
          <a:p>
            <a:endParaRPr lang="pl-PL"/>
          </a:p>
        </p:txBody>
      </p:sp>
      <p:sp>
        <p:nvSpPr>
          <p:cNvPr id="10" name="Slide Number Placeholder 9"/>
          <p:cNvSpPr>
            <a:spLocks noGrp="1"/>
          </p:cNvSpPr>
          <p:nvPr>
            <p:ph type="sldNum" sz="quarter" idx="12"/>
          </p:nvPr>
        </p:nvSpPr>
        <p:spPr/>
        <p:txBody>
          <a:bodyPr/>
          <a:lstStyle/>
          <a:p>
            <a:fld id="{B6325996-B501-4275-A4C2-3579FAA17ED6}" type="slidenum">
              <a:rPr lang="pl-PL" smtClean="0"/>
              <a:t>‹#›</a:t>
            </a:fld>
            <a:endParaRPr lang="pl-PL"/>
          </a:p>
        </p:txBody>
      </p:sp>
    </p:spTree>
    <p:extLst>
      <p:ext uri="{BB962C8B-B14F-4D97-AF65-F5344CB8AC3E}">
        <p14:creationId xmlns:p14="http://schemas.microsoft.com/office/powerpoint/2010/main" val="2198831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87FC4EB-FB52-4A9E-837B-3E1AABCE2AA5}" type="datetimeFigureOut">
              <a:rPr lang="pl-PL" smtClean="0"/>
              <a:t>04.05.2019</a:t>
            </a:fld>
            <a:endParaRPr lang="pl-PL"/>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6325996-B501-4275-A4C2-3579FAA17ED6}" type="slidenum">
              <a:rPr lang="pl-PL" smtClean="0"/>
              <a:t>‹#›</a:t>
            </a:fld>
            <a:endParaRPr lang="pl-PL"/>
          </a:p>
        </p:txBody>
      </p:sp>
    </p:spTree>
    <p:extLst>
      <p:ext uri="{BB962C8B-B14F-4D97-AF65-F5344CB8AC3E}">
        <p14:creationId xmlns:p14="http://schemas.microsoft.com/office/powerpoint/2010/main" val="39944261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fr-FR" sz="8000" b="1" spc="0" dirty="0">
                <a:ln w="22225">
                  <a:solidFill>
                    <a:sysClr val="windowText" lastClr="000000"/>
                  </a:solidFill>
                  <a:prstDash val="solid"/>
                </a:ln>
                <a:solidFill>
                  <a:sysClr val="windowText" lastClr="000000"/>
                </a:solidFill>
                <a:effectLst>
                  <a:reflection blurRad="6350" stA="55000" endA="300" endPos="45500" dir="5400000" sy="-100000" algn="bl" rotWithShape="0"/>
                </a:effectLst>
              </a:rPr>
              <a:t>Recettes </a:t>
            </a:r>
            <a:r>
              <a:rPr lang="pl-PL" sz="8000" b="1" spc="0" dirty="0" smtClean="0">
                <a:ln w="22225">
                  <a:solidFill>
                    <a:sysClr val="windowText" lastClr="000000"/>
                  </a:solidFill>
                  <a:prstDash val="solid"/>
                </a:ln>
                <a:solidFill>
                  <a:sysClr val="windowText" lastClr="000000"/>
                </a:solidFill>
                <a:effectLst>
                  <a:reflection blurRad="6350" stA="55000" endA="300" endPos="45500" dir="5400000" sy="-100000" algn="bl" rotWithShape="0"/>
                </a:effectLst>
              </a:rPr>
              <a:t/>
            </a:r>
            <a:br>
              <a:rPr lang="pl-PL" sz="8000" b="1" spc="0" dirty="0" smtClean="0">
                <a:ln w="22225">
                  <a:solidFill>
                    <a:sysClr val="windowText" lastClr="000000"/>
                  </a:solidFill>
                  <a:prstDash val="solid"/>
                </a:ln>
                <a:solidFill>
                  <a:sysClr val="windowText" lastClr="000000"/>
                </a:solidFill>
                <a:effectLst>
                  <a:reflection blurRad="6350" stA="55000" endA="300" endPos="45500" dir="5400000" sy="-100000" algn="bl" rotWithShape="0"/>
                </a:effectLst>
              </a:rPr>
            </a:br>
            <a:r>
              <a:rPr lang="fr-FR" sz="8000" b="1" spc="0" dirty="0" smtClean="0">
                <a:ln w="22225">
                  <a:solidFill>
                    <a:sysClr val="windowText" lastClr="000000"/>
                  </a:solidFill>
                  <a:prstDash val="solid"/>
                </a:ln>
                <a:solidFill>
                  <a:sysClr val="windowText" lastClr="000000"/>
                </a:solidFill>
                <a:effectLst>
                  <a:reflection blurRad="6350" stA="55000" endA="300" endPos="45500" dir="5400000" sy="-100000" algn="bl" rotWithShape="0"/>
                </a:effectLst>
              </a:rPr>
              <a:t>de </a:t>
            </a:r>
            <a:r>
              <a:rPr lang="fr-FR" sz="8000" b="1" spc="0" dirty="0">
                <a:ln w="22225">
                  <a:solidFill>
                    <a:sysClr val="windowText" lastClr="000000"/>
                  </a:solidFill>
                  <a:prstDash val="solid"/>
                </a:ln>
                <a:solidFill>
                  <a:sysClr val="windowText" lastClr="000000"/>
                </a:solidFill>
                <a:effectLst>
                  <a:reflection blurRad="6350" stA="55000" endA="300" endPos="45500" dir="5400000" sy="-100000" algn="bl" rotWithShape="0"/>
                </a:effectLst>
              </a:rPr>
              <a:t>la cuisine polonaise</a:t>
            </a:r>
            <a:endParaRPr lang="pl-PL" sz="8000" b="1" spc="0" dirty="0">
              <a:ln w="22225">
                <a:solidFill>
                  <a:sysClr val="windowText" lastClr="000000"/>
                </a:solidFill>
                <a:prstDash val="solid"/>
              </a:ln>
              <a:solidFill>
                <a:sysClr val="windowText" lastClr="000000"/>
              </a:solidFill>
              <a:effectLst>
                <a:reflection blurRad="6350" stA="55000" endA="300" endPos="45500" dir="5400000" sy="-100000" algn="bl" rotWithShape="0"/>
              </a:effectLst>
            </a:endParaRPr>
          </a:p>
        </p:txBody>
      </p:sp>
      <p:pic>
        <p:nvPicPr>
          <p:cNvPr id="4" name="Obraz 3"/>
          <p:cNvPicPr>
            <a:picLocks noChangeAspect="1"/>
          </p:cNvPicPr>
          <p:nvPr/>
        </p:nvPicPr>
        <p:blipFill>
          <a:blip r:embed="rId2"/>
          <a:stretch>
            <a:fillRect/>
          </a:stretch>
        </p:blipFill>
        <p:spPr>
          <a:xfrm>
            <a:off x="9157759" y="2402298"/>
            <a:ext cx="2725148" cy="2725148"/>
          </a:xfrm>
          <a:prstGeom prst="rect">
            <a:avLst/>
          </a:prstGeom>
        </p:spPr>
      </p:pic>
      <p:pic>
        <p:nvPicPr>
          <p:cNvPr id="5" name="Obraz 4"/>
          <p:cNvPicPr>
            <a:picLocks noChangeAspect="1"/>
          </p:cNvPicPr>
          <p:nvPr/>
        </p:nvPicPr>
        <p:blipFill>
          <a:blip r:embed="rId3"/>
          <a:stretch>
            <a:fillRect/>
          </a:stretch>
        </p:blipFill>
        <p:spPr>
          <a:xfrm>
            <a:off x="7469746" y="277024"/>
            <a:ext cx="2254431" cy="1844535"/>
          </a:xfrm>
          <a:prstGeom prst="rect">
            <a:avLst/>
          </a:prstGeom>
        </p:spPr>
      </p:pic>
      <p:pic>
        <p:nvPicPr>
          <p:cNvPr id="6" name="Obraz 5"/>
          <p:cNvPicPr>
            <a:picLocks noChangeAspect="1"/>
          </p:cNvPicPr>
          <p:nvPr/>
        </p:nvPicPr>
        <p:blipFill>
          <a:blip r:embed="rId4"/>
          <a:stretch>
            <a:fillRect/>
          </a:stretch>
        </p:blipFill>
        <p:spPr>
          <a:xfrm>
            <a:off x="6015027" y="4031087"/>
            <a:ext cx="2727992" cy="1905625"/>
          </a:xfrm>
          <a:prstGeom prst="rect">
            <a:avLst/>
          </a:prstGeom>
        </p:spPr>
      </p:pic>
    </p:spTree>
    <p:extLst>
      <p:ext uri="{BB962C8B-B14F-4D97-AF65-F5344CB8AC3E}">
        <p14:creationId xmlns:p14="http://schemas.microsoft.com/office/powerpoint/2010/main" val="4247255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3868147" y="1772763"/>
            <a:ext cx="8019289" cy="1861391"/>
          </a:xfrm>
        </p:spPr>
        <p:txBody>
          <a:bodyPr/>
          <a:lstStyle/>
          <a:p>
            <a:r>
              <a:rPr lang="pl-PL" sz="2800" dirty="0" err="1" smtClean="0"/>
              <a:t>Travail</a:t>
            </a:r>
            <a:r>
              <a:rPr lang="pl-PL" sz="2800" dirty="0" smtClean="0"/>
              <a:t> </a:t>
            </a:r>
            <a:r>
              <a:rPr lang="pl-PL" sz="2800" dirty="0" err="1" smtClean="0"/>
              <a:t>effectué</a:t>
            </a:r>
            <a:r>
              <a:rPr lang="pl-PL" sz="2800" dirty="0" smtClean="0"/>
              <a:t> </a:t>
            </a:r>
            <a:r>
              <a:rPr lang="pl-PL" sz="2800" dirty="0" err="1" smtClean="0"/>
              <a:t>dans</a:t>
            </a:r>
            <a:r>
              <a:rPr lang="pl-PL" sz="2800" dirty="0" smtClean="0"/>
              <a:t> le </a:t>
            </a:r>
            <a:r>
              <a:rPr lang="pl-PL" sz="2800" dirty="0" err="1" smtClean="0"/>
              <a:t>cadre</a:t>
            </a:r>
            <a:r>
              <a:rPr lang="pl-PL" sz="2800" dirty="0" smtClean="0"/>
              <a:t> </a:t>
            </a:r>
            <a:r>
              <a:rPr lang="pl-PL" sz="2800" dirty="0" err="1" smtClean="0"/>
              <a:t>du</a:t>
            </a:r>
            <a:r>
              <a:rPr lang="pl-PL" sz="2800" dirty="0" smtClean="0"/>
              <a:t> </a:t>
            </a:r>
            <a:r>
              <a:rPr lang="pl-PL" sz="2800" dirty="0" err="1" smtClean="0"/>
              <a:t>projet</a:t>
            </a:r>
            <a:r>
              <a:rPr lang="pl-PL" sz="2800" dirty="0" smtClean="0"/>
              <a:t> Erasmus+ </a:t>
            </a:r>
            <a:r>
              <a:rPr lang="pl-PL" dirty="0" smtClean="0"/>
              <a:t/>
            </a:r>
            <a:br>
              <a:rPr lang="pl-PL" dirty="0" smtClean="0"/>
            </a:br>
            <a:r>
              <a:rPr lang="pl-PL" dirty="0" err="1" smtClean="0"/>
              <a:t>Unis</a:t>
            </a:r>
            <a:r>
              <a:rPr lang="pl-PL" dirty="0" smtClean="0"/>
              <a:t> en Europe 2018-2020</a:t>
            </a:r>
            <a:endParaRPr lang="pl-PL" dirty="0"/>
          </a:p>
        </p:txBody>
      </p:sp>
      <p:sp>
        <p:nvSpPr>
          <p:cNvPr id="6" name="Symbol zastępczy tekstu 5"/>
          <p:cNvSpPr>
            <a:spLocks noGrp="1"/>
          </p:cNvSpPr>
          <p:nvPr>
            <p:ph type="body" idx="1"/>
          </p:nvPr>
        </p:nvSpPr>
        <p:spPr>
          <a:xfrm>
            <a:off x="3886200" y="4173415"/>
            <a:ext cx="7672754" cy="1413569"/>
          </a:xfrm>
        </p:spPr>
        <p:txBody>
          <a:bodyPr>
            <a:normAutofit/>
          </a:bodyPr>
          <a:lstStyle/>
          <a:p>
            <a:r>
              <a:rPr lang="pl-PL" b="1" dirty="0" err="1" smtClean="0"/>
              <a:t>Auteurs</a:t>
            </a:r>
            <a:r>
              <a:rPr lang="pl-PL" dirty="0" smtClean="0"/>
              <a:t>:</a:t>
            </a:r>
          </a:p>
          <a:p>
            <a:r>
              <a:rPr lang="pl-PL" dirty="0" err="1" smtClean="0"/>
              <a:t>Tisha</a:t>
            </a:r>
            <a:r>
              <a:rPr lang="pl-PL" dirty="0" smtClean="0"/>
              <a:t> </a:t>
            </a:r>
            <a:r>
              <a:rPr lang="pl-PL" dirty="0" err="1" smtClean="0"/>
              <a:t>Ozabor</a:t>
            </a:r>
            <a:r>
              <a:rPr lang="fi-FI" dirty="0" smtClean="0"/>
              <a:t>, </a:t>
            </a:r>
            <a:r>
              <a:rPr lang="fi-FI" dirty="0"/>
              <a:t>Wiktoria </a:t>
            </a:r>
            <a:r>
              <a:rPr lang="fi-FI" dirty="0" smtClean="0"/>
              <a:t>M</a:t>
            </a:r>
            <a:r>
              <a:rPr lang="pl-PL" dirty="0" err="1" smtClean="0"/>
              <a:t>iśtak</a:t>
            </a:r>
            <a:r>
              <a:rPr lang="fi-FI" dirty="0" smtClean="0"/>
              <a:t>, </a:t>
            </a:r>
            <a:endParaRPr lang="pl-PL" dirty="0" smtClean="0"/>
          </a:p>
          <a:p>
            <a:r>
              <a:rPr lang="fi-FI" dirty="0" smtClean="0"/>
              <a:t>Amelia</a:t>
            </a:r>
            <a:r>
              <a:rPr lang="pl-PL" dirty="0" smtClean="0"/>
              <a:t> Italiano</a:t>
            </a:r>
            <a:r>
              <a:rPr lang="fi-FI" dirty="0" smtClean="0"/>
              <a:t>, </a:t>
            </a:r>
            <a:r>
              <a:rPr lang="fi-FI" dirty="0"/>
              <a:t>Oksana </a:t>
            </a:r>
            <a:r>
              <a:rPr lang="pl-PL" dirty="0" smtClean="0"/>
              <a:t>Sawicka</a:t>
            </a:r>
            <a:endParaRPr lang="pl-PL"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181" y="1030654"/>
            <a:ext cx="2374900" cy="2374900"/>
          </a:xfrm>
          <a:prstGeom prst="rect">
            <a:avLst/>
          </a:prstGeom>
        </p:spPr>
      </p:pic>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3317" y="3922297"/>
            <a:ext cx="2384175" cy="2150256"/>
          </a:xfrm>
          <a:prstGeom prst="rect">
            <a:avLst/>
          </a:prstGeom>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147" y="724251"/>
            <a:ext cx="3681984" cy="1048512"/>
          </a:xfrm>
          <a:prstGeom prst="rect">
            <a:avLst/>
          </a:prstGeom>
        </p:spPr>
      </p:pic>
    </p:spTree>
    <p:extLst>
      <p:ext uri="{BB962C8B-B14F-4D97-AF65-F5344CB8AC3E}">
        <p14:creationId xmlns:p14="http://schemas.microsoft.com/office/powerpoint/2010/main" val="102260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spc="0" dirty="0" smtClean="0">
                <a:ln w="22225">
                  <a:solidFill>
                    <a:sysClr val="windowText" lastClr="000000"/>
                  </a:solidFill>
                  <a:prstDash val="solid"/>
                </a:ln>
                <a:solidFill>
                  <a:sysClr val="windowText" lastClr="000000"/>
                </a:solidFill>
              </a:rPr>
              <a:t>PIEROGI – </a:t>
            </a:r>
            <a:r>
              <a:rPr lang="pl-PL" b="1" spc="0" dirty="0" smtClean="0">
                <a:ln w="22225">
                  <a:solidFill>
                    <a:sysClr val="windowText" lastClr="000000"/>
                  </a:solidFill>
                  <a:prstDash val="solid"/>
                </a:ln>
                <a:solidFill>
                  <a:sysClr val="windowText" lastClr="000000"/>
                </a:solidFill>
              </a:rPr>
              <a:t> </a:t>
            </a:r>
            <a:r>
              <a:rPr lang="pl-PL" b="1" spc="0" dirty="0" err="1" smtClean="0">
                <a:ln w="22225">
                  <a:solidFill>
                    <a:sysClr val="windowText" lastClr="000000"/>
                  </a:solidFill>
                  <a:prstDash val="solid"/>
                </a:ln>
                <a:solidFill>
                  <a:sysClr val="windowText" lastClr="000000"/>
                </a:solidFill>
              </a:rPr>
              <a:t>les</a:t>
            </a:r>
            <a:r>
              <a:rPr lang="pl-PL" b="1" spc="0" dirty="0" smtClean="0">
                <a:ln w="22225">
                  <a:solidFill>
                    <a:sysClr val="windowText" lastClr="000000"/>
                  </a:solidFill>
                  <a:prstDash val="solid"/>
                </a:ln>
                <a:solidFill>
                  <a:sysClr val="windowText" lastClr="000000"/>
                </a:solidFill>
              </a:rPr>
              <a:t> </a:t>
            </a:r>
            <a:r>
              <a:rPr lang="pl-PL" b="1" spc="0" dirty="0" smtClean="0">
                <a:ln w="22225">
                  <a:solidFill>
                    <a:sysClr val="windowText" lastClr="000000"/>
                  </a:solidFill>
                  <a:prstDash val="solid"/>
                </a:ln>
                <a:solidFill>
                  <a:sysClr val="windowText" lastClr="000000"/>
                </a:solidFill>
              </a:rPr>
              <a:t>pierogi</a:t>
            </a:r>
            <a:endParaRPr lang="pl-PL" b="1" spc="0" dirty="0">
              <a:ln w="22225">
                <a:solidFill>
                  <a:sysClr val="windowText" lastClr="000000"/>
                </a:solidFill>
                <a:prstDash val="solid"/>
              </a:ln>
              <a:solidFill>
                <a:sysClr val="windowText" lastClr="000000"/>
              </a:solidFill>
            </a:endParaRPr>
          </a:p>
        </p:txBody>
      </p:sp>
      <p:sp>
        <p:nvSpPr>
          <p:cNvPr id="3" name="Symbol zastępczy zawartości 2"/>
          <p:cNvSpPr>
            <a:spLocks noGrp="1"/>
          </p:cNvSpPr>
          <p:nvPr>
            <p:ph idx="1"/>
          </p:nvPr>
        </p:nvSpPr>
        <p:spPr/>
        <p:txBody>
          <a:bodyPr>
            <a:noAutofit/>
          </a:bodyPr>
          <a:lstStyle/>
          <a:p>
            <a:r>
              <a:rPr lang="fr-FR" sz="2800" b="1" dirty="0"/>
              <a:t>Pierogi</a:t>
            </a:r>
            <a:r>
              <a:rPr lang="fr-FR" sz="2800" dirty="0"/>
              <a:t> (au </a:t>
            </a:r>
            <a:r>
              <a:rPr lang="fr-FR" sz="2800" dirty="0" smtClean="0"/>
              <a:t>singulier</a:t>
            </a:r>
            <a:r>
              <a:rPr lang="pl-PL" sz="2800" dirty="0" smtClean="0"/>
              <a:t>:</a:t>
            </a:r>
            <a:r>
              <a:rPr lang="fr-FR" sz="2800" dirty="0" smtClean="0"/>
              <a:t> </a:t>
            </a:r>
            <a:r>
              <a:rPr lang="fr-FR" sz="2800" dirty="0"/>
              <a:t>pieróg) est le nom d'un plat typique de la cuisine polonaise. </a:t>
            </a:r>
            <a:endParaRPr lang="pl-PL" sz="2800" dirty="0" smtClean="0"/>
          </a:p>
          <a:p>
            <a:pPr marL="0" indent="0">
              <a:buNone/>
            </a:pPr>
            <a:endParaRPr lang="pl-PL" sz="2800" dirty="0" smtClean="0"/>
          </a:p>
          <a:p>
            <a:pPr marL="0" indent="0">
              <a:buNone/>
            </a:pPr>
            <a:endParaRPr lang="fr-FR" sz="2800" dirty="0" smtClean="0"/>
          </a:p>
          <a:p>
            <a:r>
              <a:rPr lang="fr-FR" sz="2800" b="1" dirty="0" smtClean="0"/>
              <a:t>Les </a:t>
            </a:r>
            <a:r>
              <a:rPr lang="fr-FR" sz="2800" b="1" dirty="0" smtClean="0"/>
              <a:t>pierogi </a:t>
            </a:r>
            <a:r>
              <a:rPr lang="fr-FR" sz="2800" dirty="0"/>
              <a:t>sont traditionnellement farcis </a:t>
            </a:r>
            <a:r>
              <a:rPr lang="pl-PL" sz="2800" dirty="0" smtClean="0"/>
              <a:t>       </a:t>
            </a:r>
            <a:r>
              <a:rPr lang="fr-FR" sz="2800" dirty="0" smtClean="0"/>
              <a:t>de </a:t>
            </a:r>
            <a:r>
              <a:rPr lang="fr-FR" sz="2800" dirty="0"/>
              <a:t>pommes de terre et fromage blanc (</a:t>
            </a:r>
            <a:r>
              <a:rPr lang="fr-FR" sz="2800" b="1" dirty="0"/>
              <a:t>pierogi ruskie</a:t>
            </a:r>
            <a:r>
              <a:rPr lang="fr-FR" sz="2800" dirty="0"/>
              <a:t>, « à la ruthène »), de viande (</a:t>
            </a:r>
            <a:r>
              <a:rPr lang="fr-FR" sz="2800" b="1" dirty="0"/>
              <a:t>pierogi </a:t>
            </a:r>
            <a:r>
              <a:rPr lang="pl-PL" sz="2800" b="1" dirty="0" smtClean="0"/>
              <a:t>       </a:t>
            </a:r>
            <a:r>
              <a:rPr lang="fr-FR" sz="2800" b="1" dirty="0" smtClean="0"/>
              <a:t>z </a:t>
            </a:r>
            <a:r>
              <a:rPr lang="fr-FR" sz="2800" b="1" dirty="0"/>
              <a:t>mięsem</a:t>
            </a:r>
            <a:r>
              <a:rPr lang="fr-FR" sz="2800" dirty="0"/>
              <a:t>), de chou et de champignons (</a:t>
            </a:r>
            <a:r>
              <a:rPr lang="fr-FR" sz="2800" b="1" dirty="0"/>
              <a:t>pierogi z kapustą i grzybami</a:t>
            </a:r>
            <a:r>
              <a:rPr lang="fr-FR" sz="2800" dirty="0"/>
              <a:t>), de fromage blanc (</a:t>
            </a:r>
            <a:r>
              <a:rPr lang="fr-FR" sz="2800" b="1" dirty="0"/>
              <a:t>pierogi z serem</a:t>
            </a:r>
            <a:r>
              <a:rPr lang="fr-FR" sz="2800" dirty="0"/>
              <a:t>), ou encore de myrtilles (</a:t>
            </a:r>
            <a:r>
              <a:rPr lang="fr-FR" sz="2800" b="1" dirty="0"/>
              <a:t>pierogi z jagodami</a:t>
            </a:r>
            <a:r>
              <a:rPr lang="fr-FR" sz="2800" dirty="0"/>
              <a:t>).</a:t>
            </a:r>
            <a:endParaRPr lang="pl-PL" sz="2800" dirty="0"/>
          </a:p>
        </p:txBody>
      </p:sp>
      <p:pic>
        <p:nvPicPr>
          <p:cNvPr id="4" name="Obraz 3"/>
          <p:cNvPicPr>
            <a:picLocks noChangeAspect="1"/>
          </p:cNvPicPr>
          <p:nvPr/>
        </p:nvPicPr>
        <p:blipFill>
          <a:blip r:embed="rId2"/>
          <a:stretch>
            <a:fillRect/>
          </a:stretch>
        </p:blipFill>
        <p:spPr>
          <a:xfrm>
            <a:off x="572428" y="355748"/>
            <a:ext cx="2627973" cy="1748796"/>
          </a:xfrm>
          <a:prstGeom prst="rect">
            <a:avLst/>
          </a:prstGeom>
        </p:spPr>
      </p:pic>
      <p:pic>
        <p:nvPicPr>
          <p:cNvPr id="5" name="Obraz 4"/>
          <p:cNvPicPr>
            <a:picLocks noChangeAspect="1"/>
          </p:cNvPicPr>
          <p:nvPr/>
        </p:nvPicPr>
        <p:blipFill>
          <a:blip r:embed="rId3"/>
          <a:stretch>
            <a:fillRect/>
          </a:stretch>
        </p:blipFill>
        <p:spPr>
          <a:xfrm>
            <a:off x="1402293" y="4801095"/>
            <a:ext cx="2466975" cy="1847850"/>
          </a:xfrm>
          <a:prstGeom prst="rect">
            <a:avLst/>
          </a:prstGeom>
        </p:spPr>
      </p:pic>
      <p:pic>
        <p:nvPicPr>
          <p:cNvPr id="6" name="Obraz 5"/>
          <p:cNvPicPr>
            <a:picLocks noChangeAspect="1"/>
          </p:cNvPicPr>
          <p:nvPr/>
        </p:nvPicPr>
        <p:blipFill>
          <a:blip r:embed="rId4"/>
          <a:stretch>
            <a:fillRect/>
          </a:stretch>
        </p:blipFill>
        <p:spPr>
          <a:xfrm>
            <a:off x="9659154" y="1512156"/>
            <a:ext cx="2053569" cy="1435208"/>
          </a:xfrm>
          <a:prstGeom prst="rect">
            <a:avLst/>
          </a:prstGeom>
        </p:spPr>
      </p:pic>
    </p:spTree>
    <p:extLst>
      <p:ext uri="{BB962C8B-B14F-4D97-AF65-F5344CB8AC3E}">
        <p14:creationId xmlns:p14="http://schemas.microsoft.com/office/powerpoint/2010/main" val="236447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5798" y="1085201"/>
            <a:ext cx="2947482" cy="4601183"/>
          </a:xfrm>
        </p:spPr>
        <p:txBody>
          <a:bodyPr/>
          <a:lstStyle/>
          <a:p>
            <a:r>
              <a:rPr lang="pl-PL" b="1" spc="0" dirty="0" smtClean="0">
                <a:ln w="22225">
                  <a:solidFill>
                    <a:sysClr val="windowText" lastClr="000000"/>
                  </a:solidFill>
                  <a:prstDash val="solid"/>
                </a:ln>
                <a:solidFill>
                  <a:sysClr val="windowText" lastClr="000000"/>
                </a:solidFill>
              </a:rPr>
              <a:t/>
            </a:r>
            <a:br>
              <a:rPr lang="pl-PL" b="1" spc="0" dirty="0" smtClean="0">
                <a:ln w="22225">
                  <a:solidFill>
                    <a:sysClr val="windowText" lastClr="000000"/>
                  </a:solidFill>
                  <a:prstDash val="solid"/>
                </a:ln>
                <a:solidFill>
                  <a:sysClr val="windowText" lastClr="000000"/>
                </a:solidFill>
              </a:rPr>
            </a:br>
            <a:r>
              <a:rPr lang="pl-PL" b="1" spc="0" dirty="0">
                <a:ln w="22225">
                  <a:solidFill>
                    <a:sysClr val="windowText" lastClr="000000"/>
                  </a:solidFill>
                  <a:prstDash val="solid"/>
                </a:ln>
                <a:solidFill>
                  <a:sysClr val="windowText" lastClr="000000"/>
                </a:solidFill>
              </a:rPr>
              <a:t/>
            </a:r>
            <a:br>
              <a:rPr lang="pl-PL" b="1" spc="0" dirty="0">
                <a:ln w="22225">
                  <a:solidFill>
                    <a:sysClr val="windowText" lastClr="000000"/>
                  </a:solidFill>
                  <a:prstDash val="solid"/>
                </a:ln>
                <a:solidFill>
                  <a:sysClr val="windowText" lastClr="000000"/>
                </a:solidFill>
              </a:rPr>
            </a:br>
            <a:r>
              <a:rPr lang="pl-PL" b="1" spc="0" dirty="0" smtClean="0">
                <a:ln w="22225">
                  <a:solidFill>
                    <a:sysClr val="windowText" lastClr="000000"/>
                  </a:solidFill>
                  <a:prstDash val="solid"/>
                </a:ln>
                <a:solidFill>
                  <a:sysClr val="windowText" lastClr="000000"/>
                </a:solidFill>
              </a:rPr>
              <a:t/>
            </a:r>
            <a:br>
              <a:rPr lang="pl-PL" b="1" spc="0" dirty="0" smtClean="0">
                <a:ln w="22225">
                  <a:solidFill>
                    <a:sysClr val="windowText" lastClr="000000"/>
                  </a:solidFill>
                  <a:prstDash val="solid"/>
                </a:ln>
                <a:solidFill>
                  <a:sysClr val="windowText" lastClr="000000"/>
                </a:solidFill>
              </a:rPr>
            </a:br>
            <a:r>
              <a:rPr lang="pl-PL" b="1" spc="0" dirty="0">
                <a:ln w="22225">
                  <a:solidFill>
                    <a:sysClr val="windowText" lastClr="000000"/>
                  </a:solidFill>
                  <a:prstDash val="solid"/>
                </a:ln>
                <a:solidFill>
                  <a:sysClr val="windowText" lastClr="000000"/>
                </a:solidFill>
              </a:rPr>
              <a:t/>
            </a:r>
            <a:br>
              <a:rPr lang="pl-PL" b="1" spc="0" dirty="0">
                <a:ln w="22225">
                  <a:solidFill>
                    <a:sysClr val="windowText" lastClr="000000"/>
                  </a:solidFill>
                  <a:prstDash val="solid"/>
                </a:ln>
                <a:solidFill>
                  <a:sysClr val="windowText" lastClr="000000"/>
                </a:solidFill>
              </a:rPr>
            </a:br>
            <a:r>
              <a:rPr lang="pl-PL" b="1" spc="0" dirty="0" smtClean="0">
                <a:ln w="22225">
                  <a:solidFill>
                    <a:sysClr val="windowText" lastClr="000000"/>
                  </a:solidFill>
                  <a:prstDash val="solid"/>
                </a:ln>
                <a:solidFill>
                  <a:sysClr val="windowText" lastClr="000000"/>
                </a:solidFill>
              </a:rPr>
              <a:t/>
            </a:r>
            <a:br>
              <a:rPr lang="pl-PL" b="1" spc="0" dirty="0" smtClean="0">
                <a:ln w="22225">
                  <a:solidFill>
                    <a:sysClr val="windowText" lastClr="000000"/>
                  </a:solidFill>
                  <a:prstDash val="solid"/>
                </a:ln>
                <a:solidFill>
                  <a:sysClr val="windowText" lastClr="000000"/>
                </a:solidFill>
              </a:rPr>
            </a:br>
            <a:r>
              <a:rPr lang="pl-PL" b="1" spc="0" dirty="0">
                <a:ln w="22225">
                  <a:solidFill>
                    <a:sysClr val="windowText" lastClr="000000"/>
                  </a:solidFill>
                  <a:prstDash val="solid"/>
                </a:ln>
                <a:solidFill>
                  <a:sysClr val="windowText" lastClr="000000"/>
                </a:solidFill>
              </a:rPr>
              <a:t/>
            </a:r>
            <a:br>
              <a:rPr lang="pl-PL" b="1" spc="0" dirty="0">
                <a:ln w="22225">
                  <a:solidFill>
                    <a:sysClr val="windowText" lastClr="000000"/>
                  </a:solidFill>
                  <a:prstDash val="solid"/>
                </a:ln>
                <a:solidFill>
                  <a:sysClr val="windowText" lastClr="000000"/>
                </a:solidFill>
              </a:rPr>
            </a:br>
            <a:r>
              <a:rPr lang="pl-PL" b="1" spc="0" dirty="0" smtClean="0">
                <a:ln w="22225">
                  <a:solidFill>
                    <a:sysClr val="windowText" lastClr="000000"/>
                  </a:solidFill>
                  <a:prstDash val="solid"/>
                </a:ln>
                <a:solidFill>
                  <a:sysClr val="windowText" lastClr="000000"/>
                </a:solidFill>
              </a:rPr>
              <a:t>PIEROGI </a:t>
            </a:r>
            <a:r>
              <a:rPr lang="pl-PL" b="1" spc="0" dirty="0">
                <a:ln w="22225">
                  <a:solidFill>
                    <a:sysClr val="windowText" lastClr="000000"/>
                  </a:solidFill>
                  <a:prstDash val="solid"/>
                </a:ln>
                <a:solidFill>
                  <a:sysClr val="windowText" lastClr="000000"/>
                </a:solidFill>
              </a:rPr>
              <a:t>RUSKIE RECETTE: </a:t>
            </a:r>
          </a:p>
        </p:txBody>
      </p:sp>
      <p:sp>
        <p:nvSpPr>
          <p:cNvPr id="3" name="Symbol zastępczy zawartości 2"/>
          <p:cNvSpPr>
            <a:spLocks noGrp="1"/>
          </p:cNvSpPr>
          <p:nvPr>
            <p:ph sz="half" idx="1"/>
          </p:nvPr>
        </p:nvSpPr>
        <p:spPr>
          <a:xfrm>
            <a:off x="3481546" y="1102509"/>
            <a:ext cx="3474720" cy="4904119"/>
          </a:xfrm>
        </p:spPr>
        <p:txBody>
          <a:bodyPr>
            <a:normAutofit fontScale="32500" lnSpcReduction="20000"/>
          </a:bodyPr>
          <a:lstStyle/>
          <a:p>
            <a:pPr marL="0" indent="0">
              <a:buNone/>
            </a:pPr>
            <a:r>
              <a:rPr lang="fr-FR" sz="4900" b="1" i="1" dirty="0"/>
              <a:t>Pour la pâte : </a:t>
            </a:r>
            <a:endParaRPr lang="pl-PL" sz="4900" b="1" i="1" dirty="0"/>
          </a:p>
          <a:p>
            <a:r>
              <a:rPr lang="fr-FR" sz="4900" dirty="0" smtClean="0"/>
              <a:t>300 </a:t>
            </a:r>
            <a:r>
              <a:rPr lang="fr-FR" sz="4900" dirty="0"/>
              <a:t>g de </a:t>
            </a:r>
            <a:r>
              <a:rPr lang="fr-FR" sz="4900" dirty="0" smtClean="0"/>
              <a:t>farine</a:t>
            </a:r>
            <a:endParaRPr lang="pl-PL" sz="4900" dirty="0"/>
          </a:p>
          <a:p>
            <a:r>
              <a:rPr lang="fr-FR" sz="4900" dirty="0" smtClean="0"/>
              <a:t>150 </a:t>
            </a:r>
            <a:r>
              <a:rPr lang="fr-FR" sz="4900" dirty="0"/>
              <a:t>g de beurre                                                                           </a:t>
            </a:r>
          </a:p>
          <a:p>
            <a:r>
              <a:rPr lang="fr-FR" sz="4900" dirty="0" smtClean="0"/>
              <a:t>2 </a:t>
            </a:r>
            <a:r>
              <a:rPr lang="fr-FR" sz="4900" dirty="0" smtClean="0"/>
              <a:t>oeufs</a:t>
            </a:r>
            <a:endParaRPr lang="fr-FR" sz="4900" dirty="0"/>
          </a:p>
          <a:p>
            <a:r>
              <a:rPr lang="fr-FR" sz="4900" dirty="0" smtClean="0"/>
              <a:t>1 </a:t>
            </a:r>
            <a:r>
              <a:rPr lang="fr-FR" sz="4900" dirty="0"/>
              <a:t>pincée de sel </a:t>
            </a:r>
            <a:endParaRPr lang="pl-PL" sz="4900" dirty="0"/>
          </a:p>
          <a:p>
            <a:r>
              <a:rPr lang="fr-FR" sz="4900" dirty="0" smtClean="0"/>
              <a:t>E</a:t>
            </a:r>
            <a:r>
              <a:rPr lang="pl-PL" sz="4900" dirty="0" smtClean="0"/>
              <a:t>au                               </a:t>
            </a:r>
            <a:r>
              <a:rPr lang="pl-PL" dirty="0" smtClean="0"/>
              <a:t>                                                                                                                                                                                           </a:t>
            </a:r>
          </a:p>
          <a:p>
            <a:pPr marL="0" indent="0">
              <a:buNone/>
            </a:pPr>
            <a:r>
              <a:rPr lang="pl-PL" dirty="0" smtClean="0"/>
              <a:t>   </a:t>
            </a:r>
          </a:p>
          <a:p>
            <a:pPr marL="0" indent="0">
              <a:buNone/>
            </a:pPr>
            <a:r>
              <a:rPr lang="pl-PL" sz="4900" b="1" i="1" dirty="0" smtClean="0"/>
              <a:t>Pour </a:t>
            </a:r>
            <a:r>
              <a:rPr lang="fr-FR" sz="4900" b="1" i="1" dirty="0" smtClean="0"/>
              <a:t> </a:t>
            </a:r>
            <a:r>
              <a:rPr lang="fr-FR" sz="4900" b="1" i="1" dirty="0"/>
              <a:t>la farce </a:t>
            </a:r>
            <a:r>
              <a:rPr lang="fr-FR" sz="4900" b="1" i="1" dirty="0" smtClean="0"/>
              <a:t>:</a:t>
            </a:r>
            <a:endParaRPr lang="pl-PL" sz="4900" b="1" i="1" dirty="0" smtClean="0"/>
          </a:p>
          <a:p>
            <a:r>
              <a:rPr lang="fr-FR" sz="4900" dirty="0" smtClean="0"/>
              <a:t>200 </a:t>
            </a:r>
            <a:r>
              <a:rPr lang="fr-FR" sz="4900" dirty="0"/>
              <a:t>g de fromage blanc bien </a:t>
            </a:r>
            <a:r>
              <a:rPr lang="fr-FR" sz="4900" dirty="0" smtClean="0"/>
              <a:t>goutté                                   </a:t>
            </a:r>
            <a:endParaRPr lang="fr-FR" sz="4900" dirty="0"/>
          </a:p>
          <a:p>
            <a:r>
              <a:rPr lang="fr-FR" sz="4900" dirty="0" smtClean="0"/>
              <a:t>100 </a:t>
            </a:r>
            <a:r>
              <a:rPr lang="fr-FR" sz="4900" dirty="0"/>
              <a:t>g de beurre                                                                                                                                                        </a:t>
            </a:r>
          </a:p>
          <a:p>
            <a:r>
              <a:rPr lang="pl-PL" sz="4900" dirty="0" smtClean="0"/>
              <a:t>3</a:t>
            </a:r>
            <a:r>
              <a:rPr lang="fr-FR" sz="4900" dirty="0" smtClean="0"/>
              <a:t>00 </a:t>
            </a:r>
            <a:r>
              <a:rPr lang="fr-FR" sz="4900" dirty="0"/>
              <a:t>g de purée de pommes de terre                                                              </a:t>
            </a:r>
          </a:p>
          <a:p>
            <a:r>
              <a:rPr lang="fr-FR" sz="4900" dirty="0" smtClean="0"/>
              <a:t>Poivre</a:t>
            </a:r>
            <a:endParaRPr lang="fr-FR" sz="4900" dirty="0"/>
          </a:p>
          <a:p>
            <a:r>
              <a:rPr lang="fr-FR" sz="4900" dirty="0" smtClean="0"/>
              <a:t>Sel</a:t>
            </a:r>
            <a:endParaRPr lang="fr-FR" sz="4900" dirty="0"/>
          </a:p>
          <a:p>
            <a:pPr marL="0" indent="0">
              <a:buNone/>
            </a:pPr>
            <a:r>
              <a:rPr lang="fr-FR" sz="3400" dirty="0"/>
              <a:t> </a:t>
            </a:r>
            <a:endParaRPr lang="pl-PL" sz="3400" dirty="0" smtClean="0"/>
          </a:p>
          <a:p>
            <a:endParaRPr lang="pl-PL" dirty="0"/>
          </a:p>
          <a:p>
            <a:endParaRPr lang="pl-PL" dirty="0" smtClean="0"/>
          </a:p>
          <a:p>
            <a:endParaRPr lang="pl-PL" dirty="0"/>
          </a:p>
          <a:p>
            <a:endParaRPr lang="pl-PL" dirty="0" smtClean="0"/>
          </a:p>
          <a:p>
            <a:endParaRPr lang="fr-FR" dirty="0"/>
          </a:p>
          <a:p>
            <a:pPr marL="0" indent="0">
              <a:buNone/>
            </a:pPr>
            <a:endParaRPr lang="pl-PL" dirty="0"/>
          </a:p>
        </p:txBody>
      </p:sp>
      <p:sp>
        <p:nvSpPr>
          <p:cNvPr id="4" name="Symbol zastępczy zawartości 3"/>
          <p:cNvSpPr>
            <a:spLocks noGrp="1"/>
          </p:cNvSpPr>
          <p:nvPr>
            <p:ph sz="half" idx="2"/>
          </p:nvPr>
        </p:nvSpPr>
        <p:spPr>
          <a:xfrm>
            <a:off x="6722772" y="115909"/>
            <a:ext cx="5318974" cy="6742091"/>
          </a:xfrm>
        </p:spPr>
        <p:txBody>
          <a:bodyPr>
            <a:normAutofit fontScale="32500" lnSpcReduction="20000"/>
          </a:bodyPr>
          <a:lstStyle/>
          <a:p>
            <a:pPr marL="0" indent="0">
              <a:buNone/>
            </a:pPr>
            <a:r>
              <a:rPr lang="fr-FR" sz="3700" dirty="0"/>
              <a:t>Etape 1</a:t>
            </a:r>
          </a:p>
          <a:p>
            <a:r>
              <a:rPr lang="fr-FR" sz="3700" dirty="0"/>
              <a:t>    Préparer la pâte : disposer la farine dans une terrine, en creusant une fontaine au milieu, couper le beurre en petits morceaux, casser les 2 œufs, mettre le beurre, œufs et sel au centre de la fontaine, mélanger tous les éléments avec la farine pour obtenir une pâte souple.</a:t>
            </a:r>
          </a:p>
          <a:p>
            <a:pPr marL="0" indent="0">
              <a:buNone/>
            </a:pPr>
            <a:r>
              <a:rPr lang="fr-FR" sz="3700" dirty="0"/>
              <a:t>    Etape 2</a:t>
            </a:r>
          </a:p>
          <a:p>
            <a:r>
              <a:rPr lang="fr-FR" sz="3700" dirty="0"/>
              <a:t>    Rouler cette pâte plusieurs fois au rouleau.</a:t>
            </a:r>
          </a:p>
          <a:p>
            <a:pPr marL="0" indent="0">
              <a:buNone/>
            </a:pPr>
            <a:r>
              <a:rPr lang="fr-FR" sz="3700" dirty="0"/>
              <a:t>    Etape 3</a:t>
            </a:r>
          </a:p>
          <a:p>
            <a:r>
              <a:rPr lang="fr-FR" sz="3700" dirty="0"/>
              <a:t>    Préparer la farce : mettre le fromage blanc dans une terrine, la purée de pommes de terre, sel, poivre et noix muscade. Bien mélanger.</a:t>
            </a:r>
          </a:p>
          <a:p>
            <a:pPr marL="0" indent="0">
              <a:buNone/>
            </a:pPr>
            <a:r>
              <a:rPr lang="fr-FR" sz="3700" dirty="0"/>
              <a:t>    Etape 4</a:t>
            </a:r>
          </a:p>
          <a:p>
            <a:r>
              <a:rPr lang="fr-FR" sz="3700" dirty="0"/>
              <a:t>    Saupoudrer de farine le plan de travail, poser dessus la pâte et l'abaisser sur une épaisseur de 3 millimètre.</a:t>
            </a:r>
          </a:p>
          <a:p>
            <a:pPr marL="0" indent="0">
              <a:buNone/>
            </a:pPr>
            <a:r>
              <a:rPr lang="fr-FR" sz="3700" dirty="0"/>
              <a:t>    Etape 5</a:t>
            </a:r>
          </a:p>
          <a:p>
            <a:r>
              <a:rPr lang="fr-FR" sz="3700" dirty="0"/>
              <a:t>    Découper cette pâte en disques de 6 à 8 cm de diamètre.</a:t>
            </a:r>
          </a:p>
          <a:p>
            <a:pPr marL="0" indent="0">
              <a:buNone/>
            </a:pPr>
            <a:r>
              <a:rPr lang="fr-FR" sz="3700" dirty="0"/>
              <a:t>    Etape 6</a:t>
            </a:r>
          </a:p>
          <a:p>
            <a:r>
              <a:rPr lang="fr-FR" sz="3700" dirty="0"/>
              <a:t>    Poser sur la moitié de chaque disque la farce au fromage blanc, replier le disque pour former un chausson, mouiller les bords et pincer pour souder.</a:t>
            </a:r>
          </a:p>
          <a:p>
            <a:pPr marL="0" indent="0">
              <a:buNone/>
            </a:pPr>
            <a:r>
              <a:rPr lang="fr-FR" sz="3700" dirty="0"/>
              <a:t>    Etape 7</a:t>
            </a:r>
          </a:p>
          <a:p>
            <a:r>
              <a:rPr lang="fr-FR" sz="3700" dirty="0"/>
              <a:t>    Faire chauffer une casserole d'eau et plonger les chaussons dans l'eau bouillante environ 5 min.</a:t>
            </a:r>
          </a:p>
          <a:p>
            <a:pPr marL="0" indent="0">
              <a:buNone/>
            </a:pPr>
            <a:r>
              <a:rPr lang="fr-FR" sz="3700" dirty="0"/>
              <a:t>    Etape 8</a:t>
            </a:r>
          </a:p>
          <a:p>
            <a:r>
              <a:rPr lang="fr-FR" sz="3700" dirty="0"/>
              <a:t>    Égoutter dès la sortie sur un papier absorbant.</a:t>
            </a:r>
          </a:p>
          <a:p>
            <a:pPr marL="0" indent="0">
              <a:buNone/>
            </a:pPr>
            <a:r>
              <a:rPr lang="fr-FR" sz="3700" dirty="0"/>
              <a:t>    Etape 9</a:t>
            </a:r>
          </a:p>
          <a:p>
            <a:r>
              <a:rPr lang="fr-FR" sz="3700" dirty="0"/>
              <a:t>    On peut conserver les </a:t>
            </a:r>
            <a:r>
              <a:rPr lang="pl-PL" sz="3700" dirty="0" smtClean="0"/>
              <a:t>pierogi </a:t>
            </a:r>
            <a:r>
              <a:rPr lang="fr-FR" sz="3700" dirty="0" smtClean="0"/>
              <a:t>au </a:t>
            </a:r>
            <a:r>
              <a:rPr lang="fr-FR" sz="3700" dirty="0"/>
              <a:t>frais dans le réfrigérateur, il suffira de les griller à la poêle avec du beurre, servir immédiatement les </a:t>
            </a:r>
            <a:r>
              <a:rPr lang="pl-PL" sz="3700" dirty="0" smtClean="0"/>
              <a:t>pierogi </a:t>
            </a:r>
            <a:r>
              <a:rPr lang="fr-FR" sz="3700" dirty="0" smtClean="0"/>
              <a:t>bien </a:t>
            </a:r>
            <a:r>
              <a:rPr lang="fr-FR" sz="3700" dirty="0"/>
              <a:t>chauds.</a:t>
            </a:r>
          </a:p>
          <a:p>
            <a:endParaRPr lang="pl-PL" sz="3700" dirty="0"/>
          </a:p>
        </p:txBody>
      </p:sp>
      <p:pic>
        <p:nvPicPr>
          <p:cNvPr id="5" name="Obraz 4"/>
          <p:cNvPicPr>
            <a:picLocks noChangeAspect="1"/>
          </p:cNvPicPr>
          <p:nvPr/>
        </p:nvPicPr>
        <p:blipFill>
          <a:blip r:embed="rId2"/>
          <a:stretch>
            <a:fillRect/>
          </a:stretch>
        </p:blipFill>
        <p:spPr>
          <a:xfrm>
            <a:off x="265798" y="1085201"/>
            <a:ext cx="3020544" cy="2469368"/>
          </a:xfrm>
          <a:prstGeom prst="rect">
            <a:avLst/>
          </a:prstGeom>
        </p:spPr>
      </p:pic>
      <p:pic>
        <p:nvPicPr>
          <p:cNvPr id="6" name="Obraz 5"/>
          <p:cNvPicPr>
            <a:picLocks noChangeAspect="1"/>
          </p:cNvPicPr>
          <p:nvPr/>
        </p:nvPicPr>
        <p:blipFill>
          <a:blip r:embed="rId3"/>
          <a:stretch>
            <a:fillRect/>
          </a:stretch>
        </p:blipFill>
        <p:spPr>
          <a:xfrm>
            <a:off x="4104255" y="4810084"/>
            <a:ext cx="2609850" cy="1752600"/>
          </a:xfrm>
          <a:prstGeom prst="rect">
            <a:avLst/>
          </a:prstGeom>
        </p:spPr>
      </p:pic>
    </p:spTree>
    <p:extLst>
      <p:ext uri="{BB962C8B-B14F-4D97-AF65-F5344CB8AC3E}">
        <p14:creationId xmlns:p14="http://schemas.microsoft.com/office/powerpoint/2010/main" val="1808128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spc="0" dirty="0" smtClean="0">
                <a:ln w="22225">
                  <a:solidFill>
                    <a:sysClr val="windowText" lastClr="000000"/>
                  </a:solidFill>
                  <a:prstDash val="solid"/>
                </a:ln>
                <a:solidFill>
                  <a:sysClr val="windowText" lastClr="000000"/>
                </a:solidFill>
              </a:rPr>
              <a:t>BIGOS –</a:t>
            </a:r>
            <a:br>
              <a:rPr lang="pl-PL" b="1" spc="0" dirty="0" smtClean="0">
                <a:ln w="22225">
                  <a:solidFill>
                    <a:sysClr val="windowText" lastClr="000000"/>
                  </a:solidFill>
                  <a:prstDash val="solid"/>
                </a:ln>
                <a:solidFill>
                  <a:sysClr val="windowText" lastClr="000000"/>
                </a:solidFill>
              </a:rPr>
            </a:br>
            <a:r>
              <a:rPr lang="pl-PL" b="1" spc="0" dirty="0" smtClean="0">
                <a:ln w="22225">
                  <a:solidFill>
                    <a:sysClr val="windowText" lastClr="000000"/>
                  </a:solidFill>
                  <a:prstDash val="solid"/>
                </a:ln>
                <a:solidFill>
                  <a:sysClr val="windowText" lastClr="000000"/>
                </a:solidFill>
              </a:rPr>
              <a:t>le </a:t>
            </a:r>
            <a:r>
              <a:rPr lang="pl-PL" b="1" spc="0" dirty="0" smtClean="0">
                <a:ln w="22225">
                  <a:solidFill>
                    <a:sysClr val="windowText" lastClr="000000"/>
                  </a:solidFill>
                  <a:prstDash val="solid"/>
                </a:ln>
                <a:solidFill>
                  <a:sysClr val="windowText" lastClr="000000"/>
                </a:solidFill>
              </a:rPr>
              <a:t>bigos</a:t>
            </a:r>
            <a:endParaRPr lang="pl-PL" b="1" spc="0" dirty="0">
              <a:ln w="22225">
                <a:solidFill>
                  <a:sysClr val="windowText" lastClr="000000"/>
                </a:solidFill>
                <a:prstDash val="solid"/>
              </a:ln>
              <a:solidFill>
                <a:sysClr val="windowText" lastClr="000000"/>
              </a:solidFill>
            </a:endParaRPr>
          </a:p>
        </p:txBody>
      </p:sp>
      <p:sp>
        <p:nvSpPr>
          <p:cNvPr id="3" name="Symbol zastępczy zawartości 2"/>
          <p:cNvSpPr>
            <a:spLocks noGrp="1"/>
          </p:cNvSpPr>
          <p:nvPr>
            <p:ph idx="1"/>
          </p:nvPr>
        </p:nvSpPr>
        <p:spPr>
          <a:xfrm>
            <a:off x="3869267" y="864108"/>
            <a:ext cx="7796615" cy="5120640"/>
          </a:xfrm>
        </p:spPr>
        <p:txBody>
          <a:bodyPr>
            <a:normAutofit/>
          </a:bodyPr>
          <a:lstStyle/>
          <a:p>
            <a:r>
              <a:rPr lang="fr-FR" sz="4400" b="1" dirty="0"/>
              <a:t>Le bigos </a:t>
            </a:r>
            <a:r>
              <a:rPr lang="fr-FR" sz="4400" dirty="0"/>
              <a:t>est un ragoût au chou, </a:t>
            </a:r>
            <a:r>
              <a:rPr lang="fr-FR" sz="4400" dirty="0" smtClean="0"/>
              <a:t>traditionnel dans la cuisine </a:t>
            </a:r>
            <a:r>
              <a:rPr lang="fr-FR" sz="4400" dirty="0"/>
              <a:t>polonaise. </a:t>
            </a:r>
            <a:r>
              <a:rPr lang="fr-FR" sz="4400" dirty="0" smtClean="0"/>
              <a:t>Il </a:t>
            </a:r>
            <a:r>
              <a:rPr lang="fr-FR" sz="4400" dirty="0"/>
              <a:t>est considéré comme le plat national </a:t>
            </a:r>
            <a:r>
              <a:rPr lang="fr-FR" sz="4400" dirty="0" smtClean="0"/>
              <a:t>polonais</a:t>
            </a:r>
            <a:r>
              <a:rPr lang="pl-PL" sz="4400" dirty="0" smtClean="0"/>
              <a:t>.</a:t>
            </a:r>
            <a:endParaRPr lang="pl-PL" sz="4400" dirty="0"/>
          </a:p>
        </p:txBody>
      </p:sp>
      <p:pic>
        <p:nvPicPr>
          <p:cNvPr id="4" name="Obraz 3"/>
          <p:cNvPicPr>
            <a:picLocks noChangeAspect="1"/>
          </p:cNvPicPr>
          <p:nvPr/>
        </p:nvPicPr>
        <p:blipFill>
          <a:blip r:embed="rId2"/>
          <a:stretch>
            <a:fillRect/>
          </a:stretch>
        </p:blipFill>
        <p:spPr>
          <a:xfrm>
            <a:off x="1648885" y="166821"/>
            <a:ext cx="1885950" cy="2428875"/>
          </a:xfrm>
          <a:prstGeom prst="rect">
            <a:avLst/>
          </a:prstGeom>
        </p:spPr>
      </p:pic>
      <p:pic>
        <p:nvPicPr>
          <p:cNvPr id="5" name="Obraz 4"/>
          <p:cNvPicPr>
            <a:picLocks noChangeAspect="1"/>
          </p:cNvPicPr>
          <p:nvPr/>
        </p:nvPicPr>
        <p:blipFill>
          <a:blip r:embed="rId3"/>
          <a:stretch>
            <a:fillRect/>
          </a:stretch>
        </p:blipFill>
        <p:spPr>
          <a:xfrm>
            <a:off x="8432022" y="4430331"/>
            <a:ext cx="3233861" cy="2142681"/>
          </a:xfrm>
          <a:prstGeom prst="rect">
            <a:avLst/>
          </a:prstGeom>
        </p:spPr>
      </p:pic>
      <p:pic>
        <p:nvPicPr>
          <p:cNvPr id="6" name="Obraz 5"/>
          <p:cNvPicPr>
            <a:picLocks noChangeAspect="1"/>
          </p:cNvPicPr>
          <p:nvPr/>
        </p:nvPicPr>
        <p:blipFill>
          <a:blip r:embed="rId4"/>
          <a:stretch>
            <a:fillRect/>
          </a:stretch>
        </p:blipFill>
        <p:spPr>
          <a:xfrm>
            <a:off x="8661401" y="323737"/>
            <a:ext cx="2857500" cy="1600200"/>
          </a:xfrm>
          <a:prstGeom prst="rect">
            <a:avLst/>
          </a:prstGeom>
        </p:spPr>
      </p:pic>
      <p:pic>
        <p:nvPicPr>
          <p:cNvPr id="7" name="Obraz 6"/>
          <p:cNvPicPr>
            <a:picLocks noChangeAspect="1"/>
          </p:cNvPicPr>
          <p:nvPr/>
        </p:nvPicPr>
        <p:blipFill>
          <a:blip r:embed="rId5"/>
          <a:stretch>
            <a:fillRect/>
          </a:stretch>
        </p:blipFill>
        <p:spPr>
          <a:xfrm>
            <a:off x="721217" y="4729672"/>
            <a:ext cx="3277049" cy="1843340"/>
          </a:xfrm>
          <a:prstGeom prst="rect">
            <a:avLst/>
          </a:prstGeom>
        </p:spPr>
      </p:pic>
    </p:spTree>
    <p:extLst>
      <p:ext uri="{BB962C8B-B14F-4D97-AF65-F5344CB8AC3E}">
        <p14:creationId xmlns:p14="http://schemas.microsoft.com/office/powerpoint/2010/main" val="206881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spc="0" dirty="0" smtClean="0">
                <a:ln w="22225">
                  <a:solidFill>
                    <a:sysClr val="windowText" lastClr="000000"/>
                  </a:solidFill>
                  <a:prstDash val="solid"/>
                </a:ln>
                <a:solidFill>
                  <a:sysClr val="windowText" lastClr="000000"/>
                </a:solidFill>
              </a:rPr>
              <a:t/>
            </a:r>
            <a:br>
              <a:rPr lang="pl-PL" b="1" spc="0" dirty="0" smtClean="0">
                <a:ln w="22225">
                  <a:solidFill>
                    <a:sysClr val="windowText" lastClr="000000"/>
                  </a:solidFill>
                  <a:prstDash val="solid"/>
                </a:ln>
                <a:solidFill>
                  <a:sysClr val="windowText" lastClr="000000"/>
                </a:solidFill>
              </a:rPr>
            </a:br>
            <a:r>
              <a:rPr lang="pl-PL" b="1" spc="0" dirty="0">
                <a:ln w="22225">
                  <a:solidFill>
                    <a:sysClr val="windowText" lastClr="000000"/>
                  </a:solidFill>
                  <a:prstDash val="solid"/>
                </a:ln>
                <a:solidFill>
                  <a:sysClr val="windowText" lastClr="000000"/>
                </a:solidFill>
              </a:rPr>
              <a:t/>
            </a:r>
            <a:br>
              <a:rPr lang="pl-PL" b="1" spc="0" dirty="0">
                <a:ln w="22225">
                  <a:solidFill>
                    <a:sysClr val="windowText" lastClr="000000"/>
                  </a:solidFill>
                  <a:prstDash val="solid"/>
                </a:ln>
                <a:solidFill>
                  <a:sysClr val="windowText" lastClr="000000"/>
                </a:solidFill>
              </a:rPr>
            </a:br>
            <a:r>
              <a:rPr lang="pl-PL" b="1" spc="0" dirty="0" smtClean="0">
                <a:ln w="22225">
                  <a:solidFill>
                    <a:sysClr val="windowText" lastClr="000000"/>
                  </a:solidFill>
                  <a:prstDash val="solid"/>
                </a:ln>
                <a:solidFill>
                  <a:sysClr val="windowText" lastClr="000000"/>
                </a:solidFill>
              </a:rPr>
              <a:t/>
            </a:r>
            <a:br>
              <a:rPr lang="pl-PL" b="1" spc="0" dirty="0" smtClean="0">
                <a:ln w="22225">
                  <a:solidFill>
                    <a:sysClr val="windowText" lastClr="000000"/>
                  </a:solidFill>
                  <a:prstDash val="solid"/>
                </a:ln>
                <a:solidFill>
                  <a:sysClr val="windowText" lastClr="000000"/>
                </a:solidFill>
              </a:rPr>
            </a:br>
            <a:r>
              <a:rPr lang="pl-PL" b="1" spc="0" dirty="0">
                <a:ln w="22225">
                  <a:solidFill>
                    <a:sysClr val="windowText" lastClr="000000"/>
                  </a:solidFill>
                  <a:prstDash val="solid"/>
                </a:ln>
                <a:solidFill>
                  <a:sysClr val="windowText" lastClr="000000"/>
                </a:solidFill>
              </a:rPr>
              <a:t/>
            </a:r>
            <a:br>
              <a:rPr lang="pl-PL" b="1" spc="0" dirty="0">
                <a:ln w="22225">
                  <a:solidFill>
                    <a:sysClr val="windowText" lastClr="000000"/>
                  </a:solidFill>
                  <a:prstDash val="solid"/>
                </a:ln>
                <a:solidFill>
                  <a:sysClr val="windowText" lastClr="000000"/>
                </a:solidFill>
              </a:rPr>
            </a:br>
            <a:r>
              <a:rPr lang="pl-PL" b="1" spc="0" dirty="0" smtClean="0">
                <a:ln w="22225">
                  <a:solidFill>
                    <a:sysClr val="windowText" lastClr="000000"/>
                  </a:solidFill>
                  <a:prstDash val="solid"/>
                </a:ln>
                <a:solidFill>
                  <a:sysClr val="windowText" lastClr="000000"/>
                </a:solidFill>
              </a:rPr>
              <a:t/>
            </a:r>
            <a:br>
              <a:rPr lang="pl-PL" b="1" spc="0" dirty="0" smtClean="0">
                <a:ln w="22225">
                  <a:solidFill>
                    <a:sysClr val="windowText" lastClr="000000"/>
                  </a:solidFill>
                  <a:prstDash val="solid"/>
                </a:ln>
                <a:solidFill>
                  <a:sysClr val="windowText" lastClr="000000"/>
                </a:solidFill>
              </a:rPr>
            </a:br>
            <a:r>
              <a:rPr lang="pl-PL" b="1" spc="0" dirty="0">
                <a:ln w="22225">
                  <a:solidFill>
                    <a:sysClr val="windowText" lastClr="000000"/>
                  </a:solidFill>
                  <a:prstDash val="solid"/>
                </a:ln>
                <a:solidFill>
                  <a:sysClr val="windowText" lastClr="000000"/>
                </a:solidFill>
              </a:rPr>
              <a:t/>
            </a:r>
            <a:br>
              <a:rPr lang="pl-PL" b="1" spc="0" dirty="0">
                <a:ln w="22225">
                  <a:solidFill>
                    <a:sysClr val="windowText" lastClr="000000"/>
                  </a:solidFill>
                  <a:prstDash val="solid"/>
                </a:ln>
                <a:solidFill>
                  <a:sysClr val="windowText" lastClr="000000"/>
                </a:solidFill>
              </a:rPr>
            </a:br>
            <a:r>
              <a:rPr lang="pl-PL" b="1" spc="0" dirty="0" smtClean="0">
                <a:ln w="22225">
                  <a:solidFill>
                    <a:sysClr val="windowText" lastClr="000000"/>
                  </a:solidFill>
                  <a:prstDash val="solid"/>
                </a:ln>
                <a:solidFill>
                  <a:sysClr val="windowText" lastClr="000000"/>
                </a:solidFill>
              </a:rPr>
              <a:t>BIGOS </a:t>
            </a:r>
            <a:r>
              <a:rPr lang="pl-PL" b="1" spc="0" dirty="0">
                <a:ln w="22225">
                  <a:solidFill>
                    <a:sysClr val="windowText" lastClr="000000"/>
                  </a:solidFill>
                  <a:prstDash val="solid"/>
                </a:ln>
                <a:solidFill>
                  <a:sysClr val="windowText" lastClr="000000"/>
                </a:solidFill>
              </a:rPr>
              <a:t>RECETTE:</a:t>
            </a:r>
          </a:p>
        </p:txBody>
      </p:sp>
      <p:sp>
        <p:nvSpPr>
          <p:cNvPr id="3" name="Symbol zastępczy zawartości 2"/>
          <p:cNvSpPr>
            <a:spLocks noGrp="1"/>
          </p:cNvSpPr>
          <p:nvPr>
            <p:ph sz="half" idx="1"/>
          </p:nvPr>
        </p:nvSpPr>
        <p:spPr>
          <a:xfrm>
            <a:off x="3376840" y="456555"/>
            <a:ext cx="3474720" cy="5120640"/>
          </a:xfrm>
        </p:spPr>
        <p:txBody>
          <a:bodyPr>
            <a:normAutofit fontScale="77500" lnSpcReduction="20000"/>
          </a:bodyPr>
          <a:lstStyle/>
          <a:p>
            <a:pPr marL="0" indent="0">
              <a:buNone/>
            </a:pPr>
            <a:r>
              <a:rPr lang="fr-FR" b="1" i="1" dirty="0"/>
              <a:t>Ingrédients</a:t>
            </a:r>
            <a:r>
              <a:rPr lang="fr-FR" i="1" dirty="0"/>
              <a:t> :</a:t>
            </a:r>
          </a:p>
          <a:p>
            <a:r>
              <a:rPr lang="fr-FR" dirty="0"/>
              <a:t>    500 g de choucroute</a:t>
            </a:r>
          </a:p>
          <a:p>
            <a:r>
              <a:rPr lang="fr-FR" dirty="0"/>
              <a:t>    500 g de chou</a:t>
            </a:r>
          </a:p>
          <a:p>
            <a:r>
              <a:rPr lang="fr-FR" dirty="0"/>
              <a:t>    1 oignon</a:t>
            </a:r>
          </a:p>
          <a:p>
            <a:r>
              <a:rPr lang="fr-FR" dirty="0"/>
              <a:t>    200 g de champignons secs</a:t>
            </a:r>
          </a:p>
          <a:p>
            <a:r>
              <a:rPr lang="fr-FR" dirty="0"/>
              <a:t>    150 g de lardons fumés</a:t>
            </a:r>
          </a:p>
          <a:p>
            <a:r>
              <a:rPr lang="fr-FR" dirty="0"/>
              <a:t>    200 g de porc</a:t>
            </a:r>
          </a:p>
          <a:p>
            <a:r>
              <a:rPr lang="fr-FR" dirty="0"/>
              <a:t>    200 g de veau (ou de boeuf, au choix)</a:t>
            </a:r>
          </a:p>
          <a:p>
            <a:r>
              <a:rPr lang="fr-FR" dirty="0"/>
              <a:t>    150 g de saucisse fumée</a:t>
            </a:r>
          </a:p>
          <a:p>
            <a:r>
              <a:rPr lang="fr-FR" dirty="0"/>
              <a:t>    50 g de matière grasse (de préférence saindoux)</a:t>
            </a:r>
          </a:p>
          <a:p>
            <a:r>
              <a:rPr lang="fr-FR" dirty="0"/>
              <a:t>    concentré tomate</a:t>
            </a:r>
          </a:p>
          <a:p>
            <a:r>
              <a:rPr lang="fr-FR" dirty="0"/>
              <a:t>    laurier</a:t>
            </a:r>
          </a:p>
          <a:p>
            <a:r>
              <a:rPr lang="fr-FR" dirty="0"/>
              <a:t>    genièvre</a:t>
            </a:r>
          </a:p>
          <a:p>
            <a:r>
              <a:rPr lang="fr-FR" dirty="0"/>
              <a:t>    sel et poivre</a:t>
            </a:r>
          </a:p>
          <a:p>
            <a:endParaRPr lang="pl-PL" dirty="0"/>
          </a:p>
        </p:txBody>
      </p:sp>
      <p:sp>
        <p:nvSpPr>
          <p:cNvPr id="4" name="Symbol zastępczy zawartości 3"/>
          <p:cNvSpPr>
            <a:spLocks noGrp="1"/>
          </p:cNvSpPr>
          <p:nvPr>
            <p:ph sz="half" idx="2"/>
          </p:nvPr>
        </p:nvSpPr>
        <p:spPr>
          <a:xfrm>
            <a:off x="6851560" y="456555"/>
            <a:ext cx="4801888" cy="5687311"/>
          </a:xfrm>
        </p:spPr>
        <p:txBody>
          <a:bodyPr>
            <a:normAutofit fontScale="77500" lnSpcReduction="20000"/>
          </a:bodyPr>
          <a:lstStyle/>
          <a:p>
            <a:endParaRPr lang="fr-FR" dirty="0"/>
          </a:p>
          <a:p>
            <a:pPr marL="0" indent="0">
              <a:buNone/>
            </a:pPr>
            <a:r>
              <a:rPr lang="fr-FR" dirty="0"/>
              <a:t>Etape 1</a:t>
            </a:r>
          </a:p>
          <a:p>
            <a:r>
              <a:rPr lang="fr-FR" dirty="0"/>
              <a:t>Laver soigneusement la choucroute, la couper menu et faire cuire. Ajouter laurier et genièvre.</a:t>
            </a:r>
          </a:p>
          <a:p>
            <a:pPr marL="0" indent="0">
              <a:buNone/>
            </a:pPr>
            <a:r>
              <a:rPr lang="fr-FR" dirty="0"/>
              <a:t>Etape 2</a:t>
            </a:r>
          </a:p>
          <a:p>
            <a:r>
              <a:rPr lang="fr-FR" dirty="0"/>
              <a:t> Couper le chou et cuire séparément.</a:t>
            </a:r>
          </a:p>
          <a:p>
            <a:pPr marL="0" indent="0">
              <a:buNone/>
            </a:pPr>
            <a:r>
              <a:rPr lang="fr-FR" dirty="0"/>
              <a:t>Etape 3</a:t>
            </a:r>
          </a:p>
          <a:p>
            <a:r>
              <a:rPr lang="fr-FR" dirty="0"/>
              <a:t> Couper la viande en morceaux, la faire revenir dans la graisse et ajouter des champignons.</a:t>
            </a:r>
          </a:p>
          <a:p>
            <a:pPr marL="0" indent="0">
              <a:buNone/>
            </a:pPr>
            <a:r>
              <a:rPr lang="fr-FR" dirty="0"/>
              <a:t>Etape 4</a:t>
            </a:r>
          </a:p>
          <a:p>
            <a:r>
              <a:rPr lang="fr-FR" dirty="0"/>
              <a:t>Faire revenir les lardons avec l'oignon haché, y ajouter la saucisse coupée en petits dés et faire mijoter quelques minutes.</a:t>
            </a:r>
          </a:p>
          <a:p>
            <a:pPr marL="0" indent="0">
              <a:buNone/>
            </a:pPr>
            <a:r>
              <a:rPr lang="fr-FR" dirty="0"/>
              <a:t>Etape 5</a:t>
            </a:r>
          </a:p>
          <a:p>
            <a:r>
              <a:rPr lang="fr-FR" dirty="0"/>
              <a:t> Mettre la viande, les lardons, le chou dans la choucroute faire cuire environ 2 heures à petit feu (plus ça cuit, meilleur c'est).</a:t>
            </a:r>
          </a:p>
          <a:p>
            <a:pPr marL="0" indent="0">
              <a:buNone/>
            </a:pPr>
            <a:r>
              <a:rPr lang="fr-FR" dirty="0"/>
              <a:t>Pour finir</a:t>
            </a:r>
          </a:p>
          <a:p>
            <a:r>
              <a:rPr lang="fr-FR" dirty="0"/>
              <a:t> A la fin de la cuisson, saler, poivrer, ajouter le concentré de tomate et une prune. Une goutte de vin ne peut qu'améliorer le goût. Servir chaud.</a:t>
            </a:r>
          </a:p>
          <a:p>
            <a:endParaRPr lang="pl-PL" dirty="0"/>
          </a:p>
        </p:txBody>
      </p:sp>
      <p:pic>
        <p:nvPicPr>
          <p:cNvPr id="5" name="Obraz 4"/>
          <p:cNvPicPr>
            <a:picLocks noChangeAspect="1"/>
          </p:cNvPicPr>
          <p:nvPr/>
        </p:nvPicPr>
        <p:blipFill>
          <a:blip r:embed="rId2"/>
          <a:stretch>
            <a:fillRect/>
          </a:stretch>
        </p:blipFill>
        <p:spPr>
          <a:xfrm>
            <a:off x="363031" y="572953"/>
            <a:ext cx="2727257" cy="2727257"/>
          </a:xfrm>
          <a:prstGeom prst="rect">
            <a:avLst/>
          </a:prstGeom>
        </p:spPr>
      </p:pic>
      <p:pic>
        <p:nvPicPr>
          <p:cNvPr id="6" name="Obraz 5"/>
          <p:cNvPicPr>
            <a:picLocks noChangeAspect="1"/>
          </p:cNvPicPr>
          <p:nvPr/>
        </p:nvPicPr>
        <p:blipFill>
          <a:blip r:embed="rId3"/>
          <a:stretch>
            <a:fillRect/>
          </a:stretch>
        </p:blipFill>
        <p:spPr>
          <a:xfrm>
            <a:off x="5082988" y="5050623"/>
            <a:ext cx="1768572" cy="1348794"/>
          </a:xfrm>
          <a:prstGeom prst="rect">
            <a:avLst/>
          </a:prstGeom>
        </p:spPr>
      </p:pic>
    </p:spTree>
    <p:extLst>
      <p:ext uri="{BB962C8B-B14F-4D97-AF65-F5344CB8AC3E}">
        <p14:creationId xmlns:p14="http://schemas.microsoft.com/office/powerpoint/2010/main" val="1489592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2919" y="1123837"/>
            <a:ext cx="3217112" cy="4601183"/>
          </a:xfrm>
        </p:spPr>
        <p:txBody>
          <a:bodyPr/>
          <a:lstStyle/>
          <a:p>
            <a:r>
              <a:rPr lang="pl-PL" sz="2800" b="1" spc="0" dirty="0" smtClean="0">
                <a:ln w="22225">
                  <a:solidFill>
                    <a:sysClr val="windowText" lastClr="000000"/>
                  </a:solidFill>
                  <a:prstDash val="solid"/>
                </a:ln>
                <a:solidFill>
                  <a:sysClr val="windowText" lastClr="000000"/>
                </a:solidFill>
              </a:rPr>
              <a:t>PLACKI ZIEMNIACZANE </a:t>
            </a:r>
            <a:r>
              <a:rPr lang="pl-PL" b="1" spc="0" dirty="0" smtClean="0">
                <a:ln w="22225">
                  <a:solidFill>
                    <a:sysClr val="windowText" lastClr="000000"/>
                  </a:solidFill>
                  <a:prstDash val="solid"/>
                </a:ln>
                <a:solidFill>
                  <a:sysClr val="windowText" lastClr="000000"/>
                </a:solidFill>
              </a:rPr>
              <a:t>– </a:t>
            </a:r>
            <a:r>
              <a:rPr lang="pl-PL" b="1" spc="0" dirty="0" err="1" smtClean="0">
                <a:ln w="22225">
                  <a:solidFill>
                    <a:sysClr val="windowText" lastClr="000000"/>
                  </a:solidFill>
                  <a:prstDash val="solid"/>
                </a:ln>
                <a:solidFill>
                  <a:sysClr val="windowText" lastClr="000000"/>
                </a:solidFill>
              </a:rPr>
              <a:t>les</a:t>
            </a:r>
            <a:r>
              <a:rPr lang="pl-PL" b="1" spc="0" dirty="0">
                <a:ln w="22225">
                  <a:solidFill>
                    <a:sysClr val="windowText" lastClr="000000"/>
                  </a:solidFill>
                  <a:prstDash val="solid"/>
                </a:ln>
                <a:solidFill>
                  <a:sysClr val="windowText" lastClr="000000"/>
                </a:solidFill>
              </a:rPr>
              <a:t> </a:t>
            </a:r>
            <a:r>
              <a:rPr lang="pl-PL" b="1" spc="0" dirty="0" err="1" smtClean="0">
                <a:ln w="22225">
                  <a:solidFill>
                    <a:sysClr val="windowText" lastClr="000000"/>
                  </a:solidFill>
                  <a:prstDash val="solid"/>
                </a:ln>
                <a:solidFill>
                  <a:sysClr val="windowText" lastClr="000000"/>
                </a:solidFill>
              </a:rPr>
              <a:t>galettes</a:t>
            </a:r>
            <a:r>
              <a:rPr lang="pl-PL" b="1" spc="0" dirty="0" smtClean="0">
                <a:ln w="22225">
                  <a:solidFill>
                    <a:sysClr val="windowText" lastClr="000000"/>
                  </a:solidFill>
                  <a:prstDash val="solid"/>
                </a:ln>
                <a:solidFill>
                  <a:sysClr val="windowText" lastClr="000000"/>
                </a:solidFill>
              </a:rPr>
              <a:t>    </a:t>
            </a:r>
            <a:r>
              <a:rPr lang="fr-FR" b="1" spc="0" dirty="0" smtClean="0">
                <a:ln w="22225">
                  <a:solidFill>
                    <a:sysClr val="windowText" lastClr="000000"/>
                  </a:solidFill>
                  <a:prstDash val="solid"/>
                </a:ln>
                <a:solidFill>
                  <a:sysClr val="windowText" lastClr="000000"/>
                </a:solidFill>
              </a:rPr>
              <a:t>de </a:t>
            </a:r>
            <a:r>
              <a:rPr lang="fr-FR" b="1" spc="0" dirty="0">
                <a:ln w="22225">
                  <a:solidFill>
                    <a:sysClr val="windowText" lastClr="000000"/>
                  </a:solidFill>
                  <a:prstDash val="solid"/>
                </a:ln>
                <a:solidFill>
                  <a:sysClr val="windowText" lastClr="000000"/>
                </a:solidFill>
              </a:rPr>
              <a:t>pomme de terre</a:t>
            </a:r>
            <a:endParaRPr lang="pl-PL" b="1" spc="0" dirty="0">
              <a:ln w="22225">
                <a:solidFill>
                  <a:sysClr val="windowText" lastClr="000000"/>
                </a:solidFill>
                <a:prstDash val="solid"/>
              </a:ln>
              <a:solidFill>
                <a:sysClr val="windowText" lastClr="000000"/>
              </a:solidFill>
            </a:endParaRPr>
          </a:p>
        </p:txBody>
      </p:sp>
      <p:sp>
        <p:nvSpPr>
          <p:cNvPr id="3" name="Symbol zastępczy zawartości 2"/>
          <p:cNvSpPr>
            <a:spLocks noGrp="1"/>
          </p:cNvSpPr>
          <p:nvPr>
            <p:ph idx="1"/>
          </p:nvPr>
        </p:nvSpPr>
        <p:spPr>
          <a:xfrm>
            <a:off x="3721993" y="958054"/>
            <a:ext cx="8024529" cy="5120640"/>
          </a:xfrm>
        </p:spPr>
        <p:txBody>
          <a:bodyPr>
            <a:normAutofit/>
          </a:bodyPr>
          <a:lstStyle/>
          <a:p>
            <a:pPr marL="0" indent="0">
              <a:buNone/>
            </a:pPr>
            <a:r>
              <a:rPr lang="pl-PL" sz="4400" b="1" dirty="0" err="1" smtClean="0"/>
              <a:t>Les</a:t>
            </a:r>
            <a:r>
              <a:rPr lang="pl-PL" sz="4400" b="1" dirty="0" smtClean="0"/>
              <a:t> </a:t>
            </a:r>
            <a:r>
              <a:rPr lang="pl-PL" sz="4400" b="1" dirty="0" err="1" smtClean="0"/>
              <a:t>galettes</a:t>
            </a:r>
            <a:r>
              <a:rPr lang="pl-PL" sz="4400" b="1" dirty="0" smtClean="0"/>
              <a:t> </a:t>
            </a:r>
            <a:r>
              <a:rPr lang="fr-FR" sz="4400" b="1" dirty="0" smtClean="0"/>
              <a:t>de </a:t>
            </a:r>
            <a:r>
              <a:rPr lang="fr-FR" sz="4400" b="1" dirty="0"/>
              <a:t>pomme de terre </a:t>
            </a:r>
            <a:r>
              <a:rPr lang="fr-FR" sz="4400" dirty="0"/>
              <a:t>- un simple plat de pomme de terre adoré par les Polonais!</a:t>
            </a:r>
            <a:endParaRPr lang="pl-PL" sz="4400" dirty="0"/>
          </a:p>
        </p:txBody>
      </p:sp>
      <p:pic>
        <p:nvPicPr>
          <p:cNvPr id="4" name="Obraz 3"/>
          <p:cNvPicPr>
            <a:picLocks noChangeAspect="1"/>
          </p:cNvPicPr>
          <p:nvPr/>
        </p:nvPicPr>
        <p:blipFill>
          <a:blip r:embed="rId2"/>
          <a:stretch>
            <a:fillRect/>
          </a:stretch>
        </p:blipFill>
        <p:spPr>
          <a:xfrm>
            <a:off x="1455312" y="127490"/>
            <a:ext cx="2949262" cy="1661129"/>
          </a:xfrm>
          <a:prstGeom prst="rect">
            <a:avLst/>
          </a:prstGeom>
        </p:spPr>
      </p:pic>
      <p:pic>
        <p:nvPicPr>
          <p:cNvPr id="5" name="Obraz 4"/>
          <p:cNvPicPr>
            <a:picLocks noChangeAspect="1"/>
          </p:cNvPicPr>
          <p:nvPr/>
        </p:nvPicPr>
        <p:blipFill>
          <a:blip r:embed="rId3"/>
          <a:stretch>
            <a:fillRect/>
          </a:stretch>
        </p:blipFill>
        <p:spPr>
          <a:xfrm>
            <a:off x="9411236" y="4888072"/>
            <a:ext cx="2442099" cy="1833294"/>
          </a:xfrm>
          <a:prstGeom prst="rect">
            <a:avLst/>
          </a:prstGeom>
        </p:spPr>
      </p:pic>
      <p:pic>
        <p:nvPicPr>
          <p:cNvPr id="6" name="Obraz 5"/>
          <p:cNvPicPr>
            <a:picLocks noChangeAspect="1"/>
          </p:cNvPicPr>
          <p:nvPr/>
        </p:nvPicPr>
        <p:blipFill>
          <a:blip r:embed="rId4"/>
          <a:stretch>
            <a:fillRect/>
          </a:stretch>
        </p:blipFill>
        <p:spPr>
          <a:xfrm>
            <a:off x="879452" y="4808373"/>
            <a:ext cx="2842541" cy="1833294"/>
          </a:xfrm>
          <a:prstGeom prst="rect">
            <a:avLst/>
          </a:prstGeom>
        </p:spPr>
      </p:pic>
    </p:spTree>
    <p:extLst>
      <p:ext uri="{BB962C8B-B14F-4D97-AF65-F5344CB8AC3E}">
        <p14:creationId xmlns:p14="http://schemas.microsoft.com/office/powerpoint/2010/main" val="98038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ln>
                  <a:solidFill>
                    <a:sysClr val="windowText" lastClr="000000"/>
                  </a:solidFill>
                </a:ln>
                <a:solidFill>
                  <a:sysClr val="windowText" lastClr="000000"/>
                </a:solidFill>
              </a:rPr>
              <a:t/>
            </a:r>
            <a:br>
              <a:rPr lang="pl-PL" dirty="0" smtClean="0">
                <a:ln>
                  <a:solidFill>
                    <a:sysClr val="windowText" lastClr="000000"/>
                  </a:solidFill>
                </a:ln>
                <a:solidFill>
                  <a:sysClr val="windowText" lastClr="000000"/>
                </a:solidFill>
              </a:rPr>
            </a:br>
            <a:r>
              <a:rPr lang="pl-PL" dirty="0">
                <a:ln>
                  <a:solidFill>
                    <a:sysClr val="windowText" lastClr="000000"/>
                  </a:solidFill>
                </a:ln>
                <a:solidFill>
                  <a:sysClr val="windowText" lastClr="000000"/>
                </a:solidFill>
              </a:rPr>
              <a:t/>
            </a:r>
            <a:br>
              <a:rPr lang="pl-PL" dirty="0">
                <a:ln>
                  <a:solidFill>
                    <a:sysClr val="windowText" lastClr="000000"/>
                  </a:solidFill>
                </a:ln>
                <a:solidFill>
                  <a:sysClr val="windowText" lastClr="000000"/>
                </a:solidFill>
              </a:rPr>
            </a:br>
            <a:r>
              <a:rPr lang="pl-PL" b="1" spc="0" dirty="0" smtClean="0">
                <a:ln w="22225">
                  <a:solidFill>
                    <a:sysClr val="windowText" lastClr="000000"/>
                  </a:solidFill>
                  <a:prstDash val="solid"/>
                </a:ln>
                <a:solidFill>
                  <a:sysClr val="windowText" lastClr="000000"/>
                </a:solidFill>
              </a:rPr>
              <a:t/>
            </a:r>
            <a:br>
              <a:rPr lang="pl-PL" b="1" spc="0" dirty="0" smtClean="0">
                <a:ln w="22225">
                  <a:solidFill>
                    <a:sysClr val="windowText" lastClr="000000"/>
                  </a:solidFill>
                  <a:prstDash val="solid"/>
                </a:ln>
                <a:solidFill>
                  <a:sysClr val="windowText" lastClr="000000"/>
                </a:solidFill>
              </a:rPr>
            </a:br>
            <a:r>
              <a:rPr lang="pl-PL" b="1" spc="0" dirty="0" smtClean="0">
                <a:ln w="22225">
                  <a:solidFill>
                    <a:sysClr val="windowText" lastClr="000000"/>
                  </a:solidFill>
                  <a:prstDash val="solid"/>
                </a:ln>
                <a:solidFill>
                  <a:sysClr val="windowText" lastClr="000000"/>
                </a:solidFill>
              </a:rPr>
              <a:t/>
            </a:r>
            <a:br>
              <a:rPr lang="pl-PL" b="1" spc="0" dirty="0" smtClean="0">
                <a:ln w="22225">
                  <a:solidFill>
                    <a:sysClr val="windowText" lastClr="000000"/>
                  </a:solidFill>
                  <a:prstDash val="solid"/>
                </a:ln>
                <a:solidFill>
                  <a:sysClr val="windowText" lastClr="000000"/>
                </a:solidFill>
              </a:rPr>
            </a:br>
            <a:r>
              <a:rPr lang="pl-PL" b="1" spc="0" dirty="0">
                <a:ln w="22225">
                  <a:solidFill>
                    <a:sysClr val="windowText" lastClr="000000"/>
                  </a:solidFill>
                  <a:prstDash val="solid"/>
                </a:ln>
                <a:solidFill>
                  <a:sysClr val="windowText" lastClr="000000"/>
                </a:solidFill>
              </a:rPr>
              <a:t/>
            </a:r>
            <a:br>
              <a:rPr lang="pl-PL" b="1" spc="0" dirty="0">
                <a:ln w="22225">
                  <a:solidFill>
                    <a:sysClr val="windowText" lastClr="000000"/>
                  </a:solidFill>
                  <a:prstDash val="solid"/>
                </a:ln>
                <a:solidFill>
                  <a:sysClr val="windowText" lastClr="000000"/>
                </a:solidFill>
              </a:rPr>
            </a:br>
            <a:r>
              <a:rPr lang="pl-PL" sz="2800" b="1" spc="0" dirty="0" smtClean="0">
                <a:ln w="22225">
                  <a:solidFill>
                    <a:sysClr val="windowText" lastClr="000000"/>
                  </a:solidFill>
                  <a:prstDash val="solid"/>
                </a:ln>
                <a:solidFill>
                  <a:sysClr val="windowText" lastClr="000000"/>
                </a:solidFill>
              </a:rPr>
              <a:t>PLACKI </a:t>
            </a:r>
            <a:r>
              <a:rPr lang="pl-PL" sz="2800" b="1" spc="0" dirty="0">
                <a:ln w="22225">
                  <a:solidFill>
                    <a:sysClr val="windowText" lastClr="000000"/>
                  </a:solidFill>
                  <a:prstDash val="solid"/>
                </a:ln>
                <a:solidFill>
                  <a:sysClr val="windowText" lastClr="000000"/>
                </a:solidFill>
              </a:rPr>
              <a:t>ZIEMNIACZANE </a:t>
            </a:r>
            <a:r>
              <a:rPr lang="pl-PL" b="1" spc="0" dirty="0">
                <a:ln w="22225">
                  <a:solidFill>
                    <a:sysClr val="windowText" lastClr="000000"/>
                  </a:solidFill>
                  <a:prstDash val="solid"/>
                </a:ln>
                <a:solidFill>
                  <a:sysClr val="windowText" lastClr="000000"/>
                </a:solidFill>
              </a:rPr>
              <a:t/>
            </a:r>
            <a:br>
              <a:rPr lang="pl-PL" b="1" spc="0" dirty="0">
                <a:ln w="22225">
                  <a:solidFill>
                    <a:sysClr val="windowText" lastClr="000000"/>
                  </a:solidFill>
                  <a:prstDash val="solid"/>
                </a:ln>
                <a:solidFill>
                  <a:sysClr val="windowText" lastClr="000000"/>
                </a:solidFill>
              </a:rPr>
            </a:br>
            <a:r>
              <a:rPr lang="pl-PL" b="1" spc="0" dirty="0">
                <a:ln w="22225">
                  <a:solidFill>
                    <a:sysClr val="windowText" lastClr="000000"/>
                  </a:solidFill>
                  <a:prstDash val="solid"/>
                </a:ln>
                <a:solidFill>
                  <a:sysClr val="windowText" lastClr="000000"/>
                </a:solidFill>
              </a:rPr>
              <a:t>RECETTE:</a:t>
            </a:r>
          </a:p>
        </p:txBody>
      </p:sp>
      <p:sp>
        <p:nvSpPr>
          <p:cNvPr id="3" name="Symbol zastępczy zawartości 2"/>
          <p:cNvSpPr>
            <a:spLocks noGrp="1"/>
          </p:cNvSpPr>
          <p:nvPr>
            <p:ph sz="half" idx="1"/>
          </p:nvPr>
        </p:nvSpPr>
        <p:spPr>
          <a:xfrm>
            <a:off x="3544239" y="864108"/>
            <a:ext cx="3474720" cy="5120640"/>
          </a:xfrm>
        </p:spPr>
        <p:txBody>
          <a:bodyPr>
            <a:normAutofit fontScale="70000" lnSpcReduction="20000"/>
          </a:bodyPr>
          <a:lstStyle/>
          <a:p>
            <a:pPr marL="0" indent="0">
              <a:buNone/>
            </a:pPr>
            <a:r>
              <a:rPr lang="fr-FR" b="1" i="1" dirty="0" smtClean="0"/>
              <a:t>Ingrédients</a:t>
            </a:r>
            <a:r>
              <a:rPr lang="pl-PL" b="1" i="1" dirty="0" smtClean="0"/>
              <a:t>:</a:t>
            </a:r>
            <a:endParaRPr lang="fr-FR" b="1" i="1" dirty="0"/>
          </a:p>
          <a:p>
            <a:r>
              <a:rPr lang="fr-FR" dirty="0"/>
              <a:t>1kg de pommes de terre , si possible qui contiennent le moins d'eau.</a:t>
            </a:r>
          </a:p>
          <a:p>
            <a:r>
              <a:rPr lang="fr-FR" dirty="0"/>
              <a:t>persil, 1/4 ou 1/2 botte selon les goûts ( ou pas )</a:t>
            </a:r>
          </a:p>
          <a:p>
            <a:r>
              <a:rPr lang="fr-FR" dirty="0"/>
              <a:t>5 échalotes ou 2 oignons ( je prefere échalotes )</a:t>
            </a:r>
          </a:p>
          <a:p>
            <a:r>
              <a:rPr lang="fr-FR" dirty="0"/>
              <a:t>3 oeufs</a:t>
            </a:r>
          </a:p>
          <a:p>
            <a:r>
              <a:rPr lang="fr-FR" dirty="0"/>
              <a:t>farine, pour lier</a:t>
            </a:r>
          </a:p>
          <a:p>
            <a:r>
              <a:rPr lang="fr-FR" dirty="0"/>
              <a:t>sel, poivre</a:t>
            </a:r>
          </a:p>
          <a:p>
            <a:endParaRPr lang="pl-PL" dirty="0"/>
          </a:p>
        </p:txBody>
      </p:sp>
      <p:sp>
        <p:nvSpPr>
          <p:cNvPr id="4" name="Symbol zastępczy zawartości 3"/>
          <p:cNvSpPr>
            <a:spLocks noGrp="1"/>
          </p:cNvSpPr>
          <p:nvPr>
            <p:ph sz="half" idx="2"/>
          </p:nvPr>
        </p:nvSpPr>
        <p:spPr>
          <a:xfrm>
            <a:off x="7018959" y="309093"/>
            <a:ext cx="4273881" cy="5680227"/>
          </a:xfrm>
        </p:spPr>
        <p:txBody>
          <a:bodyPr>
            <a:normAutofit fontScale="70000" lnSpcReduction="20000"/>
          </a:bodyPr>
          <a:lstStyle/>
          <a:p>
            <a:pPr marL="0" indent="0">
              <a:buNone/>
            </a:pPr>
            <a:r>
              <a:rPr lang="fr-FR" dirty="0"/>
              <a:t>Etape 1</a:t>
            </a:r>
          </a:p>
          <a:p>
            <a:r>
              <a:rPr lang="fr-FR" dirty="0"/>
              <a:t>Avec un robot, ou une rappe à défaut, mixer les pommes de terre, le persil, les échalotes et l'ail (couper très fin ! ), et mettre le tout dans un gros saladier. </a:t>
            </a:r>
          </a:p>
          <a:p>
            <a:pPr marL="0" indent="0">
              <a:buNone/>
            </a:pPr>
            <a:r>
              <a:rPr lang="fr-FR" dirty="0"/>
              <a:t>Etape 2</a:t>
            </a:r>
          </a:p>
          <a:p>
            <a:r>
              <a:rPr lang="fr-FR" dirty="0"/>
              <a:t>Ensuite, ajouter les oeufs entiers dans la préparation afin de constituer une sorte de pâte. Bien mélanger le tout, et ajouter de la farine pour rendre cette pate plus épaisse. </a:t>
            </a:r>
          </a:p>
          <a:p>
            <a:pPr marL="0" indent="0">
              <a:buNone/>
            </a:pPr>
            <a:r>
              <a:rPr lang="fr-FR" dirty="0"/>
              <a:t>Etape 3</a:t>
            </a:r>
          </a:p>
          <a:p>
            <a:r>
              <a:rPr lang="fr-FR" dirty="0"/>
              <a:t>La dose de farine dépendra de la quantité d'eau contenue dans les pommes de terre. Pétrir le tout pour obtenir une pâte homogène. Saler et poivrer. </a:t>
            </a:r>
          </a:p>
          <a:p>
            <a:pPr marL="0" indent="0">
              <a:buNone/>
            </a:pPr>
            <a:r>
              <a:rPr lang="fr-FR" dirty="0"/>
              <a:t>Etape 4</a:t>
            </a:r>
          </a:p>
          <a:p>
            <a:r>
              <a:rPr lang="fr-FR" dirty="0"/>
              <a:t>Faire cuire dans une poêle (avec de la matiere grasse ou de l'huile) en constituant des petites galettes d'environ 1/2 cm d'épaisseur (attention les galettes boivent beaucoup pendant la cuisson, penser à les poser sur un papier absorbant dans le plat).</a:t>
            </a:r>
          </a:p>
          <a:p>
            <a:pPr marL="0" indent="0">
              <a:buNone/>
            </a:pPr>
            <a:r>
              <a:rPr lang="fr-FR" dirty="0"/>
              <a:t>Etape 5</a:t>
            </a:r>
          </a:p>
          <a:p>
            <a:r>
              <a:rPr lang="fr-FR" dirty="0"/>
              <a:t> Faire dorer les galettes de chaque coté a feu moyen, afin d'obtenir une enveloppe croustillante et que l'intérieur soit cuit.</a:t>
            </a:r>
          </a:p>
          <a:p>
            <a:endParaRPr lang="pl-PL" dirty="0"/>
          </a:p>
        </p:txBody>
      </p:sp>
      <p:pic>
        <p:nvPicPr>
          <p:cNvPr id="5" name="Obraz 4"/>
          <p:cNvPicPr>
            <a:picLocks noChangeAspect="1"/>
          </p:cNvPicPr>
          <p:nvPr/>
        </p:nvPicPr>
        <p:blipFill>
          <a:blip r:embed="rId2"/>
          <a:stretch>
            <a:fillRect/>
          </a:stretch>
        </p:blipFill>
        <p:spPr>
          <a:xfrm>
            <a:off x="252919" y="971711"/>
            <a:ext cx="2927317" cy="2045857"/>
          </a:xfrm>
          <a:prstGeom prst="rect">
            <a:avLst/>
          </a:prstGeom>
        </p:spPr>
      </p:pic>
      <p:pic>
        <p:nvPicPr>
          <p:cNvPr id="6" name="Obraz 5"/>
          <p:cNvPicPr>
            <a:picLocks noChangeAspect="1"/>
          </p:cNvPicPr>
          <p:nvPr/>
        </p:nvPicPr>
        <p:blipFill>
          <a:blip r:embed="rId3"/>
          <a:stretch>
            <a:fillRect/>
          </a:stretch>
        </p:blipFill>
        <p:spPr>
          <a:xfrm>
            <a:off x="4456734" y="4829670"/>
            <a:ext cx="2562225" cy="1790700"/>
          </a:xfrm>
          <a:prstGeom prst="rect">
            <a:avLst/>
          </a:prstGeom>
        </p:spPr>
      </p:pic>
    </p:spTree>
    <p:extLst>
      <p:ext uri="{BB962C8B-B14F-4D97-AF65-F5344CB8AC3E}">
        <p14:creationId xmlns:p14="http://schemas.microsoft.com/office/powerpoint/2010/main" val="62317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spc="0" dirty="0" smtClean="0">
                <a:ln w="22225">
                  <a:solidFill>
                    <a:sysClr val="windowText" lastClr="000000"/>
                  </a:solidFill>
                  <a:prstDash val="solid"/>
                </a:ln>
                <a:solidFill>
                  <a:sysClr val="windowText" lastClr="000000"/>
                </a:solidFill>
              </a:rPr>
              <a:t>SERNIK – </a:t>
            </a:r>
            <a:br>
              <a:rPr lang="pl-PL" b="1" spc="0" dirty="0" smtClean="0">
                <a:ln w="22225">
                  <a:solidFill>
                    <a:sysClr val="windowText" lastClr="000000"/>
                  </a:solidFill>
                  <a:prstDash val="solid"/>
                </a:ln>
                <a:solidFill>
                  <a:sysClr val="windowText" lastClr="000000"/>
                </a:solidFill>
              </a:rPr>
            </a:br>
            <a:r>
              <a:rPr lang="pl-PL" b="1" spc="0" dirty="0" smtClean="0">
                <a:ln w="22225">
                  <a:solidFill>
                    <a:sysClr val="windowText" lastClr="000000"/>
                  </a:solidFill>
                  <a:prstDash val="solid"/>
                </a:ln>
                <a:solidFill>
                  <a:sysClr val="windowText" lastClr="000000"/>
                </a:solidFill>
              </a:rPr>
              <a:t>le </a:t>
            </a:r>
            <a:r>
              <a:rPr lang="pl-PL" b="1" spc="0" dirty="0" smtClean="0">
                <a:ln w="22225">
                  <a:solidFill>
                    <a:sysClr val="windowText" lastClr="000000"/>
                  </a:solidFill>
                  <a:prstDash val="solid"/>
                </a:ln>
                <a:solidFill>
                  <a:sysClr val="windowText" lastClr="000000"/>
                </a:solidFill>
              </a:rPr>
              <a:t>sernik</a:t>
            </a:r>
            <a:endParaRPr lang="pl-PL" b="1" spc="0" dirty="0">
              <a:ln w="22225">
                <a:solidFill>
                  <a:sysClr val="windowText" lastClr="000000"/>
                </a:solidFill>
                <a:prstDash val="solid"/>
              </a:ln>
              <a:solidFill>
                <a:sysClr val="windowText" lastClr="000000"/>
              </a:solidFill>
            </a:endParaRPr>
          </a:p>
        </p:txBody>
      </p:sp>
      <p:sp>
        <p:nvSpPr>
          <p:cNvPr id="3" name="Symbol zastępczy zawartości 2"/>
          <p:cNvSpPr>
            <a:spLocks noGrp="1"/>
          </p:cNvSpPr>
          <p:nvPr>
            <p:ph idx="1"/>
          </p:nvPr>
        </p:nvSpPr>
        <p:spPr/>
        <p:txBody>
          <a:bodyPr>
            <a:normAutofit/>
          </a:bodyPr>
          <a:lstStyle/>
          <a:p>
            <a:r>
              <a:rPr lang="fr-FR" sz="3200" b="1" dirty="0"/>
              <a:t>Le sernik </a:t>
            </a:r>
            <a:r>
              <a:rPr lang="fr-FR" sz="3200" dirty="0"/>
              <a:t>: un gâteau polonais à base de fromage blanc, ancêtre du cheesecake et tout aussi délicieux !</a:t>
            </a:r>
            <a:endParaRPr lang="pl-PL" sz="3200" dirty="0"/>
          </a:p>
        </p:txBody>
      </p:sp>
      <p:pic>
        <p:nvPicPr>
          <p:cNvPr id="4" name="Obraz 3"/>
          <p:cNvPicPr>
            <a:picLocks noChangeAspect="1"/>
          </p:cNvPicPr>
          <p:nvPr/>
        </p:nvPicPr>
        <p:blipFill>
          <a:blip r:embed="rId2"/>
          <a:stretch>
            <a:fillRect/>
          </a:stretch>
        </p:blipFill>
        <p:spPr>
          <a:xfrm>
            <a:off x="9609316" y="258180"/>
            <a:ext cx="2143125" cy="2143125"/>
          </a:xfrm>
          <a:prstGeom prst="rect">
            <a:avLst/>
          </a:prstGeom>
        </p:spPr>
      </p:pic>
      <p:pic>
        <p:nvPicPr>
          <p:cNvPr id="5" name="Obraz 4"/>
          <p:cNvPicPr>
            <a:picLocks noChangeAspect="1"/>
          </p:cNvPicPr>
          <p:nvPr/>
        </p:nvPicPr>
        <p:blipFill>
          <a:blip r:embed="rId3"/>
          <a:stretch>
            <a:fillRect/>
          </a:stretch>
        </p:blipFill>
        <p:spPr>
          <a:xfrm>
            <a:off x="2126193" y="111993"/>
            <a:ext cx="1743075" cy="2619375"/>
          </a:xfrm>
          <a:prstGeom prst="rect">
            <a:avLst/>
          </a:prstGeom>
        </p:spPr>
      </p:pic>
      <p:pic>
        <p:nvPicPr>
          <p:cNvPr id="6" name="Obraz 5"/>
          <p:cNvPicPr>
            <a:picLocks noChangeAspect="1"/>
          </p:cNvPicPr>
          <p:nvPr/>
        </p:nvPicPr>
        <p:blipFill>
          <a:blip r:embed="rId4"/>
          <a:stretch>
            <a:fillRect/>
          </a:stretch>
        </p:blipFill>
        <p:spPr>
          <a:xfrm>
            <a:off x="5306336" y="258180"/>
            <a:ext cx="2362200" cy="1933575"/>
          </a:xfrm>
          <a:prstGeom prst="rect">
            <a:avLst/>
          </a:prstGeom>
        </p:spPr>
      </p:pic>
      <p:pic>
        <p:nvPicPr>
          <p:cNvPr id="7" name="Obraz 6"/>
          <p:cNvPicPr>
            <a:picLocks noChangeAspect="1"/>
          </p:cNvPicPr>
          <p:nvPr/>
        </p:nvPicPr>
        <p:blipFill>
          <a:blip r:embed="rId5"/>
          <a:stretch>
            <a:fillRect/>
          </a:stretch>
        </p:blipFill>
        <p:spPr>
          <a:xfrm>
            <a:off x="1568980" y="4598629"/>
            <a:ext cx="2857500" cy="1600200"/>
          </a:xfrm>
          <a:prstGeom prst="rect">
            <a:avLst/>
          </a:prstGeom>
        </p:spPr>
      </p:pic>
      <p:pic>
        <p:nvPicPr>
          <p:cNvPr id="8" name="Obraz 7"/>
          <p:cNvPicPr>
            <a:picLocks noChangeAspect="1"/>
          </p:cNvPicPr>
          <p:nvPr/>
        </p:nvPicPr>
        <p:blipFill>
          <a:blip r:embed="rId6"/>
          <a:stretch>
            <a:fillRect/>
          </a:stretch>
        </p:blipFill>
        <p:spPr>
          <a:xfrm>
            <a:off x="9609316" y="3961776"/>
            <a:ext cx="1743075" cy="2628900"/>
          </a:xfrm>
          <a:prstGeom prst="rect">
            <a:avLst/>
          </a:prstGeom>
        </p:spPr>
      </p:pic>
    </p:spTree>
    <p:extLst>
      <p:ext uri="{BB962C8B-B14F-4D97-AF65-F5344CB8AC3E}">
        <p14:creationId xmlns:p14="http://schemas.microsoft.com/office/powerpoint/2010/main" val="51157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spc="0" dirty="0" smtClean="0">
                <a:ln w="22225">
                  <a:solidFill>
                    <a:sysClr val="windowText" lastClr="000000"/>
                  </a:solidFill>
                  <a:prstDash val="solid"/>
                </a:ln>
                <a:solidFill>
                  <a:sysClr val="windowText" lastClr="000000"/>
                </a:solidFill>
              </a:rPr>
              <a:t>SERNIK RECETTE:</a:t>
            </a:r>
            <a:endParaRPr lang="pl-PL" b="1" spc="0" dirty="0">
              <a:ln w="22225">
                <a:solidFill>
                  <a:sysClr val="windowText" lastClr="000000"/>
                </a:solidFill>
                <a:prstDash val="solid"/>
              </a:ln>
              <a:solidFill>
                <a:sysClr val="windowText" lastClr="000000"/>
              </a:solidFill>
            </a:endParaRPr>
          </a:p>
        </p:txBody>
      </p:sp>
      <p:sp>
        <p:nvSpPr>
          <p:cNvPr id="3" name="Symbol zastępczy zawartości 2"/>
          <p:cNvSpPr>
            <a:spLocks noGrp="1"/>
          </p:cNvSpPr>
          <p:nvPr>
            <p:ph sz="half" idx="1"/>
          </p:nvPr>
        </p:nvSpPr>
        <p:spPr>
          <a:xfrm>
            <a:off x="3867912" y="-669701"/>
            <a:ext cx="3241226" cy="8100811"/>
          </a:xfrm>
        </p:spPr>
        <p:txBody>
          <a:bodyPr>
            <a:normAutofit fontScale="85000" lnSpcReduction="10000"/>
          </a:bodyPr>
          <a:lstStyle/>
          <a:p>
            <a:pPr marL="0" indent="0">
              <a:buNone/>
            </a:pPr>
            <a:r>
              <a:rPr lang="fr-FR" b="1" dirty="0"/>
              <a:t>Pour la pâte</a:t>
            </a:r>
            <a:r>
              <a:rPr lang="fr-FR" dirty="0"/>
              <a:t>:</a:t>
            </a:r>
          </a:p>
          <a:p>
            <a:r>
              <a:rPr lang="fr-FR" dirty="0"/>
              <a:t>200 g de farine</a:t>
            </a:r>
          </a:p>
          <a:p>
            <a:r>
              <a:rPr lang="fr-FR" dirty="0"/>
              <a:t>1/2 sachet de levure</a:t>
            </a:r>
          </a:p>
          <a:p>
            <a:r>
              <a:rPr lang="fr-FR" dirty="0"/>
              <a:t>75 g de sucre</a:t>
            </a:r>
          </a:p>
          <a:p>
            <a:r>
              <a:rPr lang="fr-FR" dirty="0"/>
              <a:t>1 pincée de sel</a:t>
            </a:r>
          </a:p>
          <a:p>
            <a:r>
              <a:rPr lang="fr-FR" dirty="0"/>
              <a:t>1 jaune d’œuf</a:t>
            </a:r>
          </a:p>
          <a:p>
            <a:r>
              <a:rPr lang="fr-FR" dirty="0"/>
              <a:t>90 g de beurre</a:t>
            </a:r>
          </a:p>
          <a:p>
            <a:r>
              <a:rPr lang="fr-FR" dirty="0"/>
              <a:t>10 ml </a:t>
            </a:r>
            <a:r>
              <a:rPr lang="fr-FR" dirty="0" smtClean="0"/>
              <a:t>d'eau</a:t>
            </a:r>
            <a:endParaRPr lang="pl-PL" dirty="0" smtClean="0"/>
          </a:p>
          <a:p>
            <a:pPr marL="0" indent="0">
              <a:buNone/>
            </a:pPr>
            <a:r>
              <a:rPr lang="fr-FR" b="1" dirty="0"/>
              <a:t>Pour la garniture </a:t>
            </a:r>
            <a:r>
              <a:rPr lang="fr-FR" dirty="0"/>
              <a:t>:</a:t>
            </a:r>
          </a:p>
          <a:p>
            <a:r>
              <a:rPr lang="fr-FR" dirty="0"/>
              <a:t>4 œufs</a:t>
            </a:r>
          </a:p>
          <a:p>
            <a:r>
              <a:rPr lang="fr-FR" dirty="0"/>
              <a:t>120 g de sucre</a:t>
            </a:r>
          </a:p>
          <a:p>
            <a:r>
              <a:rPr lang="fr-FR" dirty="0"/>
              <a:t>1 cuillère à soupe d’extrait de vanille liquide ou 1 pincée de vanille en poudre</a:t>
            </a:r>
          </a:p>
          <a:p>
            <a:r>
              <a:rPr lang="fr-FR" dirty="0"/>
              <a:t>500 g de </a:t>
            </a:r>
            <a:r>
              <a:rPr lang="fr-FR" dirty="0" smtClean="0"/>
              <a:t>faisselle (ou de </a:t>
            </a:r>
            <a:r>
              <a:rPr lang="fr-FR" dirty="0"/>
              <a:t>fromage </a:t>
            </a:r>
            <a:r>
              <a:rPr lang="fr-FR" dirty="0" smtClean="0"/>
              <a:t>blanc)</a:t>
            </a:r>
            <a:endParaRPr lang="fr-FR" dirty="0"/>
          </a:p>
          <a:p>
            <a:r>
              <a:rPr lang="fr-FR" dirty="0"/>
              <a:t>20 g de farine pour les raisins</a:t>
            </a:r>
          </a:p>
          <a:p>
            <a:r>
              <a:rPr lang="fr-FR" dirty="0"/>
              <a:t>50 g de raisins secs</a:t>
            </a:r>
          </a:p>
          <a:p>
            <a:r>
              <a:rPr lang="fr-FR" dirty="0"/>
              <a:t>le zeste d'un citron</a:t>
            </a:r>
          </a:p>
          <a:p>
            <a:r>
              <a:rPr lang="fr-FR" dirty="0"/>
              <a:t>50 g d’amandes </a:t>
            </a:r>
            <a:r>
              <a:rPr lang="fr-FR" dirty="0" smtClean="0"/>
              <a:t>effilées</a:t>
            </a:r>
            <a:r>
              <a:rPr lang="pl-PL" dirty="0" smtClean="0"/>
              <a:t> </a:t>
            </a:r>
          </a:p>
        </p:txBody>
      </p:sp>
      <p:sp>
        <p:nvSpPr>
          <p:cNvPr id="4" name="Symbol zastępczy zawartości 3"/>
          <p:cNvSpPr>
            <a:spLocks noGrp="1"/>
          </p:cNvSpPr>
          <p:nvPr>
            <p:ph sz="half" idx="2"/>
          </p:nvPr>
        </p:nvSpPr>
        <p:spPr>
          <a:xfrm>
            <a:off x="7830999" y="708338"/>
            <a:ext cx="3474720" cy="5975797"/>
          </a:xfrm>
        </p:spPr>
        <p:txBody>
          <a:bodyPr>
            <a:normAutofit fontScale="85000" lnSpcReduction="10000"/>
          </a:bodyPr>
          <a:lstStyle/>
          <a:p>
            <a:r>
              <a:rPr lang="fr-FR" sz="1900" dirty="0"/>
              <a:t>Placez les raisins dans un bol d'eau chaude pendant 10 minutes. Essorez-les et roulez-les dans la </a:t>
            </a:r>
            <a:r>
              <a:rPr lang="fr-FR" sz="1900" dirty="0" smtClean="0"/>
              <a:t>farine.</a:t>
            </a:r>
            <a:r>
              <a:rPr lang="pl-PL" sz="1900" dirty="0" smtClean="0"/>
              <a:t> </a:t>
            </a:r>
            <a:r>
              <a:rPr lang="fr-FR" sz="1900" dirty="0" smtClean="0"/>
              <a:t>Préchauffez </a:t>
            </a:r>
            <a:r>
              <a:rPr lang="fr-FR" sz="1900" dirty="0"/>
              <a:t>le four à 170°C.</a:t>
            </a:r>
          </a:p>
          <a:p>
            <a:r>
              <a:rPr lang="fr-FR" sz="1900" dirty="0" smtClean="0"/>
              <a:t>On </a:t>
            </a:r>
            <a:r>
              <a:rPr lang="fr-FR" sz="1900" dirty="0"/>
              <a:t>continue avec la pâte. Mélangez ensemble la farine, la levure, le sucre et le sel. Ajoutez le jaune d’œuf et le beurre et mélangez de nouveau. J’utilise la feuille de mon robot, mais vous pouvez bien sûr pétrir à la main.</a:t>
            </a:r>
          </a:p>
          <a:p>
            <a:r>
              <a:rPr lang="fr-FR" sz="1900" dirty="0" smtClean="0"/>
              <a:t>Formez </a:t>
            </a:r>
            <a:r>
              <a:rPr lang="fr-FR" sz="1900" dirty="0"/>
              <a:t>une boule et placez au réfrigérateur le temps de préparer la </a:t>
            </a:r>
            <a:r>
              <a:rPr lang="fr-FR" sz="1900" dirty="0" smtClean="0"/>
              <a:t>suite.</a:t>
            </a:r>
            <a:r>
              <a:rPr lang="pl-PL" sz="1900" dirty="0" smtClean="0"/>
              <a:t> </a:t>
            </a:r>
            <a:r>
              <a:rPr lang="fr-FR" sz="1900" dirty="0" smtClean="0"/>
              <a:t>Pour </a:t>
            </a:r>
            <a:r>
              <a:rPr lang="fr-FR" sz="1900" dirty="0"/>
              <a:t>la garniture, séparez les jaunes des blancs d’œuf. Fouettez ensemble les jaunes et le sucre</a:t>
            </a:r>
            <a:r>
              <a:rPr lang="fr-FR" sz="1900" dirty="0" smtClean="0"/>
              <a:t>.</a:t>
            </a:r>
            <a:endParaRPr lang="pl-PL" sz="1900" dirty="0" smtClean="0"/>
          </a:p>
          <a:p>
            <a:r>
              <a:rPr lang="fr-FR" sz="1900" dirty="0" smtClean="0"/>
              <a:t> </a:t>
            </a:r>
            <a:r>
              <a:rPr lang="fr-FR" sz="1900" dirty="0"/>
              <a:t>Ajoutez la vanille, la faisselle bien égouttée, la farine, les raisins et mélangez avec une </a:t>
            </a:r>
            <a:r>
              <a:rPr lang="fr-FR" sz="1900" dirty="0" smtClean="0"/>
              <a:t>maryse.</a:t>
            </a:r>
            <a:r>
              <a:rPr lang="pl-PL" sz="1900" dirty="0" smtClean="0"/>
              <a:t> </a:t>
            </a:r>
            <a:r>
              <a:rPr lang="fr-FR" sz="1900" dirty="0" smtClean="0"/>
              <a:t>Zestez </a:t>
            </a:r>
            <a:r>
              <a:rPr lang="fr-FR" sz="1900" dirty="0"/>
              <a:t>le citron et ajoutez les zestes à la préparation. </a:t>
            </a:r>
            <a:endParaRPr lang="pl-PL" sz="1900" dirty="0" smtClean="0"/>
          </a:p>
          <a:p>
            <a:r>
              <a:rPr lang="fr-FR" sz="1900" dirty="0"/>
              <a:t>Fouettez blanc à raide et ajoutez-les doucement au </a:t>
            </a:r>
            <a:r>
              <a:rPr lang="fr-FR" sz="1900" dirty="0" smtClean="0"/>
              <a:t>mélange.</a:t>
            </a:r>
            <a:r>
              <a:rPr lang="pl-PL" sz="1900" dirty="0" smtClean="0"/>
              <a:t> </a:t>
            </a:r>
            <a:r>
              <a:rPr lang="fr-FR" sz="1900" dirty="0" smtClean="0"/>
              <a:t>Mettez </a:t>
            </a:r>
            <a:r>
              <a:rPr lang="fr-FR" sz="1900" dirty="0"/>
              <a:t>la pâte dans le </a:t>
            </a:r>
            <a:r>
              <a:rPr lang="fr-FR" sz="1900" dirty="0" smtClean="0"/>
              <a:t>moule.</a:t>
            </a:r>
            <a:r>
              <a:rPr lang="pl-PL" sz="1900" dirty="0" smtClean="0"/>
              <a:t> </a:t>
            </a:r>
            <a:r>
              <a:rPr lang="fr-FR" sz="1900" dirty="0" smtClean="0"/>
              <a:t>Versez </a:t>
            </a:r>
            <a:r>
              <a:rPr lang="fr-FR" sz="1900" dirty="0"/>
              <a:t>la garniture sur le gâteau. </a:t>
            </a:r>
            <a:r>
              <a:rPr lang="fr-FR" sz="1900" dirty="0" smtClean="0"/>
              <a:t>Couvr</a:t>
            </a:r>
            <a:r>
              <a:rPr lang="pl-PL" sz="1900" dirty="0" err="1" smtClean="0"/>
              <a:t>ez</a:t>
            </a:r>
            <a:r>
              <a:rPr lang="fr-FR" sz="1900" dirty="0" smtClean="0"/>
              <a:t> </a:t>
            </a:r>
            <a:r>
              <a:rPr lang="fr-FR" sz="1900" dirty="0"/>
              <a:t>d'amandes effilées</a:t>
            </a:r>
            <a:r>
              <a:rPr lang="fr-FR" sz="1900" dirty="0" smtClean="0"/>
              <a:t>.</a:t>
            </a:r>
            <a:endParaRPr lang="pl-PL" sz="1900" dirty="0" smtClean="0"/>
          </a:p>
          <a:p>
            <a:r>
              <a:rPr lang="fr-FR" sz="1900" dirty="0"/>
              <a:t>Enfournez pour une </a:t>
            </a:r>
            <a:r>
              <a:rPr lang="fr-FR" sz="1900" dirty="0" smtClean="0"/>
              <a:t>heure</a:t>
            </a:r>
            <a:r>
              <a:rPr lang="pl-PL" sz="1900" dirty="0"/>
              <a:t> </a:t>
            </a:r>
            <a:r>
              <a:rPr lang="pl-PL" sz="1900" dirty="0" smtClean="0"/>
              <a:t>à 180</a:t>
            </a:r>
            <a:r>
              <a:rPr lang="pl-PL" sz="1900" baseline="30000" dirty="0" smtClean="0"/>
              <a:t>o</a:t>
            </a:r>
            <a:r>
              <a:rPr lang="fr-FR" sz="1900" dirty="0" smtClean="0"/>
              <a:t>.</a:t>
            </a:r>
            <a:endParaRPr lang="fr-FR" sz="1900" dirty="0"/>
          </a:p>
          <a:p>
            <a:endParaRPr lang="fr-FR" dirty="0"/>
          </a:p>
          <a:p>
            <a:endParaRPr lang="pl-PL" dirty="0"/>
          </a:p>
        </p:txBody>
      </p:sp>
      <p:pic>
        <p:nvPicPr>
          <p:cNvPr id="5" name="Obraz 4"/>
          <p:cNvPicPr>
            <a:picLocks noChangeAspect="1"/>
          </p:cNvPicPr>
          <p:nvPr/>
        </p:nvPicPr>
        <p:blipFill>
          <a:blip r:embed="rId2"/>
          <a:stretch>
            <a:fillRect/>
          </a:stretch>
        </p:blipFill>
        <p:spPr>
          <a:xfrm>
            <a:off x="5875728" y="1339403"/>
            <a:ext cx="1856745" cy="2253803"/>
          </a:xfrm>
          <a:prstGeom prst="rect">
            <a:avLst/>
          </a:prstGeom>
        </p:spPr>
      </p:pic>
      <p:pic>
        <p:nvPicPr>
          <p:cNvPr id="6" name="Obraz 5"/>
          <p:cNvPicPr>
            <a:picLocks noChangeAspect="1"/>
          </p:cNvPicPr>
          <p:nvPr/>
        </p:nvPicPr>
        <p:blipFill>
          <a:blip r:embed="rId3"/>
          <a:stretch>
            <a:fillRect/>
          </a:stretch>
        </p:blipFill>
        <p:spPr>
          <a:xfrm>
            <a:off x="671172" y="501203"/>
            <a:ext cx="2724150" cy="1676400"/>
          </a:xfrm>
          <a:prstGeom prst="rect">
            <a:avLst/>
          </a:prstGeom>
        </p:spPr>
      </p:pic>
    </p:spTree>
    <p:extLst>
      <p:ext uri="{BB962C8B-B14F-4D97-AF65-F5344CB8AC3E}">
        <p14:creationId xmlns:p14="http://schemas.microsoft.com/office/powerpoint/2010/main" val="2661534772"/>
      </p:ext>
    </p:extLst>
  </p:cSld>
  <p:clrMapOvr>
    <a:masterClrMapping/>
  </p:clrMapOvr>
</p:sld>
</file>

<file path=ppt/theme/theme1.xml><?xml version="1.0" encoding="utf-8"?>
<a:theme xmlns:a="http://schemas.openxmlformats.org/drawingml/2006/main" name="Ramka">
  <a:themeElements>
    <a:clrScheme name="Ramk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Ramka">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mk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18A1B607-7BAE-46D6-8090-545AC7BDD739}"/>
    </a:ext>
  </a:extLst>
</a:theme>
</file>

<file path=docProps/app.xml><?xml version="1.0" encoding="utf-8"?>
<Properties xmlns="http://schemas.openxmlformats.org/officeDocument/2006/extended-properties" xmlns:vt="http://schemas.openxmlformats.org/officeDocument/2006/docPropsVTypes">
  <Template>TM03457475[[fn=Ramka]]</Template>
  <TotalTime>108</TotalTime>
  <Words>1176</Words>
  <Application>Microsoft Office PowerPoint</Application>
  <PresentationFormat>Niestandardowy</PresentationFormat>
  <Paragraphs>123</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Ramka</vt:lpstr>
      <vt:lpstr>Recettes  de la cuisine polonaise</vt:lpstr>
      <vt:lpstr>PIEROGI –  les pierogi</vt:lpstr>
      <vt:lpstr>      PIEROGI RUSKIE RECETTE: </vt:lpstr>
      <vt:lpstr>BIGOS – le bigos</vt:lpstr>
      <vt:lpstr>      BIGOS RECETTE:</vt:lpstr>
      <vt:lpstr>PLACKI ZIEMNIACZANE – les galettes    de pomme de terre</vt:lpstr>
      <vt:lpstr>     PLACKI ZIEMNIACZANE  RECETTE:</vt:lpstr>
      <vt:lpstr>SERNIK –  le sernik</vt:lpstr>
      <vt:lpstr>SERNIK RECETTE:</vt:lpstr>
      <vt:lpstr>Travail effectué dans le cadre du projet Erasmus+  Unis en Europe 2018-2020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Recettes de la cuisine polonaise</dc:title>
  <dc:creator>Ania</dc:creator>
  <cp:lastModifiedBy>Admin</cp:lastModifiedBy>
  <cp:revision>10</cp:revision>
  <dcterms:created xsi:type="dcterms:W3CDTF">2019-04-24T19:34:12Z</dcterms:created>
  <dcterms:modified xsi:type="dcterms:W3CDTF">2019-05-03T22:27:47Z</dcterms:modified>
</cp:coreProperties>
</file>