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1" r:id="rId4"/>
    <p:sldId id="258" r:id="rId5"/>
    <p:sldId id="259" r:id="rId6"/>
    <p:sldId id="260"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318679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558093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E7A8A3-20D7-43D3-9E9F-BB7850A8B23A}" type="slidenum">
              <a:rPr lang="it-IT" smtClean="0"/>
              <a:pPr/>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976932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1809143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E7A8A3-20D7-43D3-9E9F-BB7850A8B23A}" type="slidenum">
              <a:rPr lang="it-IT" smtClean="0"/>
              <a:pPr/>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99216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2494064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267161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2785597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18162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356934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31450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180301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3635327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24161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439391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39A4EB9-CD45-4217-B931-8F72E1CC05DB}" type="datetimeFigureOut">
              <a:rPr lang="it-IT" smtClean="0"/>
              <a:pPr/>
              <a:t>03/05/2019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259130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39A4EB9-CD45-4217-B931-8F72E1CC05DB}" type="datetimeFigureOut">
              <a:rPr lang="it-IT" smtClean="0"/>
              <a:pPr/>
              <a:t>03/05/2019</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CE7A8A3-20D7-43D3-9E9F-BB7850A8B23A}" type="slidenum">
              <a:rPr lang="it-IT" smtClean="0"/>
              <a:pPr/>
              <a:t>‹N›</a:t>
            </a:fld>
            <a:endParaRPr lang="it-IT"/>
          </a:p>
        </p:txBody>
      </p:sp>
    </p:spTree>
    <p:extLst>
      <p:ext uri="{BB962C8B-B14F-4D97-AF65-F5344CB8AC3E}">
        <p14:creationId xmlns="" xmlns:p14="http://schemas.microsoft.com/office/powerpoint/2010/main" val="56892245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696995" y="1250833"/>
            <a:ext cx="9327747" cy="1002914"/>
          </a:xfrm>
        </p:spPr>
        <p:txBody>
          <a:bodyPr>
            <a:normAutofit fontScale="92500"/>
          </a:bodyPr>
          <a:lstStyle/>
          <a:p>
            <a:pPr algn="just"/>
            <a:r>
              <a:rPr lang="it-IT" sz="2000" b="1" i="1" dirty="0" err="1" smtClean="0">
                <a:solidFill>
                  <a:schemeClr val="tx1"/>
                </a:solidFill>
              </a:rPr>
              <a:t>Les</a:t>
            </a:r>
            <a:r>
              <a:rPr lang="it-IT" sz="2000" b="1" i="1" dirty="0" smtClean="0">
                <a:solidFill>
                  <a:schemeClr val="tx1"/>
                </a:solidFill>
              </a:rPr>
              <a:t> </a:t>
            </a:r>
            <a:r>
              <a:rPr lang="it-IT" sz="2000" b="1" i="1" dirty="0" err="1" smtClean="0">
                <a:solidFill>
                  <a:schemeClr val="tx1"/>
                </a:solidFill>
              </a:rPr>
              <a:t>prochaine</a:t>
            </a:r>
            <a:r>
              <a:rPr lang="it-IT" sz="2000" b="1" i="1" dirty="0" smtClean="0">
                <a:solidFill>
                  <a:schemeClr val="tx1"/>
                </a:solidFill>
              </a:rPr>
              <a:t> </a:t>
            </a:r>
            <a:r>
              <a:rPr lang="it-IT" sz="2000" b="1" i="1" dirty="0" err="1" smtClean="0">
                <a:solidFill>
                  <a:schemeClr val="tx1"/>
                </a:solidFill>
              </a:rPr>
              <a:t>élections</a:t>
            </a:r>
            <a:r>
              <a:rPr lang="it-IT" sz="2000" b="1" i="1" dirty="0" smtClean="0">
                <a:solidFill>
                  <a:schemeClr val="tx1"/>
                </a:solidFill>
              </a:rPr>
              <a:t> </a:t>
            </a:r>
            <a:r>
              <a:rPr lang="it-IT" sz="2000" b="1" i="1" dirty="0" err="1" smtClean="0">
                <a:solidFill>
                  <a:schemeClr val="tx1"/>
                </a:solidFill>
              </a:rPr>
              <a:t>européennes</a:t>
            </a:r>
            <a:r>
              <a:rPr lang="it-IT" sz="2000" b="1" i="1" dirty="0" smtClean="0">
                <a:solidFill>
                  <a:schemeClr val="tx1"/>
                </a:solidFill>
              </a:rPr>
              <a:t> se </a:t>
            </a:r>
            <a:r>
              <a:rPr lang="it-IT" sz="2000" b="1" i="1" dirty="0" err="1" smtClean="0">
                <a:solidFill>
                  <a:schemeClr val="tx1"/>
                </a:solidFill>
              </a:rPr>
              <a:t>tiendront</a:t>
            </a:r>
            <a:r>
              <a:rPr lang="it-IT" sz="2000" b="1" i="1" dirty="0" smtClean="0">
                <a:solidFill>
                  <a:schemeClr val="tx1"/>
                </a:solidFill>
              </a:rPr>
              <a:t> </a:t>
            </a:r>
            <a:r>
              <a:rPr lang="it-IT" sz="2000" b="1" i="1" dirty="0" err="1" smtClean="0">
                <a:solidFill>
                  <a:schemeClr val="tx1"/>
                </a:solidFill>
              </a:rPr>
              <a:t>dans</a:t>
            </a:r>
            <a:r>
              <a:rPr lang="it-IT" sz="2000" b="1" i="1" dirty="0" smtClean="0">
                <a:solidFill>
                  <a:schemeClr val="tx1"/>
                </a:solidFill>
              </a:rPr>
              <a:t> l’ensemble </a:t>
            </a:r>
            <a:r>
              <a:rPr lang="it-IT" sz="2000" b="1" i="1" dirty="0" err="1" smtClean="0">
                <a:solidFill>
                  <a:schemeClr val="tx1"/>
                </a:solidFill>
              </a:rPr>
              <a:t>des</a:t>
            </a:r>
            <a:r>
              <a:rPr lang="it-IT" sz="2000" b="1" i="1" dirty="0" smtClean="0">
                <a:solidFill>
                  <a:schemeClr val="tx1"/>
                </a:solidFill>
              </a:rPr>
              <a:t> 27 </a:t>
            </a:r>
            <a:r>
              <a:rPr lang="it-IT" sz="2000" b="1" i="1" dirty="0" err="1" smtClean="0">
                <a:solidFill>
                  <a:schemeClr val="tx1"/>
                </a:solidFill>
              </a:rPr>
              <a:t>Etats</a:t>
            </a:r>
            <a:r>
              <a:rPr lang="it-IT" sz="2000" b="1" i="1" dirty="0" smtClean="0">
                <a:solidFill>
                  <a:schemeClr val="tx1"/>
                </a:solidFill>
              </a:rPr>
              <a:t> </a:t>
            </a:r>
            <a:r>
              <a:rPr lang="it-IT" sz="2000" b="1" i="1" dirty="0" err="1" smtClean="0">
                <a:solidFill>
                  <a:schemeClr val="tx1"/>
                </a:solidFill>
              </a:rPr>
              <a:t>membres</a:t>
            </a:r>
            <a:r>
              <a:rPr lang="it-IT" sz="2000" b="1" i="1" dirty="0" smtClean="0">
                <a:solidFill>
                  <a:schemeClr val="tx1"/>
                </a:solidFill>
              </a:rPr>
              <a:t> </a:t>
            </a:r>
            <a:r>
              <a:rPr lang="it-IT" sz="2000" b="1" i="1" dirty="0" err="1" smtClean="0">
                <a:solidFill>
                  <a:schemeClr val="tx1"/>
                </a:solidFill>
              </a:rPr>
              <a:t>entre</a:t>
            </a:r>
            <a:r>
              <a:rPr lang="it-IT" sz="2000" b="1" i="1" dirty="0" smtClean="0">
                <a:solidFill>
                  <a:schemeClr val="tx1"/>
                </a:solidFill>
              </a:rPr>
              <a:t> le 23 et le 26 Mai 2019. </a:t>
            </a:r>
            <a:r>
              <a:rPr lang="it-IT" sz="2000" b="1" i="1" dirty="0" err="1" smtClean="0">
                <a:solidFill>
                  <a:schemeClr val="tx1"/>
                </a:solidFill>
              </a:rPr>
              <a:t>Tous</a:t>
            </a:r>
            <a:r>
              <a:rPr lang="it-IT" sz="2000" b="1" i="1" dirty="0" smtClean="0">
                <a:solidFill>
                  <a:schemeClr val="tx1"/>
                </a:solidFill>
              </a:rPr>
              <a:t> </a:t>
            </a:r>
            <a:r>
              <a:rPr lang="it-IT" sz="2000" b="1" i="1" dirty="0" err="1" smtClean="0">
                <a:solidFill>
                  <a:schemeClr val="tx1"/>
                </a:solidFill>
              </a:rPr>
              <a:t>les</a:t>
            </a:r>
            <a:r>
              <a:rPr lang="it-IT" sz="2000" b="1" i="1" dirty="0" smtClean="0">
                <a:solidFill>
                  <a:schemeClr val="tx1"/>
                </a:solidFill>
              </a:rPr>
              <a:t> </a:t>
            </a:r>
            <a:r>
              <a:rPr lang="it-IT" sz="2000" b="1" i="1" dirty="0" err="1" smtClean="0">
                <a:solidFill>
                  <a:schemeClr val="tx1"/>
                </a:solidFill>
              </a:rPr>
              <a:t>cinq</a:t>
            </a:r>
            <a:r>
              <a:rPr lang="it-IT" sz="2000" b="1" i="1" dirty="0" smtClean="0">
                <a:solidFill>
                  <a:schemeClr val="tx1"/>
                </a:solidFill>
              </a:rPr>
              <a:t> </a:t>
            </a:r>
            <a:r>
              <a:rPr lang="it-IT" sz="2000" b="1" i="1" dirty="0" err="1" smtClean="0">
                <a:solidFill>
                  <a:schemeClr val="tx1"/>
                </a:solidFill>
              </a:rPr>
              <a:t>ans</a:t>
            </a:r>
            <a:r>
              <a:rPr lang="it-IT" sz="2000" b="1" i="1" dirty="0" smtClean="0">
                <a:solidFill>
                  <a:schemeClr val="tx1"/>
                </a:solidFill>
              </a:rPr>
              <a:t>, </a:t>
            </a:r>
            <a:r>
              <a:rPr lang="it-IT" sz="2000" b="1" i="1" dirty="0" err="1" smtClean="0">
                <a:solidFill>
                  <a:schemeClr val="tx1"/>
                </a:solidFill>
              </a:rPr>
              <a:t>elles</a:t>
            </a:r>
            <a:r>
              <a:rPr lang="it-IT" sz="2000" b="1" i="1" dirty="0" smtClean="0">
                <a:solidFill>
                  <a:schemeClr val="tx1"/>
                </a:solidFill>
              </a:rPr>
              <a:t> </a:t>
            </a:r>
            <a:r>
              <a:rPr lang="it-IT" sz="2000" b="1" i="1" dirty="0" err="1" smtClean="0">
                <a:solidFill>
                  <a:schemeClr val="tx1"/>
                </a:solidFill>
              </a:rPr>
              <a:t>permettent</a:t>
            </a:r>
            <a:r>
              <a:rPr lang="it-IT" sz="2000" b="1" i="1" dirty="0" smtClean="0">
                <a:solidFill>
                  <a:schemeClr val="tx1"/>
                </a:solidFill>
              </a:rPr>
              <a:t> </a:t>
            </a:r>
            <a:r>
              <a:rPr lang="it-IT" sz="2000" b="1" i="1" dirty="0" err="1" smtClean="0">
                <a:solidFill>
                  <a:schemeClr val="tx1"/>
                </a:solidFill>
              </a:rPr>
              <a:t>aux</a:t>
            </a:r>
            <a:r>
              <a:rPr lang="it-IT" sz="2000" b="1" i="1" dirty="0" smtClean="0">
                <a:solidFill>
                  <a:schemeClr val="tx1"/>
                </a:solidFill>
              </a:rPr>
              <a:t> </a:t>
            </a:r>
            <a:r>
              <a:rPr lang="it-IT" sz="2000" b="1" i="1" dirty="0" err="1" smtClean="0">
                <a:solidFill>
                  <a:schemeClr val="tx1"/>
                </a:solidFill>
              </a:rPr>
              <a:t>citoyens</a:t>
            </a:r>
            <a:r>
              <a:rPr lang="it-IT" sz="2000" b="1" i="1" dirty="0" smtClean="0">
                <a:solidFill>
                  <a:schemeClr val="tx1"/>
                </a:solidFill>
              </a:rPr>
              <a:t> de </a:t>
            </a:r>
            <a:r>
              <a:rPr lang="it-IT" sz="2000" b="1" i="1" dirty="0" err="1" smtClean="0">
                <a:solidFill>
                  <a:schemeClr val="tx1"/>
                </a:solidFill>
              </a:rPr>
              <a:t>choisir</a:t>
            </a:r>
            <a:r>
              <a:rPr lang="it-IT" sz="2000" b="1" i="1" dirty="0" smtClean="0">
                <a:solidFill>
                  <a:schemeClr val="tx1"/>
                </a:solidFill>
              </a:rPr>
              <a:t> </a:t>
            </a:r>
            <a:r>
              <a:rPr lang="it-IT" sz="2000" b="1" i="1" dirty="0" err="1" smtClean="0">
                <a:solidFill>
                  <a:schemeClr val="tx1"/>
                </a:solidFill>
              </a:rPr>
              <a:t>leurs</a:t>
            </a:r>
            <a:r>
              <a:rPr lang="it-IT" sz="2000" b="1" i="1" dirty="0" smtClean="0">
                <a:solidFill>
                  <a:schemeClr val="tx1"/>
                </a:solidFill>
              </a:rPr>
              <a:t> </a:t>
            </a:r>
            <a:r>
              <a:rPr lang="it-IT" sz="2000" b="1" i="1" dirty="0" err="1" smtClean="0">
                <a:solidFill>
                  <a:schemeClr val="tx1"/>
                </a:solidFill>
              </a:rPr>
              <a:t>représentamts</a:t>
            </a:r>
            <a:r>
              <a:rPr lang="it-IT" sz="2000" b="1" i="1" dirty="0" smtClean="0">
                <a:solidFill>
                  <a:schemeClr val="tx1"/>
                </a:solidFill>
              </a:rPr>
              <a:t> </a:t>
            </a:r>
            <a:r>
              <a:rPr lang="it-IT" sz="2000" b="1" i="1" dirty="0" err="1" smtClean="0">
                <a:solidFill>
                  <a:schemeClr val="tx1"/>
                </a:solidFill>
              </a:rPr>
              <a:t>au</a:t>
            </a:r>
            <a:r>
              <a:rPr lang="it-IT" sz="2000" b="1" i="1" dirty="0" smtClean="0">
                <a:solidFill>
                  <a:schemeClr val="tx1"/>
                </a:solidFill>
              </a:rPr>
              <a:t> </a:t>
            </a:r>
            <a:r>
              <a:rPr lang="it-IT" sz="2000" b="1" i="1" dirty="0" err="1" smtClean="0">
                <a:solidFill>
                  <a:schemeClr val="tx1"/>
                </a:solidFill>
              </a:rPr>
              <a:t>Parlement</a:t>
            </a:r>
            <a:r>
              <a:rPr lang="it-IT" sz="2000" b="1" i="1" dirty="0" smtClean="0">
                <a:solidFill>
                  <a:schemeClr val="tx1"/>
                </a:solidFill>
              </a:rPr>
              <a:t> </a:t>
            </a:r>
            <a:r>
              <a:rPr lang="it-IT" sz="2000" b="1" i="1" dirty="0" err="1" smtClean="0">
                <a:solidFill>
                  <a:schemeClr val="tx1"/>
                </a:solidFill>
              </a:rPr>
              <a:t>européen</a:t>
            </a:r>
            <a:r>
              <a:rPr lang="it-IT" sz="2000" b="1" i="1" dirty="0" smtClean="0">
                <a:solidFill>
                  <a:schemeClr val="tx1"/>
                </a:solidFill>
              </a:rPr>
              <a:t>.</a:t>
            </a:r>
          </a:p>
          <a:p>
            <a:endParaRPr lang="it-IT" dirty="0"/>
          </a:p>
        </p:txBody>
      </p:sp>
      <p:sp>
        <p:nvSpPr>
          <p:cNvPr id="4" name="Rettangolo 3"/>
          <p:cNvSpPr/>
          <p:nvPr/>
        </p:nvSpPr>
        <p:spPr>
          <a:xfrm>
            <a:off x="1524000" y="166470"/>
            <a:ext cx="9627957" cy="830997"/>
          </a:xfrm>
          <a:prstGeom prst="rect">
            <a:avLst/>
          </a:prstGeom>
          <a:noFill/>
        </p:spPr>
        <p:txBody>
          <a:bodyPr wrap="none" lIns="91440" tIns="45720" rIns="91440" bIns="45720">
            <a:spAutoFit/>
          </a:bodyPr>
          <a:lstStyle/>
          <a:p>
            <a:pPr algn="ctr"/>
            <a:r>
              <a:rPr lang="it-IT" sz="4800" dirty="0" err="1" smtClean="0">
                <a:ln w="0"/>
                <a:solidFill>
                  <a:schemeClr val="accent1">
                    <a:lumMod val="75000"/>
                  </a:schemeClr>
                </a:solidFill>
                <a:effectLst>
                  <a:reflection blurRad="6350" stA="53000" endA="300" endPos="35500" dir="5400000" sy="-90000" algn="bl" rotWithShape="0"/>
                </a:effectLst>
              </a:rPr>
              <a:t>Les</a:t>
            </a:r>
            <a:r>
              <a:rPr lang="it-IT" sz="4800" dirty="0" smtClean="0">
                <a:ln w="0"/>
                <a:solidFill>
                  <a:schemeClr val="accent1">
                    <a:lumMod val="75000"/>
                  </a:schemeClr>
                </a:solidFill>
                <a:effectLst>
                  <a:reflection blurRad="6350" stA="53000" endA="300" endPos="35500" dir="5400000" sy="-90000" algn="bl" rotWithShape="0"/>
                </a:effectLst>
              </a:rPr>
              <a:t> </a:t>
            </a:r>
            <a:r>
              <a:rPr lang="it-IT" sz="4800" dirty="0" err="1" smtClean="0">
                <a:ln w="0"/>
                <a:solidFill>
                  <a:schemeClr val="accent1">
                    <a:lumMod val="75000"/>
                  </a:schemeClr>
                </a:solidFill>
                <a:effectLst>
                  <a:reflection blurRad="6350" stA="53000" endA="300" endPos="35500" dir="5400000" sy="-90000" algn="bl" rotWithShape="0"/>
                </a:effectLst>
              </a:rPr>
              <a:t>élections</a:t>
            </a:r>
            <a:r>
              <a:rPr lang="it-IT" sz="4800" dirty="0" smtClean="0">
                <a:ln w="0"/>
                <a:solidFill>
                  <a:schemeClr val="accent1">
                    <a:lumMod val="75000"/>
                  </a:schemeClr>
                </a:solidFill>
                <a:effectLst>
                  <a:reflection blurRad="6350" stA="53000" endA="300" endPos="35500" dir="5400000" sy="-90000" algn="bl" rotWithShape="0"/>
                </a:effectLst>
              </a:rPr>
              <a:t> </a:t>
            </a:r>
            <a:r>
              <a:rPr lang="it-IT" sz="4800" dirty="0" err="1" smtClean="0">
                <a:ln w="0"/>
                <a:solidFill>
                  <a:schemeClr val="accent1">
                    <a:lumMod val="75000"/>
                  </a:schemeClr>
                </a:solidFill>
                <a:effectLst>
                  <a:reflection blurRad="6350" stA="53000" endA="300" endPos="35500" dir="5400000" sy="-90000" algn="bl" rotWithShape="0"/>
                </a:effectLst>
              </a:rPr>
              <a:t>européennes</a:t>
            </a:r>
            <a:r>
              <a:rPr lang="it-IT" sz="4800" dirty="0" smtClean="0">
                <a:ln w="0"/>
                <a:solidFill>
                  <a:schemeClr val="accent1">
                    <a:lumMod val="75000"/>
                  </a:schemeClr>
                </a:solidFill>
                <a:effectLst>
                  <a:reflection blurRad="6350" stA="53000" endA="300" endPos="35500" dir="5400000" sy="-90000" algn="bl" rotWithShape="0"/>
                </a:effectLst>
              </a:rPr>
              <a:t> 2019</a:t>
            </a:r>
            <a:endParaRPr lang="it-IT" sz="4800" dirty="0">
              <a:ln w="0"/>
              <a:solidFill>
                <a:schemeClr val="accent1">
                  <a:lumMod val="75000"/>
                </a:schemeClr>
              </a:solidFill>
              <a:effectLst>
                <a:reflection blurRad="6350" stA="53000" endA="300" endPos="35500" dir="5400000" sy="-90000" algn="bl" rotWithShape="0"/>
              </a:effectLst>
            </a:endParaRPr>
          </a:p>
        </p:txBody>
      </p:sp>
      <p:sp>
        <p:nvSpPr>
          <p:cNvPr id="6" name="CasellaDiTesto 5"/>
          <p:cNvSpPr txBox="1"/>
          <p:nvPr/>
        </p:nvSpPr>
        <p:spPr>
          <a:xfrm>
            <a:off x="1696995" y="2414780"/>
            <a:ext cx="9327746" cy="2308324"/>
          </a:xfrm>
          <a:prstGeom prst="rect">
            <a:avLst/>
          </a:prstGeom>
          <a:noFill/>
        </p:spPr>
        <p:txBody>
          <a:bodyPr wrap="square" rtlCol="0">
            <a:spAutoFit/>
          </a:bodyPr>
          <a:lstStyle/>
          <a:p>
            <a:r>
              <a:rPr lang="it-IT" b="1" i="1" dirty="0" smtClean="0"/>
              <a:t>Qui </a:t>
            </a:r>
            <a:r>
              <a:rPr lang="it-IT" b="1" i="1" dirty="0" err="1" smtClean="0"/>
              <a:t>élit</a:t>
            </a:r>
            <a:r>
              <a:rPr lang="it-IT" b="1" i="1" dirty="0" smtClean="0"/>
              <a:t>-on? </a:t>
            </a:r>
          </a:p>
          <a:p>
            <a:pPr algn="just"/>
            <a:r>
              <a:rPr lang="it-IT" dirty="0" err="1" smtClean="0"/>
              <a:t>Les</a:t>
            </a:r>
            <a:r>
              <a:rPr lang="it-IT" dirty="0" smtClean="0"/>
              <a:t> </a:t>
            </a:r>
            <a:r>
              <a:rPr lang="it-IT" dirty="0" err="1" smtClean="0"/>
              <a:t>élections</a:t>
            </a:r>
            <a:r>
              <a:rPr lang="it-IT" dirty="0" smtClean="0"/>
              <a:t> </a:t>
            </a:r>
            <a:r>
              <a:rPr lang="it-IT" dirty="0" err="1" smtClean="0"/>
              <a:t>européennes</a:t>
            </a:r>
            <a:r>
              <a:rPr lang="it-IT" dirty="0" smtClean="0"/>
              <a:t> </a:t>
            </a:r>
            <a:r>
              <a:rPr lang="it-IT" dirty="0" err="1" smtClean="0"/>
              <a:t>permettent</a:t>
            </a:r>
            <a:r>
              <a:rPr lang="it-IT" dirty="0" smtClean="0"/>
              <a:t> d’</a:t>
            </a:r>
            <a:r>
              <a:rPr lang="it-IT" dirty="0" err="1" smtClean="0"/>
              <a:t>élir</a:t>
            </a:r>
            <a:r>
              <a:rPr lang="it-IT" dirty="0" smtClean="0"/>
              <a:t> </a:t>
            </a:r>
            <a:r>
              <a:rPr lang="it-IT" dirty="0" err="1" smtClean="0"/>
              <a:t>les</a:t>
            </a:r>
            <a:r>
              <a:rPr lang="it-IT" dirty="0" smtClean="0"/>
              <a:t> </a:t>
            </a:r>
            <a:r>
              <a:rPr lang="it-IT" dirty="0" err="1" smtClean="0"/>
              <a:t>députés</a:t>
            </a:r>
            <a:r>
              <a:rPr lang="it-IT" dirty="0" smtClean="0"/>
              <a:t> qui </a:t>
            </a:r>
            <a:r>
              <a:rPr lang="it-IT" dirty="0" err="1" smtClean="0"/>
              <a:t>siègeront</a:t>
            </a:r>
            <a:r>
              <a:rPr lang="it-IT" dirty="0" smtClean="0"/>
              <a:t> </a:t>
            </a:r>
            <a:r>
              <a:rPr lang="it-IT" dirty="0" err="1" smtClean="0"/>
              <a:t>au</a:t>
            </a:r>
            <a:r>
              <a:rPr lang="it-IT" dirty="0" smtClean="0"/>
              <a:t> </a:t>
            </a:r>
            <a:r>
              <a:rPr lang="it-IT" dirty="0" err="1" smtClean="0"/>
              <a:t>Parlement</a:t>
            </a:r>
            <a:r>
              <a:rPr lang="it-IT" dirty="0" smtClean="0"/>
              <a:t> </a:t>
            </a:r>
            <a:r>
              <a:rPr lang="it-IT" dirty="0" err="1" smtClean="0"/>
              <a:t>européen</a:t>
            </a:r>
            <a:r>
              <a:rPr lang="it-IT" dirty="0" smtClean="0"/>
              <a:t>. En 2019, 705 </a:t>
            </a:r>
            <a:r>
              <a:rPr lang="it-IT" dirty="0" err="1" smtClean="0"/>
              <a:t>eurodèputès</a:t>
            </a:r>
            <a:r>
              <a:rPr lang="it-IT" dirty="0" smtClean="0"/>
              <a:t> </a:t>
            </a:r>
            <a:r>
              <a:rPr lang="it-IT" dirty="0" err="1" smtClean="0"/>
              <a:t>seront</a:t>
            </a:r>
            <a:r>
              <a:rPr lang="it-IT" dirty="0" smtClean="0"/>
              <a:t> </a:t>
            </a:r>
            <a:r>
              <a:rPr lang="it-IT" dirty="0" err="1" smtClean="0"/>
              <a:t>élus</a:t>
            </a:r>
            <a:r>
              <a:rPr lang="it-IT" dirty="0" smtClean="0"/>
              <a:t> en Europe, un </a:t>
            </a:r>
            <a:r>
              <a:rPr lang="it-IT" dirty="0" err="1" smtClean="0"/>
              <a:t>nombre</a:t>
            </a:r>
            <a:r>
              <a:rPr lang="it-IT" dirty="0" smtClean="0"/>
              <a:t> </a:t>
            </a:r>
            <a:r>
              <a:rPr lang="it-IT" dirty="0" err="1" smtClean="0"/>
              <a:t>réduit</a:t>
            </a:r>
            <a:r>
              <a:rPr lang="it-IT" dirty="0" smtClean="0"/>
              <a:t> par </a:t>
            </a:r>
            <a:r>
              <a:rPr lang="it-IT" dirty="0" err="1" smtClean="0"/>
              <a:t>rapport</a:t>
            </a:r>
            <a:r>
              <a:rPr lang="it-IT" dirty="0" smtClean="0"/>
              <a:t> </a:t>
            </a:r>
            <a:r>
              <a:rPr lang="it-IT" dirty="0" err="1" smtClean="0"/>
              <a:t>aux</a:t>
            </a:r>
            <a:r>
              <a:rPr lang="it-IT" dirty="0" smtClean="0"/>
              <a:t> 751 </a:t>
            </a:r>
            <a:r>
              <a:rPr lang="it-IT" dirty="0" err="1" smtClean="0"/>
              <a:t>sièges</a:t>
            </a:r>
            <a:r>
              <a:rPr lang="it-IT" dirty="0" smtClean="0"/>
              <a:t> à </a:t>
            </a:r>
            <a:r>
              <a:rPr lang="it-IT" dirty="0" err="1" smtClean="0"/>
              <a:t>pourvoir</a:t>
            </a:r>
            <a:r>
              <a:rPr lang="it-IT" dirty="0" smtClean="0"/>
              <a:t> en 2014. En </a:t>
            </a:r>
            <a:r>
              <a:rPr lang="it-IT" dirty="0" err="1" smtClean="0"/>
              <a:t>effet</a:t>
            </a:r>
            <a:r>
              <a:rPr lang="it-IT" dirty="0" smtClean="0"/>
              <a:t>, </a:t>
            </a:r>
            <a:r>
              <a:rPr lang="it-IT" dirty="0" err="1" smtClean="0"/>
              <a:t>avec</a:t>
            </a:r>
            <a:r>
              <a:rPr lang="it-IT" dirty="0" smtClean="0"/>
              <a:t> l’entrée en </a:t>
            </a:r>
            <a:r>
              <a:rPr lang="it-IT" dirty="0" err="1" smtClean="0"/>
              <a:t>vigueur</a:t>
            </a:r>
            <a:r>
              <a:rPr lang="it-IT" dirty="0" smtClean="0"/>
              <a:t> </a:t>
            </a:r>
            <a:r>
              <a:rPr lang="it-IT" dirty="0" err="1" smtClean="0"/>
              <a:t>du</a:t>
            </a:r>
            <a:r>
              <a:rPr lang="it-IT" dirty="0" smtClean="0"/>
              <a:t> </a:t>
            </a:r>
            <a:r>
              <a:rPr lang="it-IT" dirty="0" err="1" smtClean="0"/>
              <a:t>Brexit</a:t>
            </a:r>
            <a:r>
              <a:rPr lang="it-IT" dirty="0" smtClean="0"/>
              <a:t> en Mars 2019, il n’y aura plus de </a:t>
            </a:r>
            <a:r>
              <a:rPr lang="it-IT" dirty="0" err="1" smtClean="0"/>
              <a:t>députés</a:t>
            </a:r>
            <a:r>
              <a:rPr lang="it-IT" dirty="0" smtClean="0"/>
              <a:t> </a:t>
            </a:r>
            <a:r>
              <a:rPr lang="it-IT" dirty="0" err="1" smtClean="0"/>
              <a:t>britanniques</a:t>
            </a:r>
            <a:r>
              <a:rPr lang="it-IT" dirty="0" smtClean="0"/>
              <a:t>. L’Union </a:t>
            </a:r>
            <a:r>
              <a:rPr lang="it-IT" dirty="0" err="1" smtClean="0"/>
              <a:t>européenne</a:t>
            </a:r>
            <a:r>
              <a:rPr lang="it-IT" dirty="0" smtClean="0"/>
              <a:t> a </a:t>
            </a:r>
            <a:r>
              <a:rPr lang="it-IT" dirty="0" err="1" smtClean="0"/>
              <a:t>profité</a:t>
            </a:r>
            <a:r>
              <a:rPr lang="it-IT" dirty="0" smtClean="0"/>
              <a:t> de l’</a:t>
            </a:r>
            <a:r>
              <a:rPr lang="it-IT" dirty="0" err="1" smtClean="0"/>
              <a:t>occasion</a:t>
            </a:r>
            <a:r>
              <a:rPr lang="it-IT" dirty="0" smtClean="0"/>
              <a:t> pour </a:t>
            </a:r>
            <a:r>
              <a:rPr lang="it-IT" dirty="0" err="1" smtClean="0"/>
              <a:t>rééquilibrer</a:t>
            </a:r>
            <a:r>
              <a:rPr lang="it-IT" dirty="0" smtClean="0"/>
              <a:t> la </a:t>
            </a:r>
            <a:r>
              <a:rPr lang="it-IT" dirty="0" err="1" smtClean="0"/>
              <a:t>composition</a:t>
            </a:r>
            <a:r>
              <a:rPr lang="it-IT" dirty="0" smtClean="0"/>
              <a:t> </a:t>
            </a:r>
            <a:r>
              <a:rPr lang="it-IT" dirty="0" err="1" smtClean="0"/>
              <a:t>du</a:t>
            </a:r>
            <a:r>
              <a:rPr lang="it-IT" dirty="0" smtClean="0"/>
              <a:t> </a:t>
            </a:r>
            <a:r>
              <a:rPr lang="it-IT" dirty="0" err="1" smtClean="0"/>
              <a:t>Parlement</a:t>
            </a:r>
            <a:r>
              <a:rPr lang="it-IT" dirty="0" smtClean="0"/>
              <a:t> </a:t>
            </a:r>
            <a:r>
              <a:rPr lang="it-IT" dirty="0" err="1" smtClean="0"/>
              <a:t>européen</a:t>
            </a:r>
            <a:r>
              <a:rPr lang="it-IT" dirty="0" smtClean="0"/>
              <a:t> et </a:t>
            </a:r>
            <a:r>
              <a:rPr lang="it-IT" dirty="0" err="1" smtClean="0"/>
              <a:t>allouer</a:t>
            </a:r>
            <a:r>
              <a:rPr lang="it-IT" dirty="0" smtClean="0"/>
              <a:t> </a:t>
            </a:r>
            <a:r>
              <a:rPr lang="it-IT" dirty="0" err="1" smtClean="0"/>
              <a:t>des</a:t>
            </a:r>
            <a:r>
              <a:rPr lang="it-IT" dirty="0" smtClean="0"/>
              <a:t> </a:t>
            </a:r>
            <a:r>
              <a:rPr lang="it-IT" dirty="0" err="1" smtClean="0"/>
              <a:t>sièges</a:t>
            </a:r>
            <a:r>
              <a:rPr lang="it-IT" dirty="0" smtClean="0"/>
              <a:t> </a:t>
            </a:r>
            <a:r>
              <a:rPr lang="it-IT" dirty="0" err="1" smtClean="0"/>
              <a:t>supplémentaires</a:t>
            </a:r>
            <a:r>
              <a:rPr lang="it-IT" dirty="0" smtClean="0"/>
              <a:t> à </a:t>
            </a:r>
            <a:r>
              <a:rPr lang="it-IT" dirty="0" err="1" smtClean="0"/>
              <a:t>huit</a:t>
            </a:r>
            <a:r>
              <a:rPr lang="it-IT" dirty="0" smtClean="0"/>
              <a:t> </a:t>
            </a:r>
            <a:r>
              <a:rPr lang="it-IT" dirty="0" err="1" smtClean="0"/>
              <a:t>Etats</a:t>
            </a:r>
            <a:r>
              <a:rPr lang="it-IT" dirty="0" smtClean="0"/>
              <a:t> </a:t>
            </a:r>
            <a:r>
              <a:rPr lang="it-IT" dirty="0" err="1" smtClean="0"/>
              <a:t>membres</a:t>
            </a:r>
            <a:r>
              <a:rPr lang="it-IT" dirty="0" smtClean="0"/>
              <a:t> </a:t>
            </a:r>
            <a:r>
              <a:rPr lang="it-IT" dirty="0" err="1" smtClean="0"/>
              <a:t>démographiquement</a:t>
            </a:r>
            <a:r>
              <a:rPr lang="it-IT" dirty="0" smtClean="0"/>
              <a:t> «</a:t>
            </a:r>
            <a:r>
              <a:rPr lang="it-IT" dirty="0" err="1" smtClean="0"/>
              <a:t>sous-représentés</a:t>
            </a:r>
            <a:r>
              <a:rPr lang="it-IT" dirty="0" smtClean="0"/>
              <a:t>».</a:t>
            </a:r>
            <a:endParaRPr lang="it-IT" dirty="0"/>
          </a:p>
        </p:txBody>
      </p:sp>
      <p:sp>
        <p:nvSpPr>
          <p:cNvPr id="2" name="CasellaDiTesto 1"/>
          <p:cNvSpPr txBox="1"/>
          <p:nvPr/>
        </p:nvSpPr>
        <p:spPr>
          <a:xfrm>
            <a:off x="1696995" y="4876799"/>
            <a:ext cx="9327746" cy="1477328"/>
          </a:xfrm>
          <a:prstGeom prst="rect">
            <a:avLst/>
          </a:prstGeom>
          <a:noFill/>
        </p:spPr>
        <p:txBody>
          <a:bodyPr wrap="square" rtlCol="0">
            <a:spAutoFit/>
          </a:bodyPr>
          <a:lstStyle/>
          <a:p>
            <a:r>
              <a:rPr lang="it-IT" b="1" i="1" dirty="0" err="1" smtClean="0"/>
              <a:t>Comment</a:t>
            </a:r>
            <a:r>
              <a:rPr lang="it-IT" b="1" i="1" dirty="0" smtClean="0"/>
              <a:t>  </a:t>
            </a:r>
            <a:r>
              <a:rPr lang="it-IT" b="1" i="1" err="1" smtClean="0"/>
              <a:t>fonctionnent</a:t>
            </a:r>
            <a:r>
              <a:rPr lang="it-IT" b="1" i="1" smtClean="0"/>
              <a:t> les </a:t>
            </a:r>
            <a:r>
              <a:rPr lang="it-IT" b="1" i="1" dirty="0" err="1" smtClean="0"/>
              <a:t>élections</a:t>
            </a:r>
            <a:r>
              <a:rPr lang="it-IT" b="1" i="1" dirty="0" smtClean="0"/>
              <a:t>?</a:t>
            </a:r>
          </a:p>
          <a:p>
            <a:pPr algn="just"/>
            <a:r>
              <a:rPr lang="it-IT" dirty="0" err="1" smtClean="0"/>
              <a:t>Les</a:t>
            </a:r>
            <a:r>
              <a:rPr lang="it-IT" dirty="0" smtClean="0"/>
              <a:t> </a:t>
            </a:r>
            <a:r>
              <a:rPr lang="it-IT" dirty="0" err="1" smtClean="0"/>
              <a:t>élections</a:t>
            </a:r>
            <a:r>
              <a:rPr lang="it-IT" dirty="0" smtClean="0"/>
              <a:t> </a:t>
            </a:r>
            <a:r>
              <a:rPr lang="it-IT" dirty="0" err="1" smtClean="0"/>
              <a:t>ont</a:t>
            </a:r>
            <a:r>
              <a:rPr lang="it-IT" dirty="0" smtClean="0"/>
              <a:t> </a:t>
            </a:r>
            <a:r>
              <a:rPr lang="it-IT" dirty="0" err="1" smtClean="0"/>
              <a:t>lieu</a:t>
            </a:r>
            <a:r>
              <a:rPr lang="it-IT" dirty="0" smtClean="0"/>
              <a:t> </a:t>
            </a:r>
            <a:r>
              <a:rPr lang="it-IT" dirty="0" err="1" smtClean="0"/>
              <a:t>tous</a:t>
            </a:r>
            <a:r>
              <a:rPr lang="it-IT" dirty="0" smtClean="0"/>
              <a:t> </a:t>
            </a:r>
            <a:r>
              <a:rPr lang="it-IT" dirty="0" err="1" smtClean="0"/>
              <a:t>les</a:t>
            </a:r>
            <a:r>
              <a:rPr lang="it-IT" dirty="0" smtClean="0"/>
              <a:t> </a:t>
            </a:r>
            <a:r>
              <a:rPr lang="it-IT" dirty="0" err="1" smtClean="0"/>
              <a:t>cinq</a:t>
            </a:r>
            <a:r>
              <a:rPr lang="it-IT" dirty="0" smtClean="0"/>
              <a:t> </a:t>
            </a:r>
            <a:r>
              <a:rPr lang="it-IT" dirty="0" err="1" smtClean="0"/>
              <a:t>ans</a:t>
            </a:r>
            <a:r>
              <a:rPr lang="it-IT" dirty="0" smtClean="0"/>
              <a:t>, à </a:t>
            </a:r>
            <a:r>
              <a:rPr lang="it-IT" dirty="0"/>
              <a:t>la </a:t>
            </a:r>
            <a:r>
              <a:rPr lang="it-IT" dirty="0" err="1" smtClean="0"/>
              <a:t>même</a:t>
            </a:r>
            <a:r>
              <a:rPr lang="it-IT" dirty="0" smtClean="0"/>
              <a:t> </a:t>
            </a:r>
            <a:r>
              <a:rPr lang="it-IT" dirty="0" err="1" smtClean="0"/>
              <a:t>période</a:t>
            </a:r>
            <a:r>
              <a:rPr lang="it-IT" dirty="0" smtClean="0"/>
              <a:t>, </a:t>
            </a:r>
            <a:r>
              <a:rPr lang="it-IT" dirty="0" err="1" smtClean="0"/>
              <a:t>dans</a:t>
            </a:r>
            <a:r>
              <a:rPr lang="it-IT" dirty="0" smtClean="0"/>
              <a:t> l’ensemble </a:t>
            </a:r>
            <a:r>
              <a:rPr lang="it-IT" dirty="0" err="1" smtClean="0"/>
              <a:t>des</a:t>
            </a:r>
            <a:r>
              <a:rPr lang="it-IT" dirty="0" smtClean="0"/>
              <a:t> </a:t>
            </a:r>
            <a:r>
              <a:rPr lang="it-IT" dirty="0" err="1" smtClean="0"/>
              <a:t>pays</a:t>
            </a:r>
            <a:r>
              <a:rPr lang="it-IT" dirty="0" smtClean="0"/>
              <a:t> </a:t>
            </a:r>
            <a:r>
              <a:rPr lang="it-IT" dirty="0" err="1" smtClean="0"/>
              <a:t>membres</a:t>
            </a:r>
            <a:r>
              <a:rPr lang="it-IT" dirty="0" smtClean="0"/>
              <a:t> de l’UE. </a:t>
            </a:r>
            <a:r>
              <a:rPr lang="it-IT" dirty="0" err="1" smtClean="0"/>
              <a:t>Chaque</a:t>
            </a:r>
            <a:r>
              <a:rPr lang="it-IT" dirty="0" smtClean="0"/>
              <a:t> </a:t>
            </a:r>
            <a:r>
              <a:rPr lang="it-IT" dirty="0" err="1" smtClean="0"/>
              <a:t>pays</a:t>
            </a:r>
            <a:r>
              <a:rPr lang="it-IT" dirty="0" smtClean="0"/>
              <a:t> se </a:t>
            </a:r>
            <a:r>
              <a:rPr lang="it-IT" dirty="0" err="1" smtClean="0"/>
              <a:t>voit</a:t>
            </a:r>
            <a:r>
              <a:rPr lang="it-IT" dirty="0" smtClean="0"/>
              <a:t> </a:t>
            </a:r>
            <a:r>
              <a:rPr lang="it-IT" dirty="0" err="1" smtClean="0"/>
              <a:t>attribuer</a:t>
            </a:r>
            <a:r>
              <a:rPr lang="it-IT" dirty="0" smtClean="0"/>
              <a:t> un </a:t>
            </a:r>
            <a:r>
              <a:rPr lang="it-IT" dirty="0" err="1" smtClean="0"/>
              <a:t>nombre</a:t>
            </a:r>
            <a:r>
              <a:rPr lang="it-IT" dirty="0" smtClean="0"/>
              <a:t> de </a:t>
            </a:r>
            <a:r>
              <a:rPr lang="it-IT" dirty="0" err="1" smtClean="0"/>
              <a:t>sièges</a:t>
            </a:r>
            <a:r>
              <a:rPr lang="it-IT" dirty="0" smtClean="0"/>
              <a:t> en </a:t>
            </a:r>
            <a:r>
              <a:rPr lang="it-IT" dirty="0" err="1" smtClean="0"/>
              <a:t>fonction</a:t>
            </a:r>
            <a:r>
              <a:rPr lang="it-IT" dirty="0" smtClean="0"/>
              <a:t> de sa </a:t>
            </a:r>
            <a:r>
              <a:rPr lang="it-IT" dirty="0" err="1" smtClean="0"/>
              <a:t>population</a:t>
            </a:r>
            <a:r>
              <a:rPr lang="it-IT" dirty="0" smtClean="0"/>
              <a:t>. Il </a:t>
            </a:r>
            <a:r>
              <a:rPr lang="it-IT" dirty="0" err="1" smtClean="0"/>
              <a:t>doit</a:t>
            </a:r>
            <a:r>
              <a:rPr lang="it-IT" dirty="0" smtClean="0"/>
              <a:t> </a:t>
            </a:r>
            <a:r>
              <a:rPr lang="it-IT" dirty="0" err="1" smtClean="0"/>
              <a:t>ensuite</a:t>
            </a:r>
            <a:r>
              <a:rPr lang="it-IT" dirty="0" smtClean="0"/>
              <a:t> </a:t>
            </a:r>
            <a:r>
              <a:rPr lang="it-IT" dirty="0" err="1" smtClean="0"/>
              <a:t>conduire</a:t>
            </a:r>
            <a:r>
              <a:rPr lang="it-IT" dirty="0" smtClean="0"/>
              <a:t> le </a:t>
            </a:r>
            <a:r>
              <a:rPr lang="it-IT" dirty="0" err="1" smtClean="0"/>
              <a:t>scrutin</a:t>
            </a:r>
            <a:r>
              <a:rPr lang="it-IT" dirty="0" smtClean="0"/>
              <a:t> </a:t>
            </a:r>
            <a:r>
              <a:rPr lang="it-IT" dirty="0" err="1" smtClean="0"/>
              <a:t>sur</a:t>
            </a:r>
            <a:r>
              <a:rPr lang="it-IT" dirty="0" smtClean="0"/>
              <a:t> son </a:t>
            </a:r>
            <a:r>
              <a:rPr lang="it-IT" dirty="0" err="1" smtClean="0"/>
              <a:t>territoire</a:t>
            </a:r>
            <a:r>
              <a:rPr lang="it-IT" dirty="0" smtClean="0"/>
              <a:t> et </a:t>
            </a:r>
            <a:r>
              <a:rPr lang="it-IT" dirty="0" err="1" smtClean="0"/>
              <a:t>nécessairement</a:t>
            </a:r>
            <a:r>
              <a:rPr lang="it-IT" dirty="0" smtClean="0"/>
              <a:t> à la </a:t>
            </a:r>
            <a:r>
              <a:rPr lang="it-IT" dirty="0" err="1" smtClean="0"/>
              <a:t>proportionnelle</a:t>
            </a:r>
            <a:r>
              <a:rPr lang="it-IT" dirty="0" smtClean="0"/>
              <a:t>. </a:t>
            </a:r>
            <a:endParaRPr lang="it-IT" dirty="0"/>
          </a:p>
        </p:txBody>
      </p:sp>
    </p:spTree>
    <p:extLst>
      <p:ext uri="{BB962C8B-B14F-4D97-AF65-F5344CB8AC3E}">
        <p14:creationId xmlns="" xmlns:p14="http://schemas.microsoft.com/office/powerpoint/2010/main" val="4063191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72046" y="587830"/>
            <a:ext cx="9902117" cy="5458744"/>
          </a:xfrm>
        </p:spPr>
        <p:txBody>
          <a:bodyPr>
            <a:normAutofit lnSpcReduction="10000"/>
          </a:bodyPr>
          <a:lstStyle/>
          <a:p>
            <a:pPr marL="0" indent="0" algn="just">
              <a:lnSpc>
                <a:spcPct val="100000"/>
              </a:lnSpc>
              <a:spcBef>
                <a:spcPts val="0"/>
              </a:spcBef>
              <a:buNone/>
            </a:pPr>
            <a:endParaRPr lang="it-IT" sz="1800" b="1" i="1" dirty="0" smtClean="0"/>
          </a:p>
          <a:p>
            <a:pPr marL="0" indent="0" algn="just">
              <a:lnSpc>
                <a:spcPct val="100000"/>
              </a:lnSpc>
              <a:spcBef>
                <a:spcPts val="0"/>
              </a:spcBef>
              <a:buNone/>
            </a:pPr>
            <a:r>
              <a:rPr lang="it-IT" sz="1800" b="1" i="1" dirty="0" err="1" smtClean="0"/>
              <a:t>Comment</a:t>
            </a:r>
            <a:r>
              <a:rPr lang="it-IT" sz="1800" b="1" i="1" dirty="0" smtClean="0"/>
              <a:t> se </a:t>
            </a:r>
            <a:r>
              <a:rPr lang="it-IT" sz="1800" b="1" i="1" dirty="0" err="1" smtClean="0"/>
              <a:t>présenter</a:t>
            </a:r>
            <a:r>
              <a:rPr lang="it-IT" sz="1800" b="1" i="1" dirty="0" smtClean="0"/>
              <a:t> </a:t>
            </a:r>
            <a:r>
              <a:rPr lang="it-IT" sz="1800" b="1" i="1" dirty="0" err="1" smtClean="0"/>
              <a:t>aux</a:t>
            </a:r>
            <a:r>
              <a:rPr lang="it-IT" sz="1800" b="1" i="1" dirty="0" smtClean="0"/>
              <a:t> </a:t>
            </a:r>
            <a:r>
              <a:rPr lang="it-IT" sz="1800" b="1" i="1" dirty="0" err="1" smtClean="0"/>
              <a:t>élections</a:t>
            </a:r>
            <a:r>
              <a:rPr lang="it-IT" sz="1800" b="1" i="1" dirty="0" smtClean="0"/>
              <a:t>?</a:t>
            </a:r>
          </a:p>
          <a:p>
            <a:pPr marL="0" indent="0" algn="just">
              <a:lnSpc>
                <a:spcPct val="150000"/>
              </a:lnSpc>
              <a:spcBef>
                <a:spcPts val="0"/>
              </a:spcBef>
              <a:buNone/>
            </a:pPr>
            <a:r>
              <a:rPr lang="it-IT" sz="1800" dirty="0" smtClean="0"/>
              <a:t>Pour </a:t>
            </a:r>
            <a:r>
              <a:rPr lang="it-IT" sz="1800" dirty="0" err="1" smtClean="0"/>
              <a:t>être</a:t>
            </a:r>
            <a:r>
              <a:rPr lang="it-IT" sz="1800" dirty="0" smtClean="0"/>
              <a:t> </a:t>
            </a:r>
            <a:r>
              <a:rPr lang="it-IT" sz="1800" dirty="0" err="1" smtClean="0"/>
              <a:t>candidat</a:t>
            </a:r>
            <a:r>
              <a:rPr lang="it-IT" sz="1800" dirty="0" smtClean="0"/>
              <a:t> </a:t>
            </a:r>
            <a:r>
              <a:rPr lang="it-IT" sz="1800" dirty="0" err="1" smtClean="0"/>
              <a:t>aux</a:t>
            </a:r>
            <a:r>
              <a:rPr lang="it-IT" sz="1800" dirty="0" smtClean="0"/>
              <a:t> </a:t>
            </a:r>
            <a:r>
              <a:rPr lang="it-IT" sz="1800" dirty="0" err="1" smtClean="0"/>
              <a:t>élections</a:t>
            </a:r>
            <a:r>
              <a:rPr lang="it-IT" sz="1800" dirty="0" smtClean="0"/>
              <a:t> </a:t>
            </a:r>
            <a:r>
              <a:rPr lang="it-IT" sz="1800" dirty="0" err="1" smtClean="0"/>
              <a:t>européennes</a:t>
            </a:r>
            <a:r>
              <a:rPr lang="it-IT" sz="1800" dirty="0" smtClean="0"/>
              <a:t>, il </a:t>
            </a:r>
            <a:r>
              <a:rPr lang="it-IT" sz="1800" dirty="0" err="1" smtClean="0"/>
              <a:t>faut</a:t>
            </a:r>
            <a:r>
              <a:rPr lang="it-IT" sz="1800" dirty="0"/>
              <a:t> </a:t>
            </a:r>
            <a:r>
              <a:rPr lang="it-IT" sz="1800" dirty="0" err="1" smtClean="0"/>
              <a:t>être</a:t>
            </a:r>
            <a:r>
              <a:rPr lang="it-IT" sz="1800" dirty="0" smtClean="0"/>
              <a:t> </a:t>
            </a:r>
            <a:r>
              <a:rPr lang="it-IT" sz="1800" dirty="0" err="1" smtClean="0"/>
              <a:t>citoyen</a:t>
            </a:r>
            <a:r>
              <a:rPr lang="it-IT" sz="1800" dirty="0" smtClean="0"/>
              <a:t> de l’un </a:t>
            </a:r>
            <a:r>
              <a:rPr lang="it-IT" sz="1800" dirty="0" err="1" smtClean="0"/>
              <a:t>des</a:t>
            </a:r>
            <a:r>
              <a:rPr lang="it-IT" sz="1800" dirty="0" smtClean="0"/>
              <a:t> 27 </a:t>
            </a:r>
            <a:r>
              <a:rPr lang="it-IT" sz="1800" dirty="0" err="1" smtClean="0"/>
              <a:t>Etats</a:t>
            </a:r>
            <a:r>
              <a:rPr lang="it-IT" sz="1800" dirty="0" smtClean="0"/>
              <a:t> </a:t>
            </a:r>
            <a:r>
              <a:rPr lang="it-IT" sz="1800" dirty="0" err="1" smtClean="0"/>
              <a:t>membres</a:t>
            </a:r>
            <a:r>
              <a:rPr lang="it-IT" sz="1800" dirty="0" smtClean="0"/>
              <a:t> de l’Union </a:t>
            </a:r>
            <a:r>
              <a:rPr lang="it-IT" sz="1800" dirty="0" err="1" smtClean="0"/>
              <a:t>européenne</a:t>
            </a:r>
            <a:r>
              <a:rPr lang="it-IT" sz="1800" dirty="0"/>
              <a:t> et </a:t>
            </a:r>
            <a:r>
              <a:rPr lang="it-IT" sz="1800" dirty="0" err="1" smtClean="0"/>
              <a:t>être</a:t>
            </a:r>
            <a:r>
              <a:rPr lang="it-IT" sz="1800" dirty="0"/>
              <a:t> </a:t>
            </a:r>
            <a:r>
              <a:rPr lang="it-IT" sz="1800" dirty="0" err="1" smtClean="0"/>
              <a:t>âgé</a:t>
            </a:r>
            <a:r>
              <a:rPr lang="it-IT" sz="1800" dirty="0" smtClean="0"/>
              <a:t> d’</a:t>
            </a:r>
            <a:r>
              <a:rPr lang="it-IT" sz="1800" dirty="0" err="1" smtClean="0"/>
              <a:t>au</a:t>
            </a:r>
            <a:r>
              <a:rPr lang="it-IT" sz="1800" dirty="0" smtClean="0"/>
              <a:t> </a:t>
            </a:r>
            <a:r>
              <a:rPr lang="it-IT" sz="1800" dirty="0" err="1" smtClean="0"/>
              <a:t>moins</a:t>
            </a:r>
            <a:r>
              <a:rPr lang="it-IT" sz="1800" dirty="0" smtClean="0"/>
              <a:t> 18 </a:t>
            </a:r>
            <a:r>
              <a:rPr lang="it-IT" sz="1800" dirty="0" err="1" smtClean="0"/>
              <a:t>ans</a:t>
            </a:r>
            <a:r>
              <a:rPr lang="it-IT" sz="1800" dirty="0" smtClean="0"/>
              <a:t>. </a:t>
            </a:r>
          </a:p>
          <a:p>
            <a:pPr marL="0" indent="0" algn="just">
              <a:lnSpc>
                <a:spcPct val="150000"/>
              </a:lnSpc>
              <a:spcBef>
                <a:spcPts val="0"/>
              </a:spcBef>
              <a:buNone/>
            </a:pPr>
            <a:r>
              <a:rPr lang="fr-FR" dirty="0" smtClean="0"/>
              <a:t>Il n'est pas possible d'exercer certaines fonctions ou mandats incompatibles avec le mandat de député européen, comme être membre d'un gouvernement national ou d'un parlement national, ou encore agent actif d'une autre institution européenne</a:t>
            </a:r>
            <a:endParaRPr lang="it-IT" sz="1800" dirty="0" smtClean="0"/>
          </a:p>
          <a:p>
            <a:pPr algn="just">
              <a:buNone/>
            </a:pPr>
            <a:r>
              <a:rPr lang="fr-FR" b="1" i="1" dirty="0" smtClean="0"/>
              <a:t>Quel est le rôle du député européen ?</a:t>
            </a:r>
            <a:endParaRPr lang="it-IT" i="1" dirty="0" smtClean="0"/>
          </a:p>
          <a:p>
            <a:pPr algn="just">
              <a:buNone/>
            </a:pPr>
            <a:r>
              <a:rPr lang="fr-FR" dirty="0" smtClean="0"/>
              <a:t>Le député européen exerce 3 pouvoirs :</a:t>
            </a:r>
            <a:endParaRPr lang="it-IT" dirty="0" smtClean="0"/>
          </a:p>
          <a:p>
            <a:pPr lvl="0" algn="just"/>
            <a:r>
              <a:rPr lang="fr-FR" dirty="0" smtClean="0"/>
              <a:t>législatif : le Parlement est partie prenante dans l’adoption des actes juridiques communautaires;</a:t>
            </a:r>
            <a:endParaRPr lang="it-IT" dirty="0" smtClean="0"/>
          </a:p>
          <a:p>
            <a:pPr lvl="0" algn="just"/>
            <a:r>
              <a:rPr lang="fr-FR" dirty="0" smtClean="0"/>
              <a:t>budgétaire : il établit, avec le Conseil de l’Union européenne, le budget annuel de l’UE;</a:t>
            </a:r>
            <a:endParaRPr lang="it-IT" dirty="0" smtClean="0"/>
          </a:p>
          <a:p>
            <a:pPr lvl="0" algn="just"/>
            <a:r>
              <a:rPr lang="fr-FR" dirty="0" smtClean="0"/>
              <a:t>de contrôle : il intervient dans la procédure de désignation du président de la Commission européenne et peut censurer la Commission.</a:t>
            </a:r>
            <a:endParaRPr lang="it-IT" dirty="0" smtClean="0"/>
          </a:p>
          <a:p>
            <a:pPr marL="0" indent="0" algn="just">
              <a:spcBef>
                <a:spcPts val="600"/>
              </a:spcBef>
              <a:buNone/>
            </a:pPr>
            <a:endParaRPr lang="it-IT" i="1" dirty="0" smtClean="0"/>
          </a:p>
          <a:p>
            <a:pPr marL="0" indent="0" algn="just">
              <a:spcBef>
                <a:spcPts val="600"/>
              </a:spcBef>
              <a:buNone/>
            </a:pPr>
            <a:endParaRPr lang="it-IT" sz="1800" dirty="0"/>
          </a:p>
        </p:txBody>
      </p:sp>
    </p:spTree>
    <p:extLst>
      <p:ext uri="{BB962C8B-B14F-4D97-AF65-F5344CB8AC3E}">
        <p14:creationId xmlns="" xmlns:p14="http://schemas.microsoft.com/office/powerpoint/2010/main" val="48373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515291" y="637173"/>
            <a:ext cx="10237515" cy="473170"/>
          </a:xfrm>
        </p:spPr>
        <p:txBody>
          <a:bodyPr>
            <a:normAutofit fontScale="90000"/>
          </a:bodyPr>
          <a:lstStyle/>
          <a:p>
            <a:r>
              <a:rPr lang="it-IT" sz="2000" b="1" i="1" dirty="0" err="1" smtClean="0"/>
              <a:t>Quels</a:t>
            </a:r>
            <a:r>
              <a:rPr lang="it-IT" sz="2000" b="1" i="1" dirty="0" smtClean="0"/>
              <a:t> </a:t>
            </a:r>
            <a:r>
              <a:rPr lang="it-IT" sz="2000" b="1" i="1" dirty="0" err="1" smtClean="0"/>
              <a:t>sont</a:t>
            </a:r>
            <a:r>
              <a:rPr lang="it-IT" sz="2000" b="1" i="1" dirty="0" smtClean="0"/>
              <a:t> </a:t>
            </a:r>
            <a:r>
              <a:rPr lang="it-IT" sz="2000" b="1" i="1" dirty="0" err="1" smtClean="0"/>
              <a:t>les</a:t>
            </a:r>
            <a:r>
              <a:rPr lang="it-IT" sz="2000" b="1" i="1" dirty="0" smtClean="0"/>
              <a:t> </a:t>
            </a:r>
            <a:r>
              <a:rPr lang="it-IT" sz="2000" b="1" i="1" dirty="0" err="1" smtClean="0"/>
              <a:t>principaux</a:t>
            </a:r>
            <a:r>
              <a:rPr lang="it-IT" sz="2000" b="1" i="1" dirty="0" smtClean="0"/>
              <a:t> </a:t>
            </a:r>
            <a:r>
              <a:rPr lang="it-IT" sz="2000" b="1" i="1" dirty="0" err="1" smtClean="0"/>
              <a:t>pouvoirs</a:t>
            </a:r>
            <a:r>
              <a:rPr lang="it-IT" sz="2000" b="1" i="1" dirty="0" smtClean="0"/>
              <a:t> </a:t>
            </a:r>
            <a:r>
              <a:rPr lang="it-IT" sz="2000" b="1" i="1" dirty="0" err="1" smtClean="0"/>
              <a:t>du</a:t>
            </a:r>
            <a:r>
              <a:rPr lang="it-IT" sz="2000" b="1" i="1" dirty="0" smtClean="0"/>
              <a:t> </a:t>
            </a:r>
            <a:r>
              <a:rPr lang="it-IT" sz="2000" b="1" i="1" dirty="0" err="1" smtClean="0"/>
              <a:t>Parlement</a:t>
            </a:r>
            <a:r>
              <a:rPr lang="it-IT" sz="2000" b="1" i="1" dirty="0" smtClean="0"/>
              <a:t> </a:t>
            </a:r>
            <a:r>
              <a:rPr lang="it-IT" sz="2000" b="1" i="1" dirty="0" err="1" smtClean="0"/>
              <a:t>européen</a:t>
            </a:r>
            <a:r>
              <a:rPr lang="it-IT" sz="2000" b="1" i="1" dirty="0" smtClean="0"/>
              <a:t>?</a:t>
            </a:r>
            <a:r>
              <a:rPr lang="it-IT" b="1" i="1" dirty="0" smtClean="0"/>
              <a:t/>
            </a:r>
            <a:br>
              <a:rPr lang="it-IT" b="1" i="1" dirty="0" smtClean="0"/>
            </a:br>
            <a:endParaRPr lang="it-IT" dirty="0"/>
          </a:p>
        </p:txBody>
      </p:sp>
      <p:sp>
        <p:nvSpPr>
          <p:cNvPr id="5" name="Segnaposto contenuto 4"/>
          <p:cNvSpPr>
            <a:spLocks noGrp="1"/>
          </p:cNvSpPr>
          <p:nvPr>
            <p:ph idx="1"/>
          </p:nvPr>
        </p:nvSpPr>
        <p:spPr>
          <a:xfrm>
            <a:off x="1110343" y="1162594"/>
            <a:ext cx="10342017" cy="4631063"/>
          </a:xfrm>
        </p:spPr>
        <p:txBody>
          <a:bodyPr>
            <a:normAutofit fontScale="92500" lnSpcReduction="20000"/>
          </a:bodyPr>
          <a:lstStyle/>
          <a:p>
            <a:pPr marL="0" indent="0" algn="just">
              <a:lnSpc>
                <a:spcPct val="150000"/>
              </a:lnSpc>
              <a:spcBef>
                <a:spcPts val="0"/>
              </a:spcBef>
              <a:buNone/>
            </a:pPr>
            <a:r>
              <a:rPr lang="it-IT" dirty="0" smtClean="0"/>
              <a:t>Le </a:t>
            </a:r>
            <a:r>
              <a:rPr lang="it-IT" dirty="0" err="1" smtClean="0"/>
              <a:t>Parlement</a:t>
            </a:r>
            <a:r>
              <a:rPr lang="it-IT" dirty="0" smtClean="0"/>
              <a:t> </a:t>
            </a:r>
            <a:r>
              <a:rPr lang="it-IT" dirty="0" err="1" smtClean="0"/>
              <a:t>européen</a:t>
            </a:r>
            <a:r>
              <a:rPr lang="it-IT" dirty="0" smtClean="0"/>
              <a:t> a un </a:t>
            </a:r>
            <a:r>
              <a:rPr lang="it-IT" dirty="0" err="1" smtClean="0"/>
              <a:t>rôle</a:t>
            </a:r>
            <a:r>
              <a:rPr lang="it-IT" dirty="0" smtClean="0"/>
              <a:t> </a:t>
            </a:r>
            <a:r>
              <a:rPr lang="it-IT" dirty="0" err="1" smtClean="0"/>
              <a:t>majeur</a:t>
            </a:r>
            <a:r>
              <a:rPr lang="it-IT" dirty="0" smtClean="0"/>
              <a:t> </a:t>
            </a:r>
            <a:r>
              <a:rPr lang="it-IT" dirty="0" err="1" smtClean="0"/>
              <a:t>dans</a:t>
            </a:r>
            <a:r>
              <a:rPr lang="it-IT" dirty="0" smtClean="0"/>
              <a:t> le </a:t>
            </a:r>
            <a:r>
              <a:rPr lang="it-IT" dirty="0" err="1" smtClean="0"/>
              <a:t>processus</a:t>
            </a:r>
            <a:r>
              <a:rPr lang="it-IT" dirty="0" smtClean="0"/>
              <a:t> de </a:t>
            </a:r>
            <a:r>
              <a:rPr lang="it-IT" dirty="0" err="1" smtClean="0"/>
              <a:t>décision</a:t>
            </a:r>
            <a:r>
              <a:rPr lang="it-IT" dirty="0" smtClean="0"/>
              <a:t> de l’</a:t>
            </a:r>
            <a:r>
              <a:rPr lang="it-IT" dirty="0" err="1" smtClean="0"/>
              <a:t>Union</a:t>
            </a:r>
            <a:r>
              <a:rPr lang="it-IT" dirty="0" smtClean="0"/>
              <a:t> </a:t>
            </a:r>
            <a:r>
              <a:rPr lang="it-IT" dirty="0" err="1" smtClean="0"/>
              <a:t>européenne</a:t>
            </a:r>
            <a:r>
              <a:rPr lang="it-IT" dirty="0" smtClean="0"/>
              <a:t>. </a:t>
            </a:r>
            <a:r>
              <a:rPr lang="it-IT" dirty="0" err="1" smtClean="0"/>
              <a:t>Lorsque</a:t>
            </a:r>
            <a:r>
              <a:rPr lang="it-IT" dirty="0" smtClean="0"/>
              <a:t> la </a:t>
            </a:r>
            <a:r>
              <a:rPr lang="it-IT" dirty="0" err="1" smtClean="0"/>
              <a:t>Commission</a:t>
            </a:r>
            <a:r>
              <a:rPr lang="it-IT" dirty="0" smtClean="0"/>
              <a:t> </a:t>
            </a:r>
            <a:r>
              <a:rPr lang="it-IT" dirty="0" err="1" smtClean="0"/>
              <a:t>européenne</a:t>
            </a:r>
            <a:r>
              <a:rPr lang="it-IT" dirty="0" smtClean="0"/>
              <a:t> </a:t>
            </a:r>
            <a:r>
              <a:rPr lang="it-IT" dirty="0" err="1" smtClean="0"/>
              <a:t>fait</a:t>
            </a:r>
            <a:r>
              <a:rPr lang="it-IT" dirty="0" smtClean="0"/>
              <a:t> une </a:t>
            </a:r>
            <a:r>
              <a:rPr lang="it-IT" dirty="0" err="1" smtClean="0"/>
              <a:t>proposition</a:t>
            </a:r>
            <a:r>
              <a:rPr lang="it-IT" dirty="0" smtClean="0"/>
              <a:t> de </a:t>
            </a:r>
            <a:r>
              <a:rPr lang="it-IT" dirty="0" err="1" smtClean="0"/>
              <a:t>loi</a:t>
            </a:r>
            <a:r>
              <a:rPr lang="it-IT" dirty="0" smtClean="0"/>
              <a:t>, </a:t>
            </a:r>
            <a:r>
              <a:rPr lang="it-IT" dirty="0" err="1" smtClean="0"/>
              <a:t>les</a:t>
            </a:r>
            <a:r>
              <a:rPr lang="it-IT" dirty="0" smtClean="0"/>
              <a:t> </a:t>
            </a:r>
            <a:r>
              <a:rPr lang="it-IT" dirty="0" err="1" smtClean="0"/>
              <a:t>députés</a:t>
            </a:r>
            <a:r>
              <a:rPr lang="it-IT" dirty="0" smtClean="0"/>
              <a:t> </a:t>
            </a:r>
            <a:r>
              <a:rPr lang="it-IT" dirty="0" err="1" smtClean="0"/>
              <a:t>amendent</a:t>
            </a:r>
            <a:r>
              <a:rPr lang="it-IT" dirty="0" smtClean="0"/>
              <a:t> </a:t>
            </a:r>
            <a:r>
              <a:rPr lang="it-IT" dirty="0" err="1" smtClean="0"/>
              <a:t>et</a:t>
            </a:r>
            <a:r>
              <a:rPr lang="it-IT" dirty="0" smtClean="0"/>
              <a:t> </a:t>
            </a:r>
            <a:r>
              <a:rPr lang="it-IT" dirty="0" err="1" smtClean="0"/>
              <a:t>votent</a:t>
            </a:r>
            <a:r>
              <a:rPr lang="it-IT" dirty="0" smtClean="0"/>
              <a:t> le </a:t>
            </a:r>
            <a:r>
              <a:rPr lang="it-IT" dirty="0" err="1" smtClean="0"/>
              <a:t>texte</a:t>
            </a:r>
            <a:r>
              <a:rPr lang="it-IT" dirty="0" smtClean="0"/>
              <a:t>, </a:t>
            </a:r>
            <a:r>
              <a:rPr lang="it-IT" dirty="0" err="1" smtClean="0"/>
              <a:t>avec</a:t>
            </a:r>
            <a:r>
              <a:rPr lang="it-IT" dirty="0" smtClean="0"/>
              <a:t> le </a:t>
            </a:r>
            <a:r>
              <a:rPr lang="it-IT" dirty="0" err="1" smtClean="0"/>
              <a:t>Conseil</a:t>
            </a:r>
            <a:r>
              <a:rPr lang="it-IT" dirty="0" smtClean="0"/>
              <a:t> de l’</a:t>
            </a:r>
            <a:r>
              <a:rPr lang="it-IT" dirty="0" err="1" smtClean="0"/>
              <a:t>union</a:t>
            </a:r>
            <a:r>
              <a:rPr lang="it-IT" dirty="0" smtClean="0"/>
              <a:t> </a:t>
            </a:r>
            <a:r>
              <a:rPr lang="it-IT" dirty="0" err="1" smtClean="0"/>
              <a:t>européenne</a:t>
            </a:r>
            <a:r>
              <a:rPr lang="it-IT" dirty="0" smtClean="0"/>
              <a:t>. C’est le </a:t>
            </a:r>
            <a:r>
              <a:rPr lang="it-IT" dirty="0" err="1" smtClean="0"/>
              <a:t>cas</a:t>
            </a:r>
            <a:r>
              <a:rPr lang="it-IT" dirty="0" smtClean="0"/>
              <a:t> </a:t>
            </a:r>
            <a:r>
              <a:rPr lang="it-IT" dirty="0" err="1" smtClean="0"/>
              <a:t>lorsque</a:t>
            </a:r>
            <a:r>
              <a:rPr lang="it-IT" dirty="0" smtClean="0"/>
              <a:t> </a:t>
            </a:r>
            <a:r>
              <a:rPr lang="it-IT" dirty="0" err="1" smtClean="0"/>
              <a:t>les</a:t>
            </a:r>
            <a:r>
              <a:rPr lang="it-IT" dirty="0" smtClean="0"/>
              <a:t> </a:t>
            </a:r>
            <a:r>
              <a:rPr lang="it-IT" dirty="0" err="1" smtClean="0"/>
              <a:t>textes</a:t>
            </a:r>
            <a:r>
              <a:rPr lang="it-IT" dirty="0" smtClean="0"/>
              <a:t> </a:t>
            </a:r>
            <a:r>
              <a:rPr lang="it-IT" dirty="0" err="1" smtClean="0"/>
              <a:t>concernent</a:t>
            </a:r>
            <a:r>
              <a:rPr lang="it-IT" dirty="0" smtClean="0"/>
              <a:t> </a:t>
            </a:r>
            <a:r>
              <a:rPr lang="it-IT" dirty="0" err="1" smtClean="0"/>
              <a:t>les</a:t>
            </a:r>
            <a:r>
              <a:rPr lang="it-IT" dirty="0" smtClean="0"/>
              <a:t> </a:t>
            </a:r>
            <a:r>
              <a:rPr lang="it-IT" dirty="0" err="1" smtClean="0"/>
              <a:t>vingt</a:t>
            </a:r>
            <a:r>
              <a:rPr lang="it-IT" dirty="0" smtClean="0"/>
              <a:t> </a:t>
            </a:r>
            <a:r>
              <a:rPr lang="it-IT" dirty="0" err="1" smtClean="0"/>
              <a:t>domaines</a:t>
            </a:r>
            <a:r>
              <a:rPr lang="it-IT" dirty="0" smtClean="0"/>
              <a:t> pour </a:t>
            </a:r>
            <a:r>
              <a:rPr lang="it-IT" dirty="0" err="1" smtClean="0"/>
              <a:t>lesquels</a:t>
            </a:r>
            <a:r>
              <a:rPr lang="it-IT" dirty="0" smtClean="0"/>
              <a:t> le </a:t>
            </a:r>
            <a:r>
              <a:rPr lang="it-IT" dirty="0" err="1" smtClean="0"/>
              <a:t>Parlement</a:t>
            </a:r>
            <a:r>
              <a:rPr lang="it-IT" dirty="0" smtClean="0"/>
              <a:t> est </a:t>
            </a:r>
            <a:r>
              <a:rPr lang="it-IT" dirty="0" err="1" smtClean="0"/>
              <a:t>compétent</a:t>
            </a:r>
            <a:r>
              <a:rPr lang="it-IT" dirty="0" smtClean="0"/>
              <a:t>: </a:t>
            </a:r>
            <a:r>
              <a:rPr lang="it-IT" dirty="0" err="1" smtClean="0"/>
              <a:t>les</a:t>
            </a:r>
            <a:r>
              <a:rPr lang="it-IT" dirty="0" smtClean="0"/>
              <a:t> </a:t>
            </a:r>
            <a:r>
              <a:rPr lang="it-IT" dirty="0" err="1" smtClean="0"/>
              <a:t>affaires</a:t>
            </a:r>
            <a:r>
              <a:rPr lang="it-IT" dirty="0" smtClean="0"/>
              <a:t> </a:t>
            </a:r>
            <a:r>
              <a:rPr lang="it-IT" dirty="0" err="1" smtClean="0"/>
              <a:t>étrangères</a:t>
            </a:r>
            <a:r>
              <a:rPr lang="it-IT" dirty="0" smtClean="0"/>
              <a:t>, l’</a:t>
            </a:r>
            <a:r>
              <a:rPr lang="it-IT" dirty="0" err="1" smtClean="0"/>
              <a:t>emploi</a:t>
            </a:r>
            <a:r>
              <a:rPr lang="it-IT" dirty="0" smtClean="0"/>
              <a:t>, l’</a:t>
            </a:r>
            <a:r>
              <a:rPr lang="it-IT" dirty="0" err="1" smtClean="0"/>
              <a:t>environnement</a:t>
            </a:r>
            <a:r>
              <a:rPr lang="it-IT" dirty="0" smtClean="0"/>
              <a:t> </a:t>
            </a:r>
            <a:r>
              <a:rPr lang="it-IT" dirty="0" err="1" smtClean="0"/>
              <a:t>ou</a:t>
            </a:r>
            <a:r>
              <a:rPr lang="it-IT" dirty="0" smtClean="0"/>
              <a:t> </a:t>
            </a:r>
            <a:r>
              <a:rPr lang="it-IT" dirty="0" err="1" smtClean="0"/>
              <a:t>encore</a:t>
            </a:r>
            <a:r>
              <a:rPr lang="it-IT" dirty="0" smtClean="0"/>
              <a:t> l’</a:t>
            </a:r>
            <a:r>
              <a:rPr lang="it-IT" dirty="0" err="1" smtClean="0"/>
              <a:t>agriculture</a:t>
            </a:r>
            <a:r>
              <a:rPr lang="it-IT" dirty="0" smtClean="0"/>
              <a:t> en font </a:t>
            </a:r>
            <a:r>
              <a:rPr lang="it-IT" dirty="0" err="1" smtClean="0"/>
              <a:t>partie</a:t>
            </a:r>
            <a:r>
              <a:rPr lang="it-IT" dirty="0" smtClean="0"/>
              <a:t>. </a:t>
            </a:r>
            <a:r>
              <a:rPr lang="it-IT" dirty="0" err="1" smtClean="0"/>
              <a:t>Les</a:t>
            </a:r>
            <a:r>
              <a:rPr lang="it-IT" dirty="0" smtClean="0"/>
              <a:t> </a:t>
            </a:r>
            <a:r>
              <a:rPr lang="it-IT" dirty="0" err="1" smtClean="0"/>
              <a:t>députés</a:t>
            </a:r>
            <a:r>
              <a:rPr lang="it-IT" dirty="0" smtClean="0"/>
              <a:t> </a:t>
            </a:r>
            <a:r>
              <a:rPr lang="it-IT" dirty="0" err="1" smtClean="0"/>
              <a:t>établissent</a:t>
            </a:r>
            <a:r>
              <a:rPr lang="it-IT" dirty="0" smtClean="0"/>
              <a:t> </a:t>
            </a:r>
            <a:r>
              <a:rPr lang="it-IT" dirty="0" err="1" smtClean="0"/>
              <a:t>également</a:t>
            </a:r>
            <a:r>
              <a:rPr lang="it-IT" dirty="0" smtClean="0"/>
              <a:t>, en </a:t>
            </a:r>
            <a:r>
              <a:rPr lang="it-IT" dirty="0" err="1" smtClean="0"/>
              <a:t>négociant</a:t>
            </a:r>
            <a:r>
              <a:rPr lang="it-IT" dirty="0" smtClean="0"/>
              <a:t> </a:t>
            </a:r>
            <a:r>
              <a:rPr lang="it-IT" dirty="0" err="1" smtClean="0"/>
              <a:t>avec</a:t>
            </a:r>
            <a:r>
              <a:rPr lang="it-IT" dirty="0" smtClean="0"/>
              <a:t> le </a:t>
            </a:r>
            <a:r>
              <a:rPr lang="it-IT" dirty="0" err="1" smtClean="0"/>
              <a:t>Conseil</a:t>
            </a:r>
            <a:r>
              <a:rPr lang="it-IT" dirty="0" smtClean="0"/>
              <a:t>, le budget </a:t>
            </a:r>
            <a:r>
              <a:rPr lang="it-IT" dirty="0" err="1" smtClean="0"/>
              <a:t>annuel</a:t>
            </a:r>
            <a:r>
              <a:rPr lang="it-IT" dirty="0" smtClean="0"/>
              <a:t> de l’</a:t>
            </a:r>
            <a:r>
              <a:rPr lang="it-IT" dirty="0" err="1" smtClean="0"/>
              <a:t>Union</a:t>
            </a:r>
            <a:r>
              <a:rPr lang="it-IT" dirty="0" smtClean="0"/>
              <a:t> </a:t>
            </a:r>
            <a:r>
              <a:rPr lang="it-IT" dirty="0" err="1" smtClean="0"/>
              <a:t>européenne</a:t>
            </a:r>
            <a:r>
              <a:rPr lang="it-IT" dirty="0" smtClean="0"/>
              <a:t>. </a:t>
            </a:r>
          </a:p>
          <a:p>
            <a:pPr marL="0" indent="0" algn="just">
              <a:lnSpc>
                <a:spcPct val="150000"/>
              </a:lnSpc>
              <a:spcBef>
                <a:spcPts val="0"/>
              </a:spcBef>
              <a:buNone/>
            </a:pPr>
            <a:r>
              <a:rPr lang="it-IT" dirty="0" err="1" smtClean="0"/>
              <a:t>Anfin</a:t>
            </a:r>
            <a:r>
              <a:rPr lang="it-IT" dirty="0" smtClean="0"/>
              <a:t> de </a:t>
            </a:r>
            <a:r>
              <a:rPr lang="it-IT" dirty="0" err="1" smtClean="0"/>
              <a:t>mieux</a:t>
            </a:r>
            <a:r>
              <a:rPr lang="it-IT" dirty="0" smtClean="0"/>
              <a:t> se </a:t>
            </a:r>
            <a:r>
              <a:rPr lang="it-IT" dirty="0" err="1" smtClean="0"/>
              <a:t>partager</a:t>
            </a:r>
            <a:r>
              <a:rPr lang="it-IT" dirty="0" smtClean="0"/>
              <a:t> le </a:t>
            </a:r>
            <a:r>
              <a:rPr lang="it-IT" dirty="0" err="1" smtClean="0"/>
              <a:t>travail</a:t>
            </a:r>
            <a:r>
              <a:rPr lang="it-IT" dirty="0" smtClean="0"/>
              <a:t> </a:t>
            </a:r>
            <a:r>
              <a:rPr lang="it-IT" dirty="0" err="1" smtClean="0"/>
              <a:t>dans</a:t>
            </a:r>
            <a:r>
              <a:rPr lang="it-IT" dirty="0" smtClean="0"/>
              <a:t> </a:t>
            </a:r>
            <a:r>
              <a:rPr lang="it-IT" dirty="0" err="1" smtClean="0"/>
              <a:t>ces</a:t>
            </a:r>
            <a:r>
              <a:rPr lang="it-IT" dirty="0" smtClean="0"/>
              <a:t> </a:t>
            </a:r>
            <a:r>
              <a:rPr lang="it-IT" dirty="0" err="1" smtClean="0"/>
              <a:t>domaines</a:t>
            </a:r>
            <a:r>
              <a:rPr lang="it-IT" dirty="0" smtClean="0"/>
              <a:t>, </a:t>
            </a:r>
            <a:r>
              <a:rPr lang="it-IT" dirty="0" err="1" smtClean="0"/>
              <a:t>les</a:t>
            </a:r>
            <a:r>
              <a:rPr lang="it-IT" dirty="0" smtClean="0"/>
              <a:t> </a:t>
            </a:r>
            <a:r>
              <a:rPr lang="it-IT" dirty="0" err="1" smtClean="0"/>
              <a:t>députés</a:t>
            </a:r>
            <a:r>
              <a:rPr lang="it-IT" dirty="0" smtClean="0"/>
              <a:t> </a:t>
            </a:r>
            <a:r>
              <a:rPr lang="it-IT" dirty="0" err="1" smtClean="0"/>
              <a:t>sont</a:t>
            </a:r>
            <a:r>
              <a:rPr lang="it-IT" dirty="0" smtClean="0"/>
              <a:t> </a:t>
            </a:r>
            <a:r>
              <a:rPr lang="it-IT" dirty="0" err="1" smtClean="0"/>
              <a:t>répartis</a:t>
            </a:r>
            <a:r>
              <a:rPr lang="it-IT" dirty="0" smtClean="0"/>
              <a:t> en </a:t>
            </a:r>
            <a:r>
              <a:rPr lang="it-IT" dirty="0" err="1" smtClean="0"/>
              <a:t>vingt</a:t>
            </a:r>
            <a:r>
              <a:rPr lang="it-IT" dirty="0" smtClean="0"/>
              <a:t> </a:t>
            </a:r>
            <a:r>
              <a:rPr lang="it-IT" dirty="0" err="1" smtClean="0"/>
              <a:t>commissions</a:t>
            </a:r>
            <a:r>
              <a:rPr lang="it-IT" dirty="0" smtClean="0"/>
              <a:t> </a:t>
            </a:r>
            <a:r>
              <a:rPr lang="it-IT" dirty="0" err="1" smtClean="0"/>
              <a:t>permanentes</a:t>
            </a:r>
            <a:r>
              <a:rPr lang="it-IT" dirty="0" smtClean="0"/>
              <a:t> </a:t>
            </a:r>
            <a:r>
              <a:rPr lang="it-IT" dirty="0" err="1" smtClean="0"/>
              <a:t>spécialisées</a:t>
            </a:r>
            <a:r>
              <a:rPr lang="it-IT" dirty="0" smtClean="0"/>
              <a:t>, </a:t>
            </a:r>
            <a:r>
              <a:rPr lang="it-IT" dirty="0" err="1" smtClean="0"/>
              <a:t>au</a:t>
            </a:r>
            <a:r>
              <a:rPr lang="it-IT" dirty="0" smtClean="0"/>
              <a:t> </a:t>
            </a:r>
            <a:r>
              <a:rPr lang="it-IT" dirty="0" err="1" smtClean="0"/>
              <a:t>sein</a:t>
            </a:r>
            <a:r>
              <a:rPr lang="it-IT" dirty="0" smtClean="0"/>
              <a:t> </a:t>
            </a:r>
            <a:r>
              <a:rPr lang="it-IT" dirty="0" err="1" smtClean="0"/>
              <a:t>desquelles</a:t>
            </a:r>
            <a:r>
              <a:rPr lang="it-IT" dirty="0" smtClean="0"/>
              <a:t> </a:t>
            </a:r>
            <a:r>
              <a:rPr lang="it-IT" dirty="0" err="1" smtClean="0"/>
              <a:t>ils</a:t>
            </a:r>
            <a:r>
              <a:rPr lang="it-IT" dirty="0" smtClean="0"/>
              <a:t> </a:t>
            </a:r>
            <a:r>
              <a:rPr lang="it-IT" dirty="0" err="1" smtClean="0"/>
              <a:t>élaborent</a:t>
            </a:r>
            <a:r>
              <a:rPr lang="it-IT" dirty="0" smtClean="0"/>
              <a:t> </a:t>
            </a:r>
            <a:r>
              <a:rPr lang="it-IT" dirty="0" err="1" smtClean="0"/>
              <a:t>des</a:t>
            </a:r>
            <a:r>
              <a:rPr lang="it-IT" dirty="0" smtClean="0"/>
              <a:t> </a:t>
            </a:r>
            <a:r>
              <a:rPr lang="it-IT" dirty="0" err="1" smtClean="0"/>
              <a:t>rapports</a:t>
            </a:r>
            <a:r>
              <a:rPr lang="it-IT" dirty="0" smtClean="0"/>
              <a:t>, font </a:t>
            </a:r>
            <a:r>
              <a:rPr lang="it-IT" dirty="0" err="1" smtClean="0"/>
              <a:t>des</a:t>
            </a:r>
            <a:r>
              <a:rPr lang="it-IT" dirty="0" smtClean="0"/>
              <a:t> </a:t>
            </a:r>
            <a:r>
              <a:rPr lang="it-IT" dirty="0" err="1" smtClean="0"/>
              <a:t>propositions</a:t>
            </a:r>
            <a:r>
              <a:rPr lang="it-IT" dirty="0" smtClean="0"/>
              <a:t> </a:t>
            </a:r>
            <a:r>
              <a:rPr lang="it-IT" dirty="0" err="1" smtClean="0"/>
              <a:t>législatives</a:t>
            </a:r>
            <a:r>
              <a:rPr lang="it-IT" dirty="0" smtClean="0"/>
              <a:t>, </a:t>
            </a:r>
            <a:r>
              <a:rPr lang="it-IT" dirty="0" err="1" smtClean="0"/>
              <a:t>organisent</a:t>
            </a:r>
            <a:r>
              <a:rPr lang="it-IT" dirty="0" smtClean="0"/>
              <a:t> </a:t>
            </a:r>
            <a:r>
              <a:rPr lang="it-IT" dirty="0" err="1" smtClean="0"/>
              <a:t>des</a:t>
            </a:r>
            <a:r>
              <a:rPr lang="it-IT" dirty="0" smtClean="0"/>
              <a:t> </a:t>
            </a:r>
            <a:r>
              <a:rPr lang="it-IT" dirty="0" err="1" smtClean="0"/>
              <a:t>auditions</a:t>
            </a:r>
            <a:r>
              <a:rPr lang="it-IT" dirty="0" smtClean="0"/>
              <a:t> d’</a:t>
            </a:r>
            <a:r>
              <a:rPr lang="it-IT" dirty="0" err="1" smtClean="0"/>
              <a:t>experts</a:t>
            </a:r>
            <a:r>
              <a:rPr lang="it-IT" dirty="0" smtClean="0"/>
              <a:t> </a:t>
            </a:r>
            <a:r>
              <a:rPr lang="it-IT" dirty="0" err="1" smtClean="0"/>
              <a:t>et</a:t>
            </a:r>
            <a:r>
              <a:rPr lang="it-IT" dirty="0" smtClean="0"/>
              <a:t> </a:t>
            </a:r>
            <a:r>
              <a:rPr lang="it-IT" dirty="0" err="1" smtClean="0"/>
              <a:t>mènent</a:t>
            </a:r>
            <a:r>
              <a:rPr lang="it-IT" dirty="0" smtClean="0"/>
              <a:t> </a:t>
            </a:r>
            <a:r>
              <a:rPr lang="it-IT" dirty="0" err="1" smtClean="0"/>
              <a:t>les</a:t>
            </a:r>
            <a:r>
              <a:rPr lang="it-IT" dirty="0" smtClean="0"/>
              <a:t> </a:t>
            </a:r>
            <a:r>
              <a:rPr lang="it-IT" dirty="0" err="1" smtClean="0"/>
              <a:t>négociations</a:t>
            </a:r>
            <a:r>
              <a:rPr lang="it-IT" dirty="0" smtClean="0"/>
              <a:t> </a:t>
            </a:r>
            <a:r>
              <a:rPr lang="it-IT" dirty="0" err="1" smtClean="0"/>
              <a:t>avec</a:t>
            </a:r>
            <a:r>
              <a:rPr lang="it-IT" dirty="0" smtClean="0"/>
              <a:t> le </a:t>
            </a:r>
            <a:r>
              <a:rPr lang="it-IT" dirty="0" err="1" smtClean="0"/>
              <a:t>Conseil</a:t>
            </a:r>
            <a:r>
              <a:rPr lang="it-IT" dirty="0" smtClean="0"/>
              <a:t> de l’</a:t>
            </a:r>
            <a:r>
              <a:rPr lang="it-IT" dirty="0" err="1" smtClean="0"/>
              <a:t>Union</a:t>
            </a:r>
            <a:r>
              <a:rPr lang="it-IT" dirty="0" smtClean="0"/>
              <a:t> </a:t>
            </a:r>
            <a:r>
              <a:rPr lang="it-IT" dirty="0" err="1" smtClean="0"/>
              <a:t>européenne</a:t>
            </a:r>
            <a:r>
              <a:rPr lang="it-IT" dirty="0" smtClean="0"/>
              <a:t>.</a:t>
            </a:r>
          </a:p>
          <a:p>
            <a:pPr marL="0" indent="0" algn="just">
              <a:lnSpc>
                <a:spcPct val="150000"/>
              </a:lnSpc>
              <a:spcBef>
                <a:spcPts val="0"/>
              </a:spcBef>
              <a:buNone/>
            </a:pPr>
            <a:r>
              <a:rPr lang="it-IT" dirty="0" smtClean="0"/>
              <a:t>Non </a:t>
            </a:r>
            <a:r>
              <a:rPr lang="it-IT" dirty="0" err="1" smtClean="0"/>
              <a:t>seulement</a:t>
            </a:r>
            <a:r>
              <a:rPr lang="it-IT" dirty="0" smtClean="0"/>
              <a:t> </a:t>
            </a:r>
            <a:r>
              <a:rPr lang="it-IT" dirty="0" err="1" smtClean="0"/>
              <a:t>les</a:t>
            </a:r>
            <a:r>
              <a:rPr lang="it-IT" dirty="0" smtClean="0"/>
              <a:t> </a:t>
            </a:r>
            <a:r>
              <a:rPr lang="it-IT" dirty="0" err="1" smtClean="0"/>
              <a:t>députés</a:t>
            </a:r>
            <a:r>
              <a:rPr lang="it-IT" dirty="0" smtClean="0"/>
              <a:t> </a:t>
            </a:r>
            <a:r>
              <a:rPr lang="it-IT" dirty="0" err="1" smtClean="0"/>
              <a:t>disposent</a:t>
            </a:r>
            <a:r>
              <a:rPr lang="it-IT" dirty="0" smtClean="0"/>
              <a:t> d’un </a:t>
            </a:r>
            <a:r>
              <a:rPr lang="it-IT" dirty="0" err="1" smtClean="0"/>
              <a:t>pouvoir</a:t>
            </a:r>
            <a:r>
              <a:rPr lang="it-IT" dirty="0" smtClean="0"/>
              <a:t> </a:t>
            </a:r>
            <a:r>
              <a:rPr lang="it-IT" dirty="0" err="1" smtClean="0"/>
              <a:t>législatif</a:t>
            </a:r>
            <a:r>
              <a:rPr lang="it-IT" dirty="0" smtClean="0"/>
              <a:t>, mais </a:t>
            </a:r>
            <a:r>
              <a:rPr lang="it-IT" dirty="0" err="1" smtClean="0"/>
              <a:t>ils</a:t>
            </a:r>
            <a:r>
              <a:rPr lang="it-IT" dirty="0" smtClean="0"/>
              <a:t> </a:t>
            </a:r>
            <a:r>
              <a:rPr lang="it-IT" dirty="0" err="1" smtClean="0"/>
              <a:t>contrôlent</a:t>
            </a:r>
            <a:r>
              <a:rPr lang="it-IT" dirty="0" smtClean="0"/>
              <a:t> </a:t>
            </a:r>
            <a:r>
              <a:rPr lang="it-IT" dirty="0" err="1" smtClean="0"/>
              <a:t>également</a:t>
            </a:r>
            <a:r>
              <a:rPr lang="it-IT" dirty="0" smtClean="0"/>
              <a:t> le </a:t>
            </a:r>
            <a:r>
              <a:rPr lang="it-IT" dirty="0" err="1" smtClean="0"/>
              <a:t>pouvoir</a:t>
            </a:r>
            <a:r>
              <a:rPr lang="it-IT" dirty="0" smtClean="0"/>
              <a:t> </a:t>
            </a:r>
            <a:r>
              <a:rPr lang="it-IT" dirty="0" err="1" smtClean="0"/>
              <a:t>exécutif</a:t>
            </a:r>
            <a:r>
              <a:rPr lang="it-IT" dirty="0" smtClean="0"/>
              <a:t>. </a:t>
            </a:r>
            <a:r>
              <a:rPr lang="it-IT" dirty="0" err="1" smtClean="0"/>
              <a:t>Ils</a:t>
            </a:r>
            <a:r>
              <a:rPr lang="it-IT" dirty="0" smtClean="0"/>
              <a:t> </a:t>
            </a:r>
            <a:r>
              <a:rPr lang="it-IT" dirty="0" err="1" smtClean="0"/>
              <a:t>peuvent</a:t>
            </a:r>
            <a:r>
              <a:rPr lang="it-IT" dirty="0" smtClean="0"/>
              <a:t> </a:t>
            </a:r>
            <a:r>
              <a:rPr lang="it-IT" dirty="0" err="1" smtClean="0"/>
              <a:t>notamment</a:t>
            </a:r>
            <a:r>
              <a:rPr lang="it-IT" dirty="0" smtClean="0"/>
              <a:t> </a:t>
            </a:r>
            <a:r>
              <a:rPr lang="it-IT" dirty="0" err="1" smtClean="0"/>
              <a:t>censurer</a:t>
            </a:r>
            <a:r>
              <a:rPr lang="it-IT" dirty="0" smtClean="0"/>
              <a:t> la </a:t>
            </a:r>
            <a:r>
              <a:rPr lang="it-IT" dirty="0" err="1" smtClean="0"/>
              <a:t>Commission</a:t>
            </a:r>
            <a:r>
              <a:rPr lang="it-IT" dirty="0" smtClean="0"/>
              <a:t>, qui </a:t>
            </a:r>
            <a:r>
              <a:rPr lang="it-IT" dirty="0" err="1" smtClean="0"/>
              <a:t>doit</a:t>
            </a:r>
            <a:r>
              <a:rPr lang="it-IT" dirty="0" smtClean="0"/>
              <a:t> </a:t>
            </a:r>
            <a:r>
              <a:rPr lang="it-IT" dirty="0" err="1" smtClean="0"/>
              <a:t>alors</a:t>
            </a:r>
            <a:r>
              <a:rPr lang="it-IT" dirty="0" smtClean="0"/>
              <a:t> </a:t>
            </a:r>
            <a:r>
              <a:rPr lang="it-IT" dirty="0" err="1" smtClean="0"/>
              <a:t>présenter</a:t>
            </a:r>
            <a:r>
              <a:rPr lang="it-IT" dirty="0" smtClean="0"/>
              <a:t> sa </a:t>
            </a:r>
            <a:r>
              <a:rPr lang="it-IT" dirty="0" err="1" smtClean="0"/>
              <a:t>démission</a:t>
            </a:r>
            <a:r>
              <a:rPr lang="it-IT" dirty="0" smtClean="0"/>
              <a:t> </a:t>
            </a:r>
            <a:r>
              <a:rPr lang="it-IT" dirty="0" err="1" smtClean="0"/>
              <a:t>ou</a:t>
            </a:r>
            <a:r>
              <a:rPr lang="it-IT" dirty="0" smtClean="0"/>
              <a:t> </a:t>
            </a:r>
            <a:r>
              <a:rPr lang="it-IT" dirty="0" err="1" smtClean="0"/>
              <a:t>destituer</a:t>
            </a:r>
            <a:r>
              <a:rPr lang="it-IT" dirty="0" smtClean="0"/>
              <a:t> un </a:t>
            </a:r>
            <a:r>
              <a:rPr lang="it-IT" dirty="0" err="1" smtClean="0"/>
              <a:t>commissaire</a:t>
            </a:r>
            <a:r>
              <a:rPr lang="it-IT" dirty="0" smtClean="0"/>
              <a:t>.</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37360" y="2133600"/>
            <a:ext cx="9767252" cy="3777622"/>
          </a:xfrm>
        </p:spPr>
        <p:txBody>
          <a:bodyPr/>
          <a:lstStyle/>
          <a:p>
            <a:pPr marL="0" indent="0" algn="just">
              <a:lnSpc>
                <a:spcPct val="150000"/>
              </a:lnSpc>
              <a:spcBef>
                <a:spcPts val="0"/>
              </a:spcBef>
              <a:buNone/>
            </a:pPr>
            <a:r>
              <a:rPr lang="fr-FR" dirty="0"/>
              <a:t>Dimanche 26 mai </a:t>
            </a:r>
            <a:r>
              <a:rPr lang="fr-FR" dirty="0" smtClean="0"/>
              <a:t> </a:t>
            </a:r>
            <a:r>
              <a:rPr lang="fr-FR" dirty="0"/>
              <a:t>2019 les italiens </a:t>
            </a:r>
            <a:r>
              <a:rPr lang="fr-FR" dirty="0" smtClean="0"/>
              <a:t>iront </a:t>
            </a:r>
            <a:r>
              <a:rPr lang="fr-FR" dirty="0"/>
              <a:t>voter pour élire les députés qui composeront  le Parlement Européen pour les prochaines cinq années. L’Italie peut élire 76 parlementaires </a:t>
            </a:r>
            <a:r>
              <a:rPr lang="fr-FR" dirty="0" smtClean="0"/>
              <a:t>européens.</a:t>
            </a:r>
          </a:p>
          <a:p>
            <a:pPr marL="0" indent="0" algn="just">
              <a:lnSpc>
                <a:spcPct val="150000"/>
              </a:lnSpc>
              <a:spcBef>
                <a:spcPts val="0"/>
              </a:spcBef>
              <a:buNone/>
            </a:pPr>
            <a:r>
              <a:rPr lang="fr-FR" dirty="0" smtClean="0"/>
              <a:t>Aux </a:t>
            </a:r>
            <a:r>
              <a:rPr lang="fr-FR" dirty="0"/>
              <a:t>fins du vote, l’Italie est divisée en cinq circonscriptions électorales: Nord-ouest, nord-est ,central, sud et  </a:t>
            </a:r>
            <a:r>
              <a:rPr lang="fr-FR" dirty="0" smtClean="0"/>
              <a:t>insulaire</a:t>
            </a:r>
            <a:endParaRPr lang="fr-FR" dirty="0"/>
          </a:p>
          <a:p>
            <a:pPr marL="0" indent="0" algn="just">
              <a:lnSpc>
                <a:spcPct val="150000"/>
              </a:lnSpc>
              <a:spcBef>
                <a:spcPts val="0"/>
              </a:spcBef>
              <a:buNone/>
            </a:pPr>
            <a:r>
              <a:rPr lang="fr-FR" dirty="0"/>
              <a:t>Peuvent voter tous les citoyens </a:t>
            </a:r>
            <a:r>
              <a:rPr lang="fr-FR" dirty="0" smtClean="0"/>
              <a:t>italiens </a:t>
            </a:r>
            <a:r>
              <a:rPr lang="fr-FR" dirty="0"/>
              <a:t>majeurs et inscrits sur les listes électorales de leur commune .</a:t>
            </a:r>
          </a:p>
          <a:p>
            <a:pPr marL="0" indent="0" algn="just">
              <a:lnSpc>
                <a:spcPct val="150000"/>
              </a:lnSpc>
              <a:spcBef>
                <a:spcPts val="0"/>
              </a:spcBef>
              <a:buNone/>
            </a:pPr>
            <a:r>
              <a:rPr lang="fr-FR" dirty="0" smtClean="0"/>
              <a:t>Le </a:t>
            </a:r>
            <a:r>
              <a:rPr lang="fr-FR" dirty="0"/>
              <a:t>système électoral des élections européennes prévoit un vote proportionnel.</a:t>
            </a:r>
          </a:p>
          <a:p>
            <a:pPr marL="0" indent="0">
              <a:buNone/>
            </a:pPr>
            <a:endParaRPr lang="it-IT" dirty="0"/>
          </a:p>
        </p:txBody>
      </p:sp>
      <p:sp>
        <p:nvSpPr>
          <p:cNvPr id="4" name="Rettangolo 3"/>
          <p:cNvSpPr/>
          <p:nvPr/>
        </p:nvSpPr>
        <p:spPr>
          <a:xfrm>
            <a:off x="2589213" y="695798"/>
            <a:ext cx="8566468" cy="923330"/>
          </a:xfrm>
          <a:prstGeom prst="rect">
            <a:avLst/>
          </a:prstGeom>
          <a:noFill/>
        </p:spPr>
        <p:txBody>
          <a:bodyPr wrap="square" lIns="91440" tIns="45720" rIns="91440" bIns="45720">
            <a:spAutoFit/>
          </a:bodyPr>
          <a:lstStyle/>
          <a:p>
            <a:pPr algn="ctr"/>
            <a:r>
              <a:rPr lang="it-IT" sz="5400" dirty="0" smtClean="0">
                <a:ln w="0"/>
                <a:solidFill>
                  <a:srgbClr val="0070C0"/>
                </a:solidFill>
                <a:effectLst>
                  <a:reflection blurRad="6350" stA="53000" endA="300" endPos="35500" dir="5400000" sy="-90000" algn="bl" rotWithShape="0"/>
                </a:effectLst>
              </a:rPr>
              <a:t>En </a:t>
            </a:r>
            <a:r>
              <a:rPr lang="it-IT" sz="5400" dirty="0" err="1" smtClean="0">
                <a:ln w="0"/>
                <a:solidFill>
                  <a:srgbClr val="0070C0"/>
                </a:solidFill>
                <a:effectLst>
                  <a:reflection blurRad="6350" stA="53000" endA="300" endPos="35500" dir="5400000" sy="-90000" algn="bl" rotWithShape="0"/>
                </a:effectLst>
              </a:rPr>
              <a:t>Italie</a:t>
            </a:r>
            <a:r>
              <a:rPr lang="it-IT" sz="5400" dirty="0" smtClean="0">
                <a:ln w="0"/>
                <a:solidFill>
                  <a:srgbClr val="0070C0"/>
                </a:solidFill>
                <a:effectLst>
                  <a:reflection blurRad="6350" stA="53000" endA="300" endPos="35500" dir="5400000" sy="-90000" algn="bl" rotWithShape="0"/>
                </a:effectLst>
              </a:rPr>
              <a:t>…</a:t>
            </a:r>
            <a:endParaRPr lang="it-IT" sz="5400" b="0" cap="none" spc="0" dirty="0">
              <a:ln w="0"/>
              <a:solidFill>
                <a:srgbClr val="0070C0"/>
              </a:solidFill>
              <a:effectLst>
                <a:reflection blurRad="6350" stA="53000" endA="300" endPos="35500" dir="5400000" sy="-90000" algn="bl" rotWithShape="0"/>
              </a:effectLst>
            </a:endParaRPr>
          </a:p>
        </p:txBody>
      </p:sp>
    </p:spTree>
    <p:extLst>
      <p:ext uri="{BB962C8B-B14F-4D97-AF65-F5344CB8AC3E}">
        <p14:creationId xmlns="" xmlns:p14="http://schemas.microsoft.com/office/powerpoint/2010/main" val="3036105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592924" y="624110"/>
            <a:ext cx="8911687" cy="917307"/>
          </a:xfrm>
        </p:spPr>
        <p:txBody>
          <a:bodyPr>
            <a:normAutofit/>
          </a:bodyPr>
          <a:lstStyle/>
          <a:p>
            <a:r>
              <a:rPr lang="it-IT" dirty="0" smtClean="0">
                <a:solidFill>
                  <a:srgbClr val="0070C0"/>
                </a:solidFill>
              </a:rPr>
              <a:t>Un rendez-vous à ne </a:t>
            </a:r>
            <a:r>
              <a:rPr lang="it-IT" dirty="0" err="1" smtClean="0">
                <a:solidFill>
                  <a:srgbClr val="0070C0"/>
                </a:solidFill>
              </a:rPr>
              <a:t>pas</a:t>
            </a:r>
            <a:r>
              <a:rPr lang="it-IT" dirty="0" smtClean="0">
                <a:solidFill>
                  <a:srgbClr val="0070C0"/>
                </a:solidFill>
              </a:rPr>
              <a:t> </a:t>
            </a:r>
            <a:r>
              <a:rPr lang="it-IT" dirty="0" err="1" smtClean="0">
                <a:solidFill>
                  <a:srgbClr val="0070C0"/>
                </a:solidFill>
              </a:rPr>
              <a:t>manquer…</a:t>
            </a:r>
            <a:endParaRPr lang="it-IT" dirty="0">
              <a:solidFill>
                <a:srgbClr val="0070C0"/>
              </a:solidFill>
            </a:endParaRPr>
          </a:p>
        </p:txBody>
      </p:sp>
      <p:pic>
        <p:nvPicPr>
          <p:cNvPr id="7" name="Segnaposto contenuto 6" descr="élections 2019.png"/>
          <p:cNvPicPr>
            <a:picLocks noGrp="1" noChangeAspect="1"/>
          </p:cNvPicPr>
          <p:nvPr>
            <p:ph sz="half" idx="1"/>
          </p:nvPr>
        </p:nvPicPr>
        <p:blipFill>
          <a:blip r:embed="rId2"/>
          <a:stretch>
            <a:fillRect/>
          </a:stretch>
        </p:blipFill>
        <p:spPr>
          <a:xfrm>
            <a:off x="1293224" y="1985554"/>
            <a:ext cx="5212376" cy="3474917"/>
          </a:xfrm>
        </p:spPr>
      </p:pic>
      <p:pic>
        <p:nvPicPr>
          <p:cNvPr id="8" name="Segnaposto contenuto 7" descr="urne-elections-europeennes-40349eac92.jpg"/>
          <p:cNvPicPr>
            <a:picLocks noGrp="1" noChangeAspect="1"/>
          </p:cNvPicPr>
          <p:nvPr>
            <p:ph sz="half" idx="2"/>
          </p:nvPr>
        </p:nvPicPr>
        <p:blipFill>
          <a:blip r:embed="rId3"/>
          <a:stretch>
            <a:fillRect/>
          </a:stretch>
        </p:blipFill>
        <p:spPr>
          <a:xfrm>
            <a:off x="6877865" y="2011680"/>
            <a:ext cx="5033586" cy="334468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81052" y="624110"/>
            <a:ext cx="9130937" cy="1280890"/>
          </a:xfrm>
        </p:spPr>
        <p:txBody>
          <a:bodyPr>
            <a:normAutofit fontScale="90000"/>
          </a:bodyPr>
          <a:lstStyle/>
          <a:p>
            <a:pPr algn="ctr"/>
            <a:r>
              <a:rPr lang="it-IT" sz="4400" dirty="0" smtClean="0">
                <a:solidFill>
                  <a:srgbClr val="0070C0"/>
                </a:solidFill>
              </a:rPr>
              <a:t>Bruxelles </a:t>
            </a:r>
            <a:r>
              <a:rPr lang="it-IT" sz="4400" dirty="0" err="1" smtClean="0">
                <a:solidFill>
                  <a:srgbClr val="0070C0"/>
                </a:solidFill>
              </a:rPr>
              <a:t>et</a:t>
            </a:r>
            <a:r>
              <a:rPr lang="it-IT" sz="4400" dirty="0" smtClean="0">
                <a:solidFill>
                  <a:srgbClr val="0070C0"/>
                </a:solidFill>
              </a:rPr>
              <a:t> </a:t>
            </a:r>
            <a:r>
              <a:rPr lang="it-IT" sz="4400" dirty="0" err="1" smtClean="0">
                <a:solidFill>
                  <a:srgbClr val="0070C0"/>
                </a:solidFill>
              </a:rPr>
              <a:t>Strasbourg</a:t>
            </a:r>
            <a:r>
              <a:rPr lang="it-IT" dirty="0" smtClean="0"/>
              <a:t/>
            </a:r>
            <a:br>
              <a:rPr lang="it-IT" dirty="0" smtClean="0"/>
            </a:br>
            <a:r>
              <a:rPr lang="it-IT" i="1" dirty="0" smtClean="0">
                <a:solidFill>
                  <a:srgbClr val="0070C0"/>
                </a:solidFill>
              </a:rPr>
              <a:t>Le </a:t>
            </a:r>
            <a:r>
              <a:rPr lang="it-IT" i="1" dirty="0" err="1" smtClean="0">
                <a:solidFill>
                  <a:srgbClr val="0070C0"/>
                </a:solidFill>
              </a:rPr>
              <a:t>Parlement</a:t>
            </a:r>
            <a:r>
              <a:rPr lang="it-IT" i="1" dirty="0" smtClean="0">
                <a:solidFill>
                  <a:srgbClr val="0070C0"/>
                </a:solidFill>
              </a:rPr>
              <a:t> </a:t>
            </a:r>
            <a:r>
              <a:rPr lang="it-IT" i="1" dirty="0" err="1" smtClean="0">
                <a:solidFill>
                  <a:srgbClr val="0070C0"/>
                </a:solidFill>
              </a:rPr>
              <a:t>européen</a:t>
            </a:r>
            <a:r>
              <a:rPr lang="it-IT" i="1" dirty="0" smtClean="0">
                <a:solidFill>
                  <a:srgbClr val="0070C0"/>
                </a:solidFill>
              </a:rPr>
              <a:t> </a:t>
            </a:r>
            <a:r>
              <a:rPr lang="it-IT" i="1" dirty="0" err="1" smtClean="0">
                <a:solidFill>
                  <a:srgbClr val="0070C0"/>
                </a:solidFill>
              </a:rPr>
              <a:t>entre</a:t>
            </a:r>
            <a:r>
              <a:rPr lang="it-IT" i="1" dirty="0" smtClean="0">
                <a:solidFill>
                  <a:srgbClr val="0070C0"/>
                </a:solidFill>
              </a:rPr>
              <a:t> </a:t>
            </a:r>
            <a:r>
              <a:rPr lang="it-IT" i="1" dirty="0" err="1" smtClean="0">
                <a:solidFill>
                  <a:srgbClr val="0070C0"/>
                </a:solidFill>
              </a:rPr>
              <a:t>deux</a:t>
            </a:r>
            <a:r>
              <a:rPr lang="it-IT" i="1" dirty="0" smtClean="0">
                <a:solidFill>
                  <a:srgbClr val="0070C0"/>
                </a:solidFill>
              </a:rPr>
              <a:t> </a:t>
            </a:r>
            <a:r>
              <a:rPr lang="it-IT" i="1" dirty="0" err="1" smtClean="0">
                <a:solidFill>
                  <a:srgbClr val="0070C0"/>
                </a:solidFill>
              </a:rPr>
              <a:t>sièges</a:t>
            </a:r>
            <a:endParaRPr lang="it-IT" i="1" dirty="0">
              <a:solidFill>
                <a:srgbClr val="0070C0"/>
              </a:solidFill>
            </a:endParaRPr>
          </a:p>
        </p:txBody>
      </p:sp>
      <p:pic>
        <p:nvPicPr>
          <p:cNvPr id="12" name="Segnaposto contenuto 11" descr="European-parliament-strasbourg-inside.jpg"/>
          <p:cNvPicPr>
            <a:picLocks noGrp="1" noChangeAspect="1"/>
          </p:cNvPicPr>
          <p:nvPr>
            <p:ph sz="half" idx="2"/>
          </p:nvPr>
        </p:nvPicPr>
        <p:blipFill>
          <a:blip r:embed="rId2"/>
          <a:stretch>
            <a:fillRect/>
          </a:stretch>
        </p:blipFill>
        <p:spPr>
          <a:xfrm>
            <a:off x="6714308" y="2299065"/>
            <a:ext cx="4316731" cy="3237548"/>
          </a:xfrm>
        </p:spPr>
      </p:pic>
      <p:pic>
        <p:nvPicPr>
          <p:cNvPr id="11" name="Segnaposto contenuto 10" descr="images.jpg"/>
          <p:cNvPicPr>
            <a:picLocks noGrp="1" noChangeAspect="1"/>
          </p:cNvPicPr>
          <p:nvPr>
            <p:ph sz="half" idx="1"/>
          </p:nvPr>
        </p:nvPicPr>
        <p:blipFill>
          <a:blip r:embed="rId3"/>
          <a:stretch>
            <a:fillRect/>
          </a:stretch>
        </p:blipFill>
        <p:spPr>
          <a:xfrm>
            <a:off x="1240972" y="2325189"/>
            <a:ext cx="4704719" cy="3130777"/>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dirty="0" smtClean="0">
                <a:solidFill>
                  <a:srgbClr val="0070C0"/>
                </a:solidFill>
              </a:rPr>
              <a:t>Il est </a:t>
            </a:r>
            <a:r>
              <a:rPr lang="it-IT" sz="4800" dirty="0" err="1" smtClean="0">
                <a:solidFill>
                  <a:srgbClr val="0070C0"/>
                </a:solidFill>
              </a:rPr>
              <a:t>important</a:t>
            </a:r>
            <a:r>
              <a:rPr lang="it-IT" sz="4800" dirty="0" smtClean="0">
                <a:solidFill>
                  <a:srgbClr val="0070C0"/>
                </a:solidFill>
              </a:rPr>
              <a:t> de </a:t>
            </a:r>
            <a:r>
              <a:rPr lang="it-IT" sz="4800" dirty="0" err="1" smtClean="0">
                <a:solidFill>
                  <a:srgbClr val="0070C0"/>
                </a:solidFill>
              </a:rPr>
              <a:t>voter…</a:t>
            </a:r>
            <a:endParaRPr lang="it-IT" sz="4800" dirty="0">
              <a:solidFill>
                <a:srgbClr val="0070C0"/>
              </a:solidFill>
            </a:endParaRPr>
          </a:p>
        </p:txBody>
      </p:sp>
      <p:pic>
        <p:nvPicPr>
          <p:cNvPr id="6" name="Segnaposto contenuto 5" descr="slogan1.jpg"/>
          <p:cNvPicPr>
            <a:picLocks noGrp="1" noChangeAspect="1"/>
          </p:cNvPicPr>
          <p:nvPr>
            <p:ph sz="half" idx="1"/>
          </p:nvPr>
        </p:nvPicPr>
        <p:blipFill>
          <a:blip r:embed="rId2" cstate="print"/>
          <a:stretch>
            <a:fillRect/>
          </a:stretch>
        </p:blipFill>
        <p:spPr>
          <a:xfrm>
            <a:off x="1191488" y="1815737"/>
            <a:ext cx="4808184" cy="3954641"/>
          </a:xfrm>
        </p:spPr>
      </p:pic>
      <p:pic>
        <p:nvPicPr>
          <p:cNvPr id="7" name="Segnaposto contenuto 6" descr="slogan2.jpg"/>
          <p:cNvPicPr>
            <a:picLocks noGrp="1" noChangeAspect="1"/>
          </p:cNvPicPr>
          <p:nvPr>
            <p:ph sz="half" idx="2"/>
          </p:nvPr>
        </p:nvPicPr>
        <p:blipFill>
          <a:blip r:embed="rId3" cstate="print"/>
          <a:stretch>
            <a:fillRect/>
          </a:stretch>
        </p:blipFill>
        <p:spPr>
          <a:xfrm>
            <a:off x="6975566" y="1870953"/>
            <a:ext cx="4462987" cy="4032960"/>
          </a:xfrm>
        </p:spPr>
      </p:pic>
    </p:spTree>
  </p:cSld>
  <p:clrMapOvr>
    <a:masterClrMapping/>
  </p:clrMapOvr>
</p:sld>
</file>

<file path=ppt/theme/theme1.xml><?xml version="1.0" encoding="utf-8"?>
<a:theme xmlns:a="http://schemas.openxmlformats.org/drawingml/2006/main" name="Filo">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TotalTime>
  <Words>606</Words>
  <Application>Microsoft Office PowerPoint</Application>
  <PresentationFormat>Personalizzato</PresentationFormat>
  <Paragraphs>27</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Filo</vt:lpstr>
      <vt:lpstr>Diapositiva 1</vt:lpstr>
      <vt:lpstr>Diapositiva 2</vt:lpstr>
      <vt:lpstr>Quels sont les principaux pouvoirs du Parlement européen? </vt:lpstr>
      <vt:lpstr>Diapositiva 4</vt:lpstr>
      <vt:lpstr>Un rendez-vous à ne pas manquer…</vt:lpstr>
      <vt:lpstr>Bruxelles et Strasbourg Le Parlement européen entre deux sièges</vt:lpstr>
      <vt:lpstr>Il est important de voter…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Ospite</dc:creator>
  <cp:lastModifiedBy>Daniele Ingrassia</cp:lastModifiedBy>
  <cp:revision>17</cp:revision>
  <dcterms:created xsi:type="dcterms:W3CDTF">2019-04-17T03:37:01Z</dcterms:created>
  <dcterms:modified xsi:type="dcterms:W3CDTF">2019-05-03T16:22:14Z</dcterms:modified>
</cp:coreProperties>
</file>