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Roboto"/>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bold.fntdata"/><Relationship Id="rId14" Type="http://schemas.openxmlformats.org/officeDocument/2006/relationships/font" Target="fonts/Roboto-regular.fntdata"/><Relationship Id="rId17" Type="http://schemas.openxmlformats.org/officeDocument/2006/relationships/font" Target="fonts/Roboto-boldItalic.fntdata"/><Relationship Id="rId16"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770a443f3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770a443f3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770a443f34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770a443f3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770a443f34_0_2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770a443f34_0_2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770a443f34_0_3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770a443f34_0_3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g770a443f34_0_3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770a443f34_0_3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g770a443f34_0_3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770a443f34_0_3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770a443f34_0_3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770a443f34_0_3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1600"/>
              </a:spcBef>
              <a:spcAft>
                <a:spcPts val="0"/>
              </a:spcAft>
              <a:buClr>
                <a:schemeClr val="lt1"/>
              </a:buClr>
              <a:buSzPts val="1400"/>
              <a:buChar char="○"/>
              <a:defRPr>
                <a:solidFill>
                  <a:schemeClr val="lt1"/>
                </a:solidFill>
              </a:defRPr>
            </a:lvl2pPr>
            <a:lvl3pPr indent="-317500" lvl="2" marL="1371600" algn="ctr">
              <a:spcBef>
                <a:spcPts val="1600"/>
              </a:spcBef>
              <a:spcAft>
                <a:spcPts val="0"/>
              </a:spcAft>
              <a:buClr>
                <a:schemeClr val="lt1"/>
              </a:buClr>
              <a:buSzPts val="1400"/>
              <a:buChar char="■"/>
              <a:defRPr>
                <a:solidFill>
                  <a:schemeClr val="lt1"/>
                </a:solidFill>
              </a:defRPr>
            </a:lvl3pPr>
            <a:lvl4pPr indent="-317500" lvl="3" marL="1828800" algn="ctr">
              <a:spcBef>
                <a:spcPts val="1600"/>
              </a:spcBef>
              <a:spcAft>
                <a:spcPts val="0"/>
              </a:spcAft>
              <a:buClr>
                <a:schemeClr val="lt1"/>
              </a:buClr>
              <a:buSzPts val="1400"/>
              <a:buChar char="●"/>
              <a:defRPr>
                <a:solidFill>
                  <a:schemeClr val="lt1"/>
                </a:solidFill>
              </a:defRPr>
            </a:lvl4pPr>
            <a:lvl5pPr indent="-317500" lvl="4" marL="2286000" algn="ctr">
              <a:spcBef>
                <a:spcPts val="1600"/>
              </a:spcBef>
              <a:spcAft>
                <a:spcPts val="0"/>
              </a:spcAft>
              <a:buClr>
                <a:schemeClr val="lt1"/>
              </a:buClr>
              <a:buSzPts val="1400"/>
              <a:buChar char="○"/>
              <a:defRPr>
                <a:solidFill>
                  <a:schemeClr val="lt1"/>
                </a:solidFill>
              </a:defRPr>
            </a:lvl5pPr>
            <a:lvl6pPr indent="-317500" lvl="5" marL="2743200" algn="ctr">
              <a:spcBef>
                <a:spcPts val="1600"/>
              </a:spcBef>
              <a:spcAft>
                <a:spcPts val="0"/>
              </a:spcAft>
              <a:buClr>
                <a:schemeClr val="lt1"/>
              </a:buClr>
              <a:buSzPts val="1400"/>
              <a:buChar char="■"/>
              <a:defRPr>
                <a:solidFill>
                  <a:schemeClr val="lt1"/>
                </a:solidFill>
              </a:defRPr>
            </a:lvl6pPr>
            <a:lvl7pPr indent="-317500" lvl="6" marL="3200400" algn="ctr">
              <a:spcBef>
                <a:spcPts val="1600"/>
              </a:spcBef>
              <a:spcAft>
                <a:spcPts val="0"/>
              </a:spcAft>
              <a:buClr>
                <a:schemeClr val="lt1"/>
              </a:buClr>
              <a:buSzPts val="1400"/>
              <a:buChar char="●"/>
              <a:defRPr>
                <a:solidFill>
                  <a:schemeClr val="lt1"/>
                </a:solidFill>
              </a:defRPr>
            </a:lvl7pPr>
            <a:lvl8pPr indent="-317500" lvl="7" marL="3657600" algn="ctr">
              <a:spcBef>
                <a:spcPts val="1600"/>
              </a:spcBef>
              <a:spcAft>
                <a:spcPts val="0"/>
              </a:spcAft>
              <a:buClr>
                <a:schemeClr val="lt1"/>
              </a:buClr>
              <a:buSzPts val="1400"/>
              <a:buChar char="○"/>
              <a:defRPr>
                <a:solidFill>
                  <a:schemeClr val="lt1"/>
                </a:solidFill>
              </a:defRPr>
            </a:lvl8pPr>
            <a:lvl9pPr indent="-317500" lvl="8" marL="4114800" algn="ctr">
              <a:spcBef>
                <a:spcPts val="1600"/>
              </a:spcBef>
              <a:spcAft>
                <a:spcPts val="160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3"/>
          <p:cNvSpPr txBox="1"/>
          <p:nvPr>
            <p:ph type="ctrTitle"/>
          </p:nvPr>
        </p:nvSpPr>
        <p:spPr>
          <a:xfrm>
            <a:off x="598100" y="1775222"/>
            <a:ext cx="8222100" cy="838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Socratic Seminar</a:t>
            </a:r>
            <a:endParaRPr/>
          </a:p>
        </p:txBody>
      </p:sp>
      <p:sp>
        <p:nvSpPr>
          <p:cNvPr id="86" name="Google Shape;86;p13"/>
          <p:cNvSpPr txBox="1"/>
          <p:nvPr>
            <p:ph idx="1" type="subTitle"/>
          </p:nvPr>
        </p:nvSpPr>
        <p:spPr>
          <a:xfrm>
            <a:off x="598088" y="2715913"/>
            <a:ext cx="8222100" cy="43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4"/>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4"/>
          <p:cNvSpPr txBox="1"/>
          <p:nvPr>
            <p:ph idx="1" type="body"/>
          </p:nvPr>
        </p:nvSpPr>
        <p:spPr>
          <a:xfrm>
            <a:off x="311700" y="113225"/>
            <a:ext cx="8520600" cy="4455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700">
                <a:solidFill>
                  <a:schemeClr val="dk1"/>
                </a:solidFill>
                <a:highlight>
                  <a:srgbClr val="FFFFFF"/>
                </a:highlight>
                <a:latin typeface="Georgia"/>
                <a:ea typeface="Georgia"/>
                <a:cs typeface="Georgia"/>
                <a:sym typeface="Georgia"/>
              </a:rPr>
              <a:t>In a Socratic Seminar activity, students help one another understand the ideas, issues, and values reflected in a text through a group discussion format. </a:t>
            </a:r>
            <a:endParaRPr sz="1700">
              <a:solidFill>
                <a:schemeClr val="dk1"/>
              </a:solidFill>
              <a:highlight>
                <a:srgbClr val="FFFFFF"/>
              </a:highlight>
              <a:latin typeface="Georgia"/>
              <a:ea typeface="Georgia"/>
              <a:cs typeface="Georgia"/>
              <a:sym typeface="Georgia"/>
            </a:endParaRPr>
          </a:p>
          <a:p>
            <a:pPr indent="0" lvl="0" marL="0" rtl="0" algn="l">
              <a:spcBef>
                <a:spcPts val="1600"/>
              </a:spcBef>
              <a:spcAft>
                <a:spcPts val="0"/>
              </a:spcAft>
              <a:buNone/>
            </a:pPr>
            <a:r>
              <a:t/>
            </a:r>
            <a:endParaRPr sz="1700">
              <a:solidFill>
                <a:schemeClr val="dk1"/>
              </a:solidFill>
              <a:highlight>
                <a:srgbClr val="FFFFFF"/>
              </a:highlight>
              <a:latin typeface="Georgia"/>
              <a:ea typeface="Georgia"/>
              <a:cs typeface="Georgia"/>
              <a:sym typeface="Georgia"/>
            </a:endParaRPr>
          </a:p>
          <a:p>
            <a:pPr indent="0" lvl="0" marL="0" rtl="0" algn="l">
              <a:spcBef>
                <a:spcPts val="1600"/>
              </a:spcBef>
              <a:spcAft>
                <a:spcPts val="0"/>
              </a:spcAft>
              <a:buNone/>
            </a:pPr>
            <a:r>
              <a:rPr lang="en" sz="1700">
                <a:solidFill>
                  <a:schemeClr val="dk1"/>
                </a:solidFill>
                <a:highlight>
                  <a:srgbClr val="FFFFFF"/>
                </a:highlight>
                <a:latin typeface="Georgia"/>
                <a:ea typeface="Georgia"/>
                <a:cs typeface="Georgia"/>
                <a:sym typeface="Georgia"/>
              </a:rPr>
              <a:t>Students are responsible for facilitating their group discussion around the ideas in the text; they shouldn’t use the discussion to assert their opinions or prove an argument. </a:t>
            </a:r>
            <a:endParaRPr sz="1700">
              <a:solidFill>
                <a:schemeClr val="dk1"/>
              </a:solidFill>
              <a:highlight>
                <a:srgbClr val="FFFFFF"/>
              </a:highlight>
              <a:latin typeface="Georgia"/>
              <a:ea typeface="Georgia"/>
              <a:cs typeface="Georgia"/>
              <a:sym typeface="Georgia"/>
            </a:endParaRPr>
          </a:p>
          <a:p>
            <a:pPr indent="0" lvl="0" marL="0" rtl="0" algn="l">
              <a:spcBef>
                <a:spcPts val="1600"/>
              </a:spcBef>
              <a:spcAft>
                <a:spcPts val="0"/>
              </a:spcAft>
              <a:buNone/>
            </a:pPr>
            <a:r>
              <a:t/>
            </a:r>
            <a:endParaRPr sz="1700">
              <a:solidFill>
                <a:schemeClr val="dk1"/>
              </a:solidFill>
              <a:highlight>
                <a:srgbClr val="FFFFFF"/>
              </a:highlight>
              <a:latin typeface="Georgia"/>
              <a:ea typeface="Georgia"/>
              <a:cs typeface="Georgia"/>
              <a:sym typeface="Georgia"/>
            </a:endParaRPr>
          </a:p>
          <a:p>
            <a:pPr indent="0" lvl="0" marL="0" rtl="0" algn="l">
              <a:spcBef>
                <a:spcPts val="1600"/>
              </a:spcBef>
              <a:spcAft>
                <a:spcPts val="1600"/>
              </a:spcAft>
              <a:buNone/>
            </a:pPr>
            <a:r>
              <a:rPr lang="en" sz="1700">
                <a:solidFill>
                  <a:schemeClr val="dk1"/>
                </a:solidFill>
                <a:highlight>
                  <a:srgbClr val="FFFFFF"/>
                </a:highlight>
                <a:latin typeface="Georgia"/>
                <a:ea typeface="Georgia"/>
                <a:cs typeface="Georgia"/>
                <a:sym typeface="Georgia"/>
              </a:rPr>
              <a:t>Through this type of discussion, students practice how to listen to one another, make meaning, and find common ground while participating in a conversation.</a:t>
            </a:r>
            <a:endParaRPr sz="23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5"/>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Step 1</a:t>
            </a:r>
            <a:endParaRPr/>
          </a:p>
        </p:txBody>
      </p:sp>
      <p:sp>
        <p:nvSpPr>
          <p:cNvPr id="98" name="Google Shape;98;p15"/>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100">
                <a:solidFill>
                  <a:srgbClr val="000000"/>
                </a:solidFill>
                <a:highlight>
                  <a:srgbClr val="FFFFFF"/>
                </a:highlight>
                <a:latin typeface="Georgia"/>
                <a:ea typeface="Georgia"/>
                <a:cs typeface="Georgia"/>
                <a:sym typeface="Georgia"/>
              </a:rPr>
              <a:t>Select an Appropriate Text</a:t>
            </a:r>
            <a:endParaRPr b="1" sz="2100">
              <a:solidFill>
                <a:srgbClr val="000000"/>
              </a:solidFill>
              <a:highlight>
                <a:srgbClr val="FFFFFF"/>
              </a:highlight>
              <a:latin typeface="Georgia"/>
              <a:ea typeface="Georgia"/>
              <a:cs typeface="Georgia"/>
              <a:sym typeface="Georgia"/>
            </a:endParaRPr>
          </a:p>
          <a:p>
            <a:pPr indent="0" lvl="0" marL="0" rtl="0" algn="l">
              <a:spcBef>
                <a:spcPts val="1600"/>
              </a:spcBef>
              <a:spcAft>
                <a:spcPts val="1600"/>
              </a:spcAft>
              <a:buNone/>
            </a:pPr>
            <a:r>
              <a:rPr lang="en" sz="2100">
                <a:solidFill>
                  <a:srgbClr val="000000"/>
                </a:solidFill>
                <a:highlight>
                  <a:srgbClr val="FFFFFF"/>
                </a:highlight>
                <a:latin typeface="Georgia"/>
                <a:ea typeface="Georgia"/>
                <a:cs typeface="Georgia"/>
                <a:sym typeface="Georgia"/>
              </a:rPr>
              <a:t>The Socratic Seminar strategy is based on close textual analysis, so it is important to select a text that provides ample avenues for interpretation and discussion.</a:t>
            </a:r>
            <a:endParaRPr sz="270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Step 2</a:t>
            </a:r>
            <a:endParaRPr/>
          </a:p>
        </p:txBody>
      </p:sp>
      <p:sp>
        <p:nvSpPr>
          <p:cNvPr id="104" name="Google Shape;104;p16"/>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100">
                <a:solidFill>
                  <a:srgbClr val="000000"/>
                </a:solidFill>
                <a:highlight>
                  <a:srgbClr val="FFFFFF"/>
                </a:highlight>
                <a:latin typeface="Georgia"/>
                <a:ea typeface="Georgia"/>
                <a:cs typeface="Georgia"/>
                <a:sym typeface="Georgia"/>
              </a:rPr>
              <a:t>Give Students Time to Prepare</a:t>
            </a:r>
            <a:endParaRPr b="1" sz="2100">
              <a:solidFill>
                <a:srgbClr val="000000"/>
              </a:solidFill>
              <a:highlight>
                <a:srgbClr val="FFFFFF"/>
              </a:highlight>
              <a:latin typeface="Georgia"/>
              <a:ea typeface="Georgia"/>
              <a:cs typeface="Georgia"/>
              <a:sym typeface="Georgia"/>
            </a:endParaRPr>
          </a:p>
          <a:p>
            <a:pPr indent="0" lvl="0" marL="0" rtl="0" algn="l">
              <a:spcBef>
                <a:spcPts val="1600"/>
              </a:spcBef>
              <a:spcAft>
                <a:spcPts val="1600"/>
              </a:spcAft>
              <a:buNone/>
            </a:pPr>
            <a:r>
              <a:rPr lang="en" sz="2100">
                <a:solidFill>
                  <a:srgbClr val="000000"/>
                </a:solidFill>
                <a:highlight>
                  <a:srgbClr val="FFFFFF"/>
                </a:highlight>
                <a:latin typeface="Georgia"/>
                <a:ea typeface="Georgia"/>
                <a:cs typeface="Georgia"/>
                <a:sym typeface="Georgia"/>
              </a:rPr>
              <a:t>Before beginning the seminar, it is essential that students have time to prepare ideas.</a:t>
            </a:r>
            <a:endParaRPr sz="2100">
              <a:latin typeface="Georgia"/>
              <a:ea typeface="Georgia"/>
              <a:cs typeface="Georgia"/>
              <a:sym typeface="Georgi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17"/>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Step 3</a:t>
            </a:r>
            <a:endParaRPr/>
          </a:p>
        </p:txBody>
      </p:sp>
      <p:sp>
        <p:nvSpPr>
          <p:cNvPr id="110" name="Google Shape;110;p17"/>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100">
                <a:solidFill>
                  <a:srgbClr val="000000"/>
                </a:solidFill>
                <a:highlight>
                  <a:srgbClr val="FFFFFF"/>
                </a:highlight>
                <a:latin typeface="Georgia"/>
                <a:ea typeface="Georgia"/>
                <a:cs typeface="Georgia"/>
                <a:sym typeface="Georgia"/>
              </a:rPr>
              <a:t>Develop a Classroom Contract</a:t>
            </a:r>
            <a:endParaRPr b="1" sz="2100">
              <a:solidFill>
                <a:srgbClr val="000000"/>
              </a:solidFill>
              <a:highlight>
                <a:srgbClr val="FFFFFF"/>
              </a:highlight>
              <a:latin typeface="Georgia"/>
              <a:ea typeface="Georgia"/>
              <a:cs typeface="Georgia"/>
              <a:sym typeface="Georgia"/>
            </a:endParaRPr>
          </a:p>
          <a:p>
            <a:pPr indent="0" lvl="0" marL="0" rtl="0" algn="l">
              <a:spcBef>
                <a:spcPts val="1600"/>
              </a:spcBef>
              <a:spcAft>
                <a:spcPts val="1600"/>
              </a:spcAft>
              <a:buNone/>
            </a:pPr>
            <a:r>
              <a:rPr lang="en" sz="2100">
                <a:solidFill>
                  <a:srgbClr val="000000"/>
                </a:solidFill>
                <a:highlight>
                  <a:srgbClr val="FFFFFF"/>
                </a:highlight>
                <a:latin typeface="Georgia"/>
                <a:ea typeface="Georgia"/>
                <a:cs typeface="Georgia"/>
                <a:sym typeface="Georgia"/>
              </a:rPr>
              <a:t>These seminars have rules that may not apply to other forms of discussion, so before beginning the seminar, it is important that everyone is aware of the norms.</a:t>
            </a:r>
            <a:endParaRPr sz="21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18"/>
          <p:cNvSpPr txBox="1"/>
          <p:nvPr>
            <p:ph idx="1" type="body"/>
          </p:nvPr>
        </p:nvSpPr>
        <p:spPr>
          <a:xfrm>
            <a:off x="311700" y="510100"/>
            <a:ext cx="8520600" cy="42453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rPr lang="en" sz="1600">
                <a:solidFill>
                  <a:srgbClr val="000000"/>
                </a:solidFill>
                <a:highlight>
                  <a:srgbClr val="FFFFFF"/>
                </a:highlight>
                <a:latin typeface="Georgia"/>
                <a:ea typeface="Georgia"/>
                <a:cs typeface="Georgia"/>
                <a:sym typeface="Georgia"/>
              </a:rPr>
              <a:t>For example:</a:t>
            </a:r>
            <a:endParaRPr sz="1600">
              <a:solidFill>
                <a:srgbClr val="000000"/>
              </a:solidFill>
              <a:highlight>
                <a:srgbClr val="FFFFFF"/>
              </a:highlight>
              <a:latin typeface="Georgia"/>
              <a:ea typeface="Georgia"/>
              <a:cs typeface="Georgia"/>
              <a:sym typeface="Georgia"/>
            </a:endParaRPr>
          </a:p>
          <a:p>
            <a:pPr indent="-330200" lvl="0" marL="457200" rtl="0" algn="l">
              <a:spcBef>
                <a:spcPts val="0"/>
              </a:spcBef>
              <a:spcAft>
                <a:spcPts val="0"/>
              </a:spcAft>
              <a:buClr>
                <a:srgbClr val="000000"/>
              </a:buClr>
              <a:buSzPts val="1600"/>
              <a:buFont typeface="Georgia"/>
              <a:buAutoNum type="arabicPeriod"/>
            </a:pPr>
            <a:r>
              <a:rPr lang="en" sz="1600">
                <a:solidFill>
                  <a:srgbClr val="000000"/>
                </a:solidFill>
                <a:highlight>
                  <a:srgbClr val="FFFFFF"/>
                </a:highlight>
                <a:latin typeface="Georgia"/>
                <a:ea typeface="Georgia"/>
                <a:cs typeface="Georgia"/>
                <a:sym typeface="Georgia"/>
              </a:rPr>
              <a:t>Talk to each other, not just to the discussion leader </a:t>
            </a:r>
            <a:endParaRPr sz="1600">
              <a:solidFill>
                <a:srgbClr val="000000"/>
              </a:solidFill>
              <a:highlight>
                <a:srgbClr val="FFFFFF"/>
              </a:highlight>
              <a:latin typeface="Georgia"/>
              <a:ea typeface="Georgia"/>
              <a:cs typeface="Georgia"/>
              <a:sym typeface="Georgia"/>
            </a:endParaRPr>
          </a:p>
          <a:p>
            <a:pPr indent="-330200" lvl="0" marL="457200" rtl="0" algn="l">
              <a:spcBef>
                <a:spcPts val="0"/>
              </a:spcBef>
              <a:spcAft>
                <a:spcPts val="0"/>
              </a:spcAft>
              <a:buClr>
                <a:srgbClr val="000000"/>
              </a:buClr>
              <a:buSzPts val="1600"/>
              <a:buFont typeface="Georgia"/>
              <a:buAutoNum type="arabicPeriod"/>
            </a:pPr>
            <a:r>
              <a:rPr lang="en" sz="1600">
                <a:solidFill>
                  <a:srgbClr val="000000"/>
                </a:solidFill>
                <a:highlight>
                  <a:srgbClr val="FFFFFF"/>
                </a:highlight>
                <a:latin typeface="Georgia"/>
                <a:ea typeface="Georgia"/>
                <a:cs typeface="Georgia"/>
                <a:sym typeface="Georgia"/>
              </a:rPr>
              <a:t>Refer to evidence from the text to support your ideas.</a:t>
            </a:r>
            <a:endParaRPr sz="1600">
              <a:solidFill>
                <a:srgbClr val="000000"/>
              </a:solidFill>
              <a:highlight>
                <a:srgbClr val="FFFFFF"/>
              </a:highlight>
              <a:latin typeface="Georgia"/>
              <a:ea typeface="Georgia"/>
              <a:cs typeface="Georgia"/>
              <a:sym typeface="Georgia"/>
            </a:endParaRPr>
          </a:p>
          <a:p>
            <a:pPr indent="-330200" lvl="0" marL="457200" rtl="0" algn="l">
              <a:spcBef>
                <a:spcPts val="0"/>
              </a:spcBef>
              <a:spcAft>
                <a:spcPts val="0"/>
              </a:spcAft>
              <a:buClr>
                <a:srgbClr val="000000"/>
              </a:buClr>
              <a:buSzPts val="1600"/>
              <a:buFont typeface="Georgia"/>
              <a:buAutoNum type="arabicPeriod"/>
            </a:pPr>
            <a:r>
              <a:rPr lang="en" sz="1600">
                <a:solidFill>
                  <a:srgbClr val="000000"/>
                </a:solidFill>
                <a:highlight>
                  <a:srgbClr val="FFFFFF"/>
                </a:highlight>
                <a:latin typeface="Georgia"/>
                <a:ea typeface="Georgia"/>
                <a:cs typeface="Georgia"/>
                <a:sym typeface="Georgia"/>
              </a:rPr>
              <a:t>Ask questions if you do not understand what someone has said, or you can paraphrase what another student has said for clarification (“I think you said this; is that right?”).</a:t>
            </a:r>
            <a:endParaRPr sz="1600">
              <a:solidFill>
                <a:srgbClr val="000000"/>
              </a:solidFill>
              <a:highlight>
                <a:srgbClr val="FFFFFF"/>
              </a:highlight>
              <a:latin typeface="Georgia"/>
              <a:ea typeface="Georgia"/>
              <a:cs typeface="Georgia"/>
              <a:sym typeface="Georgia"/>
            </a:endParaRPr>
          </a:p>
          <a:p>
            <a:pPr indent="-330200" lvl="0" marL="457200" rtl="0" algn="l">
              <a:spcBef>
                <a:spcPts val="0"/>
              </a:spcBef>
              <a:spcAft>
                <a:spcPts val="0"/>
              </a:spcAft>
              <a:buClr>
                <a:srgbClr val="000000"/>
              </a:buClr>
              <a:buSzPts val="1600"/>
              <a:buFont typeface="Georgia"/>
              <a:buAutoNum type="arabicPeriod"/>
            </a:pPr>
            <a:r>
              <a:rPr lang="en" sz="1600">
                <a:solidFill>
                  <a:srgbClr val="000000"/>
                </a:solidFill>
                <a:highlight>
                  <a:srgbClr val="FFFFFF"/>
                </a:highlight>
                <a:latin typeface="Georgia"/>
                <a:ea typeface="Georgia"/>
                <a:cs typeface="Georgia"/>
                <a:sym typeface="Georgia"/>
              </a:rPr>
              <a:t>You do not need to raise your hand to speak, but please pay attention to your “airtime”—how much you have spoken in relation to other students.</a:t>
            </a:r>
            <a:endParaRPr sz="1600">
              <a:solidFill>
                <a:srgbClr val="000000"/>
              </a:solidFill>
              <a:highlight>
                <a:srgbClr val="FFFFFF"/>
              </a:highlight>
              <a:latin typeface="Georgia"/>
              <a:ea typeface="Georgia"/>
              <a:cs typeface="Georgia"/>
              <a:sym typeface="Georgia"/>
            </a:endParaRPr>
          </a:p>
          <a:p>
            <a:pPr indent="-330200" lvl="0" marL="457200" rtl="0" algn="l">
              <a:spcBef>
                <a:spcPts val="0"/>
              </a:spcBef>
              <a:spcAft>
                <a:spcPts val="0"/>
              </a:spcAft>
              <a:buClr>
                <a:srgbClr val="000000"/>
              </a:buClr>
              <a:buSzPts val="1600"/>
              <a:buFont typeface="Georgia"/>
              <a:buAutoNum type="arabicPeriod"/>
            </a:pPr>
            <a:r>
              <a:rPr lang="en" sz="1600">
                <a:solidFill>
                  <a:srgbClr val="000000"/>
                </a:solidFill>
                <a:highlight>
                  <a:srgbClr val="FFFFFF"/>
                </a:highlight>
                <a:latin typeface="Georgia"/>
                <a:ea typeface="Georgia"/>
                <a:cs typeface="Georgia"/>
                <a:sym typeface="Georgia"/>
              </a:rPr>
              <a:t>Don’t interrupt.</a:t>
            </a:r>
            <a:endParaRPr sz="1600">
              <a:solidFill>
                <a:srgbClr val="000000"/>
              </a:solidFill>
              <a:highlight>
                <a:srgbClr val="FFFFFF"/>
              </a:highlight>
              <a:latin typeface="Georgia"/>
              <a:ea typeface="Georgia"/>
              <a:cs typeface="Georgia"/>
              <a:sym typeface="Georgia"/>
            </a:endParaRPr>
          </a:p>
          <a:p>
            <a:pPr indent="-330200" lvl="0" marL="457200" rtl="0" algn="l">
              <a:spcBef>
                <a:spcPts val="0"/>
              </a:spcBef>
              <a:spcAft>
                <a:spcPts val="0"/>
              </a:spcAft>
              <a:buClr>
                <a:srgbClr val="000000"/>
              </a:buClr>
              <a:buSzPts val="1600"/>
              <a:buFont typeface="Georgia"/>
              <a:buAutoNum type="arabicPeriod"/>
            </a:pPr>
            <a:r>
              <a:rPr lang="en" sz="1600">
                <a:solidFill>
                  <a:srgbClr val="000000"/>
                </a:solidFill>
                <a:highlight>
                  <a:srgbClr val="FFFFFF"/>
                </a:highlight>
                <a:latin typeface="Georgia"/>
                <a:ea typeface="Georgia"/>
                <a:cs typeface="Georgia"/>
                <a:sym typeface="Georgia"/>
              </a:rPr>
              <a:t>Don’t “put down” the ideas of another student. Without judging the student you disagree with, state your alternate interpretation or ask a follow-up question to help probe or clarify an idea.</a:t>
            </a:r>
            <a:endParaRPr sz="1600">
              <a:solidFill>
                <a:srgbClr val="000000"/>
              </a:solidFill>
              <a:highlight>
                <a:srgbClr val="FFFFFF"/>
              </a:highlight>
              <a:latin typeface="Georgia"/>
              <a:ea typeface="Georgia"/>
              <a:cs typeface="Georgia"/>
              <a:sym typeface="Georgia"/>
            </a:endParaRPr>
          </a:p>
          <a:p>
            <a:pPr indent="0" lvl="0" marL="0" rtl="0" algn="l">
              <a:spcBef>
                <a:spcPts val="0"/>
              </a:spcBef>
              <a:spcAft>
                <a:spcPts val="1600"/>
              </a:spcAft>
              <a:buNone/>
            </a:pPr>
            <a:r>
              <a:t/>
            </a:r>
            <a:endParaRPr sz="22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Google Shape;120;p19"/>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Step 4</a:t>
            </a:r>
            <a:endParaRPr/>
          </a:p>
        </p:txBody>
      </p:sp>
      <p:sp>
        <p:nvSpPr>
          <p:cNvPr id="121" name="Google Shape;121;p19"/>
          <p:cNvSpPr txBox="1"/>
          <p:nvPr>
            <p:ph idx="1" type="body"/>
          </p:nvPr>
        </p:nvSpPr>
        <p:spPr>
          <a:xfrm>
            <a:off x="360225" y="1051350"/>
            <a:ext cx="8520600" cy="35094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rPr b="1" lang="en" sz="1700">
                <a:solidFill>
                  <a:srgbClr val="000000"/>
                </a:solidFill>
                <a:highlight>
                  <a:srgbClr val="FFFFFF"/>
                </a:highlight>
                <a:latin typeface="Georgia"/>
                <a:ea typeface="Georgia"/>
                <a:cs typeface="Georgia"/>
                <a:sym typeface="Georgia"/>
              </a:rPr>
              <a:t>Discuss </a:t>
            </a:r>
            <a:endParaRPr b="1" sz="1700">
              <a:solidFill>
                <a:srgbClr val="000000"/>
              </a:solidFill>
              <a:highlight>
                <a:srgbClr val="FFFFFF"/>
              </a:highlight>
              <a:latin typeface="Georgia"/>
              <a:ea typeface="Georgia"/>
              <a:cs typeface="Georgia"/>
              <a:sym typeface="Georgia"/>
            </a:endParaRPr>
          </a:p>
          <a:p>
            <a:pPr indent="-336550" lvl="0" marL="457200" rtl="0" algn="l">
              <a:spcBef>
                <a:spcPts val="1600"/>
              </a:spcBef>
              <a:spcAft>
                <a:spcPts val="0"/>
              </a:spcAft>
              <a:buClr>
                <a:srgbClr val="000000"/>
              </a:buClr>
              <a:buSzPts val="1700"/>
              <a:buFont typeface="Georgia"/>
              <a:buChar char="●"/>
            </a:pPr>
            <a:r>
              <a:rPr lang="en" sz="1700">
                <a:solidFill>
                  <a:srgbClr val="000000"/>
                </a:solidFill>
                <a:highlight>
                  <a:srgbClr val="FFFFFF"/>
                </a:highlight>
                <a:latin typeface="Georgia"/>
                <a:ea typeface="Georgia"/>
                <a:cs typeface="Georgia"/>
                <a:sym typeface="Georgia"/>
              </a:rPr>
              <a:t>A Socratic Seminar activity often begins with the discussion leader asking an open-ended question. </a:t>
            </a:r>
            <a:endParaRPr sz="1700">
              <a:solidFill>
                <a:srgbClr val="000000"/>
              </a:solidFill>
              <a:highlight>
                <a:srgbClr val="FFFFFF"/>
              </a:highlight>
              <a:latin typeface="Georgia"/>
              <a:ea typeface="Georgia"/>
              <a:cs typeface="Georgia"/>
              <a:sym typeface="Georgia"/>
            </a:endParaRPr>
          </a:p>
          <a:p>
            <a:pPr indent="-336550" lvl="0" marL="457200" rtl="0" algn="l">
              <a:spcBef>
                <a:spcPts val="0"/>
              </a:spcBef>
              <a:spcAft>
                <a:spcPts val="0"/>
              </a:spcAft>
              <a:buClr>
                <a:srgbClr val="000000"/>
              </a:buClr>
              <a:buSzPts val="1700"/>
              <a:buFont typeface="Georgia"/>
              <a:buChar char="●"/>
            </a:pPr>
            <a:r>
              <a:rPr lang="en" sz="1700">
                <a:solidFill>
                  <a:srgbClr val="000000"/>
                </a:solidFill>
                <a:highlight>
                  <a:srgbClr val="FFFFFF"/>
                </a:highlight>
                <a:latin typeface="Georgia"/>
                <a:ea typeface="Georgia"/>
                <a:cs typeface="Georgia"/>
                <a:sym typeface="Georgia"/>
              </a:rPr>
              <a:t>Silence is fine. It may take a few minutes for students to warm up. </a:t>
            </a:r>
            <a:endParaRPr sz="1700">
              <a:solidFill>
                <a:srgbClr val="000000"/>
              </a:solidFill>
              <a:highlight>
                <a:srgbClr val="FFFFFF"/>
              </a:highlight>
              <a:latin typeface="Georgia"/>
              <a:ea typeface="Georgia"/>
              <a:cs typeface="Georgia"/>
              <a:sym typeface="Georgia"/>
            </a:endParaRPr>
          </a:p>
          <a:p>
            <a:pPr indent="-336550" lvl="0" marL="457200" rtl="0" algn="l">
              <a:spcBef>
                <a:spcPts val="0"/>
              </a:spcBef>
              <a:spcAft>
                <a:spcPts val="0"/>
              </a:spcAft>
              <a:buClr>
                <a:srgbClr val="000000"/>
              </a:buClr>
              <a:buSzPts val="1700"/>
              <a:buFont typeface="Georgia"/>
              <a:buChar char="●"/>
            </a:pPr>
            <a:r>
              <a:rPr lang="en" sz="1700">
                <a:solidFill>
                  <a:srgbClr val="000000"/>
                </a:solidFill>
                <a:highlight>
                  <a:srgbClr val="FFFFFF"/>
                </a:highlight>
                <a:latin typeface="Georgia"/>
                <a:ea typeface="Georgia"/>
                <a:cs typeface="Georgia"/>
                <a:sym typeface="Georgia"/>
              </a:rPr>
              <a:t>Sometimes teachers organize a Socratic Seminar activity like a Fishbowl activity, with some students participating in the discussion and the rest of the class having specific jobs as observers.</a:t>
            </a:r>
            <a:endParaRPr sz="1700">
              <a:solidFill>
                <a:srgbClr val="000000"/>
              </a:solidFill>
              <a:highlight>
                <a:srgbClr val="FFFFFF"/>
              </a:highlight>
              <a:latin typeface="Georgia"/>
              <a:ea typeface="Georgia"/>
              <a:cs typeface="Georgia"/>
              <a:sym typeface="Georgia"/>
            </a:endParaRPr>
          </a:p>
          <a:p>
            <a:pPr indent="-336550" lvl="0" marL="457200" rtl="0" algn="l">
              <a:spcBef>
                <a:spcPts val="0"/>
              </a:spcBef>
              <a:spcAft>
                <a:spcPts val="0"/>
              </a:spcAft>
              <a:buClr>
                <a:srgbClr val="000000"/>
              </a:buClr>
              <a:buSzPts val="1700"/>
              <a:buFont typeface="Georgia"/>
              <a:buChar char="●"/>
            </a:pPr>
            <a:r>
              <a:rPr lang="en" sz="1700">
                <a:solidFill>
                  <a:srgbClr val="000000"/>
                </a:solidFill>
                <a:highlight>
                  <a:srgbClr val="FFFFFF"/>
                </a:highlight>
                <a:latin typeface="Georgia"/>
                <a:ea typeface="Georgia"/>
                <a:cs typeface="Georgia"/>
                <a:sym typeface="Georgia"/>
              </a:rPr>
              <a:t> At least 15 minutes should be allotted to the activity, and it can often last 30 minutes or more.</a:t>
            </a:r>
            <a:endParaRPr sz="1700">
              <a:solidFill>
                <a:srgbClr val="000000"/>
              </a:solidFill>
              <a:highlight>
                <a:srgbClr val="FFFFFF"/>
              </a:highlight>
              <a:latin typeface="Georgia"/>
              <a:ea typeface="Georgia"/>
              <a:cs typeface="Georgia"/>
              <a:sym typeface="Georgia"/>
            </a:endParaRPr>
          </a:p>
          <a:p>
            <a:pPr indent="-336550" lvl="0" marL="457200" rtl="0" algn="l">
              <a:spcBef>
                <a:spcPts val="0"/>
              </a:spcBef>
              <a:spcAft>
                <a:spcPts val="0"/>
              </a:spcAft>
              <a:buClr>
                <a:srgbClr val="000000"/>
              </a:buClr>
              <a:buSzPts val="1700"/>
              <a:buFont typeface="Georgia"/>
              <a:buChar char="●"/>
            </a:pPr>
            <a:r>
              <a:rPr lang="en" sz="1700">
                <a:solidFill>
                  <a:srgbClr val="000000"/>
                </a:solidFill>
                <a:highlight>
                  <a:srgbClr val="FFFFFF"/>
                </a:highlight>
                <a:latin typeface="Georgia"/>
                <a:ea typeface="Georgia"/>
                <a:cs typeface="Georgia"/>
                <a:sym typeface="Georgia"/>
              </a:rPr>
              <a:t> As students become more familiar with the Socratic Seminar format, they will be able to discuss a text for longer periods of time without teacher intervention.</a:t>
            </a:r>
            <a:endParaRPr sz="23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20"/>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Step 4</a:t>
            </a:r>
            <a:endParaRPr/>
          </a:p>
        </p:txBody>
      </p:sp>
      <p:sp>
        <p:nvSpPr>
          <p:cNvPr id="127" name="Google Shape;127;p20"/>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100">
                <a:solidFill>
                  <a:srgbClr val="000000"/>
                </a:solidFill>
                <a:highlight>
                  <a:srgbClr val="FFFFFF"/>
                </a:highlight>
                <a:latin typeface="Georgia"/>
                <a:ea typeface="Georgia"/>
                <a:cs typeface="Georgia"/>
                <a:sym typeface="Georgia"/>
              </a:rPr>
              <a:t>Reflect and Evaluate</a:t>
            </a:r>
            <a:endParaRPr b="1" sz="2100">
              <a:solidFill>
                <a:srgbClr val="000000"/>
              </a:solidFill>
              <a:highlight>
                <a:srgbClr val="FFFFFF"/>
              </a:highlight>
              <a:latin typeface="Georgia"/>
              <a:ea typeface="Georgia"/>
              <a:cs typeface="Georgia"/>
              <a:sym typeface="Georgia"/>
            </a:endParaRPr>
          </a:p>
          <a:p>
            <a:pPr indent="0" lvl="0" marL="0" rtl="0" algn="l">
              <a:spcBef>
                <a:spcPts val="1600"/>
              </a:spcBef>
              <a:spcAft>
                <a:spcPts val="1600"/>
              </a:spcAft>
              <a:buNone/>
            </a:pPr>
            <a:r>
              <a:rPr lang="en" sz="2100">
                <a:solidFill>
                  <a:srgbClr val="000000"/>
                </a:solidFill>
                <a:highlight>
                  <a:srgbClr val="FFFFFF"/>
                </a:highlight>
                <a:latin typeface="Georgia"/>
                <a:ea typeface="Georgia"/>
                <a:cs typeface="Georgia"/>
                <a:sym typeface="Georgia"/>
              </a:rPr>
              <a:t>After the Socratic Seminar activity, give students the opportunity to evaluate the process in general and their own performance specifically. Reflecting on the seminar process helps students improve their ability to participate in future discussions.</a:t>
            </a:r>
            <a:endParaRPr sz="2100">
              <a:latin typeface="Georgia"/>
              <a:ea typeface="Georgia"/>
              <a:cs typeface="Georgia"/>
              <a:sym typeface="Georgia"/>
            </a:endParaRPr>
          </a:p>
        </p:txBody>
      </p:sp>
    </p:spTree>
  </p:cSld>
  <p:clrMapOvr>
    <a:masterClrMapping/>
  </p:clrMapOvr>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