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8495b51bd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495b51bd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8495b51b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495b51b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8495b51bd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8495b51bd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8495b51bd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8495b51bd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8495b51bd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495b51bd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8495b51bd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495b51bd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8495b51bd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495b51bd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7125d6e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7125d6e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8495b51bd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495b51bd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Pre-tasks presetations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solidFill>
                  <a:schemeClr val="dk1"/>
                </a:solidFill>
                <a:latin typeface="Calibri"/>
                <a:ea typeface="Calibri"/>
                <a:cs typeface="Calibri"/>
                <a:sym typeface="Calibri"/>
              </a:rPr>
              <a:t>However, after presenting the posters the students came to the conclusion that Perfect teacher does not exist. Not because there are no good teachers but because it all depends on our point of view so each one of us will consider a different set of qualities as a perfect one. </a:t>
            </a:r>
            <a:endParaRPr sz="2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Perfect Teacher- posters</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rPr lang="en"/>
              <a:t>The students were to consider the idea of the „Perfect Teacher”, discuss it in their schools and prepare posters that would represent the topic from their point of view. The chosen forms were different but the ideas presented on them were quite similar. </a:t>
            </a:r>
            <a:endParaRPr/>
          </a:p>
          <a:p>
            <a:pPr indent="0" lvl="0" marL="0" rtl="0" algn="l">
              <a:spcBef>
                <a:spcPts val="12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Croatia</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8" name="Google Shape;68;p15"/>
          <p:cNvPicPr preferRelativeResize="0"/>
          <p:nvPr/>
        </p:nvPicPr>
        <p:blipFill>
          <a:blip r:embed="rId3">
            <a:alphaModFix/>
          </a:blip>
          <a:stretch>
            <a:fillRect/>
          </a:stretch>
        </p:blipFill>
        <p:spPr>
          <a:xfrm>
            <a:off x="5070407" y="48675"/>
            <a:ext cx="3669287" cy="51435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700"/>
              <a:t>Italy</a:t>
            </a:r>
            <a:endParaRPr b="1" sz="3700"/>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5" name="Google Shape;75;p16"/>
          <p:cNvPicPr preferRelativeResize="0"/>
          <p:nvPr/>
        </p:nvPicPr>
        <p:blipFill>
          <a:blip r:embed="rId3">
            <a:alphaModFix/>
          </a:blip>
          <a:stretch>
            <a:fillRect/>
          </a:stretch>
        </p:blipFill>
        <p:spPr>
          <a:xfrm>
            <a:off x="5186901" y="0"/>
            <a:ext cx="3327704"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t>Finland</a:t>
            </a:r>
            <a:endParaRPr b="1" sz="4000"/>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2" name="Google Shape;82;p17"/>
          <p:cNvPicPr preferRelativeResize="0"/>
          <p:nvPr/>
        </p:nvPicPr>
        <p:blipFill rotWithShape="1">
          <a:blip r:embed="rId3">
            <a:alphaModFix/>
          </a:blip>
          <a:srcRect b="23640" l="22021" r="21627" t="19788"/>
          <a:stretch/>
        </p:blipFill>
        <p:spPr>
          <a:xfrm>
            <a:off x="3679775" y="1233925"/>
            <a:ext cx="5152528" cy="2909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t>Germany</a:t>
            </a:r>
            <a:endParaRPr b="1" sz="4000"/>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9" name="Google Shape;89;p18"/>
          <p:cNvPicPr preferRelativeResize="0"/>
          <p:nvPr/>
        </p:nvPicPr>
        <p:blipFill rotWithShape="1">
          <a:blip r:embed="rId3">
            <a:alphaModFix/>
          </a:blip>
          <a:srcRect b="14184" l="35516" r="36111" t="15938"/>
          <a:stretch/>
        </p:blipFill>
        <p:spPr>
          <a:xfrm>
            <a:off x="5896150" y="315275"/>
            <a:ext cx="3166448" cy="43868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t>Spain</a:t>
            </a:r>
            <a:endParaRPr b="1" sz="4000"/>
          </a:p>
        </p:txBody>
      </p:sp>
      <p:sp>
        <p:nvSpPr>
          <p:cNvPr id="95" name="Google Shape;95;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6" name="Google Shape;96;p19"/>
          <p:cNvPicPr preferRelativeResize="0"/>
          <p:nvPr/>
        </p:nvPicPr>
        <p:blipFill rotWithShape="1">
          <a:blip r:embed="rId3">
            <a:alphaModFix/>
          </a:blip>
          <a:srcRect b="14187" l="36012" r="35911" t="16809"/>
          <a:stretch/>
        </p:blipFill>
        <p:spPr>
          <a:xfrm>
            <a:off x="5391725" y="124425"/>
            <a:ext cx="3395976" cy="4694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t>Poland</a:t>
            </a:r>
            <a:endParaRPr b="1" sz="3100"/>
          </a:p>
        </p:txBody>
      </p:sp>
      <p:sp>
        <p:nvSpPr>
          <p:cNvPr id="102" name="Google Shape;102;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3" name="Google Shape;103;p20"/>
          <p:cNvPicPr preferRelativeResize="0"/>
          <p:nvPr/>
        </p:nvPicPr>
        <p:blipFill rotWithShape="1">
          <a:blip r:embed="rId3">
            <a:alphaModFix/>
          </a:blip>
          <a:srcRect b="4054" l="5558" r="5084" t="2083"/>
          <a:stretch/>
        </p:blipFill>
        <p:spPr>
          <a:xfrm rot="-5400000">
            <a:off x="3882625" y="-491975"/>
            <a:ext cx="4123824" cy="5775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1400"/>
              <a:t>The international students want their teachers to be:</a:t>
            </a:r>
            <a:endParaRPr b="1" sz="3100"/>
          </a:p>
        </p:txBody>
      </p:sp>
      <p:sp>
        <p:nvSpPr>
          <p:cNvPr id="109" name="Google Shape;109;p21"/>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228600" lvl="0" marL="0" rtl="0" algn="l">
              <a:spcBef>
                <a:spcPts val="1200"/>
              </a:spcBef>
              <a:spcAft>
                <a:spcPts val="0"/>
              </a:spcAft>
              <a:buClr>
                <a:schemeClr val="dk1"/>
              </a:buClr>
              <a:buSzPts val="1100"/>
              <a:buFont typeface="Arial"/>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Understanding</a:t>
            </a:r>
            <a:endParaRPr b="1" sz="1300">
              <a:solidFill>
                <a:schemeClr val="dk1"/>
              </a:solidFill>
            </a:endParaRPr>
          </a:p>
          <a:p>
            <a:pPr indent="-228600" lvl="0" marL="0" rtl="0" algn="l">
              <a:spcBef>
                <a:spcPts val="1200"/>
              </a:spcBef>
              <a:spcAft>
                <a:spcPts val="0"/>
              </a:spcAft>
              <a:buClr>
                <a:schemeClr val="dk1"/>
              </a:buClr>
              <a:buSzPts val="1100"/>
              <a:buFont typeface="Arial"/>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Kind</a:t>
            </a:r>
            <a:endParaRPr b="1" sz="1300">
              <a:solidFill>
                <a:schemeClr val="dk1"/>
              </a:solidFill>
            </a:endParaRPr>
          </a:p>
          <a:p>
            <a:pPr indent="-228600" lvl="0" marL="0" rtl="0" algn="l">
              <a:spcBef>
                <a:spcPts val="1200"/>
              </a:spcBef>
              <a:spcAft>
                <a:spcPts val="0"/>
              </a:spcAft>
              <a:buClr>
                <a:schemeClr val="dk1"/>
              </a:buClr>
              <a:buSzPts val="1100"/>
              <a:buFont typeface="Arial"/>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Always ready to help</a:t>
            </a:r>
            <a:endParaRPr b="1" sz="1300">
              <a:solidFill>
                <a:schemeClr val="dk1"/>
              </a:solidFill>
            </a:endParaRPr>
          </a:p>
          <a:p>
            <a:pPr indent="-228600" lvl="0" marL="0" rtl="0" algn="l">
              <a:spcBef>
                <a:spcPts val="1200"/>
              </a:spcBef>
              <a:spcAft>
                <a:spcPts val="0"/>
              </a:spcAft>
              <a:buClr>
                <a:schemeClr val="dk1"/>
              </a:buClr>
              <a:buSzPts val="1100"/>
              <a:buFont typeface="Arial"/>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Professional</a:t>
            </a:r>
            <a:endParaRPr b="1" sz="1300">
              <a:solidFill>
                <a:schemeClr val="dk1"/>
              </a:solidFill>
            </a:endParaRPr>
          </a:p>
          <a:p>
            <a:pPr indent="-228600" lvl="0" marL="0" rtl="0" algn="l">
              <a:spcBef>
                <a:spcPts val="1200"/>
              </a:spcBef>
              <a:spcAft>
                <a:spcPts val="0"/>
              </a:spcAft>
              <a:buClr>
                <a:schemeClr val="dk1"/>
              </a:buClr>
              <a:buSzPts val="1100"/>
              <a:buFont typeface="Arial"/>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Trustworthy</a:t>
            </a:r>
            <a:endParaRPr b="1" sz="1300">
              <a:solidFill>
                <a:schemeClr val="dk1"/>
              </a:solidFill>
            </a:endParaRPr>
          </a:p>
          <a:p>
            <a:pPr indent="-228600" lvl="0" marL="0" rtl="0" algn="l">
              <a:spcBef>
                <a:spcPts val="1200"/>
              </a:spcBef>
              <a:spcAft>
                <a:spcPts val="0"/>
              </a:spcAft>
              <a:buClr>
                <a:schemeClr val="dk1"/>
              </a:buClr>
              <a:buSzPts val="1100"/>
              <a:buFont typeface="Arial"/>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Ready to collaborate with students</a:t>
            </a:r>
            <a:endParaRPr b="1" sz="1300">
              <a:solidFill>
                <a:schemeClr val="dk1"/>
              </a:solidFill>
            </a:endParaRPr>
          </a:p>
          <a:p>
            <a:pPr indent="-228600" lvl="0" marL="0" rtl="0" algn="l">
              <a:spcBef>
                <a:spcPts val="1200"/>
              </a:spcBef>
              <a:spcAft>
                <a:spcPts val="0"/>
              </a:spcAft>
              <a:buClr>
                <a:schemeClr val="dk1"/>
              </a:buClr>
              <a:buSzPts val="1100"/>
              <a:buFont typeface="Arial"/>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With just the right amount of strictness</a:t>
            </a:r>
            <a:endParaRPr b="1" sz="1300">
              <a:solidFill>
                <a:schemeClr val="dk1"/>
              </a:solidFill>
            </a:endParaRPr>
          </a:p>
          <a:p>
            <a:pPr indent="-228600" lvl="0" marL="0" rtl="0" algn="l">
              <a:spcBef>
                <a:spcPts val="1200"/>
              </a:spcBef>
              <a:spcAft>
                <a:spcPts val="0"/>
              </a:spcAft>
              <a:buClr>
                <a:schemeClr val="dk1"/>
              </a:buClr>
              <a:buSzPts val="1100"/>
              <a:buFont typeface="Arial"/>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Innovative and encouraging</a:t>
            </a:r>
            <a:endParaRPr b="1" sz="1300">
              <a:solidFill>
                <a:schemeClr val="dk1"/>
              </a:solidFill>
            </a:endParaRPr>
          </a:p>
          <a:p>
            <a:pPr indent="-228600" lvl="0" marL="0" rtl="0" algn="l">
              <a:spcBef>
                <a:spcPts val="1200"/>
              </a:spcBef>
              <a:spcAft>
                <a:spcPts val="1200"/>
              </a:spcAft>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Creative</a:t>
            </a:r>
            <a:endParaRPr b="1" sz="2000"/>
          </a:p>
        </p:txBody>
      </p:sp>
      <p:sp>
        <p:nvSpPr>
          <p:cNvPr id="110" name="Google Shape;110;p21"/>
          <p:cNvSpPr txBox="1"/>
          <p:nvPr/>
        </p:nvSpPr>
        <p:spPr>
          <a:xfrm>
            <a:off x="4572000" y="1174025"/>
            <a:ext cx="4422900" cy="3423000"/>
          </a:xfrm>
          <a:prstGeom prst="rect">
            <a:avLst/>
          </a:prstGeom>
          <a:noFill/>
          <a:ln>
            <a:noFill/>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 sz="900">
                <a:solidFill>
                  <a:schemeClr val="dk1"/>
                </a:solidFill>
                <a:latin typeface="Times New Roman"/>
                <a:ea typeface="Times New Roman"/>
                <a:cs typeface="Times New Roman"/>
                <a:sym typeface="Times New Roman"/>
              </a:rPr>
              <a:t>  </a:t>
            </a:r>
            <a:endParaRPr b="1" sz="1300">
              <a:solidFill>
                <a:schemeClr val="dk1"/>
              </a:solidFill>
            </a:endParaRPr>
          </a:p>
          <a:p>
            <a:pPr indent="-228600" lvl="0" marL="0" rtl="0" algn="l">
              <a:lnSpc>
                <a:spcPct val="115000"/>
              </a:lnSpc>
              <a:spcBef>
                <a:spcPts val="1200"/>
              </a:spcBef>
              <a:spcAft>
                <a:spcPts val="0"/>
              </a:spcAft>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Comprehensive and supportive</a:t>
            </a:r>
            <a:endParaRPr b="1" sz="1300">
              <a:solidFill>
                <a:schemeClr val="dk1"/>
              </a:solidFill>
            </a:endParaRPr>
          </a:p>
          <a:p>
            <a:pPr indent="-228600" lvl="0" marL="0" rtl="0" algn="l">
              <a:lnSpc>
                <a:spcPct val="115000"/>
              </a:lnSpc>
              <a:spcBef>
                <a:spcPts val="1200"/>
              </a:spcBef>
              <a:spcAft>
                <a:spcPts val="0"/>
              </a:spcAft>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Open</a:t>
            </a:r>
            <a:endParaRPr b="1" sz="1300">
              <a:solidFill>
                <a:schemeClr val="dk1"/>
              </a:solidFill>
            </a:endParaRPr>
          </a:p>
          <a:p>
            <a:pPr indent="-228600" lvl="0" marL="0" rtl="0" algn="l">
              <a:lnSpc>
                <a:spcPct val="115000"/>
              </a:lnSpc>
              <a:spcBef>
                <a:spcPts val="1200"/>
              </a:spcBef>
              <a:spcAft>
                <a:spcPts val="0"/>
              </a:spcAft>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With passion for his/her job</a:t>
            </a:r>
            <a:endParaRPr b="1" sz="1300">
              <a:solidFill>
                <a:schemeClr val="dk1"/>
              </a:solidFill>
            </a:endParaRPr>
          </a:p>
          <a:p>
            <a:pPr indent="-228600" lvl="0" marL="0" rtl="0" algn="l">
              <a:lnSpc>
                <a:spcPct val="115000"/>
              </a:lnSpc>
              <a:spcBef>
                <a:spcPts val="1200"/>
              </a:spcBef>
              <a:spcAft>
                <a:spcPts val="0"/>
              </a:spcAft>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Positive</a:t>
            </a:r>
            <a:endParaRPr b="1" sz="1300">
              <a:solidFill>
                <a:schemeClr val="dk1"/>
              </a:solidFill>
            </a:endParaRPr>
          </a:p>
          <a:p>
            <a:pPr indent="-228600" lvl="0" marL="0" rtl="0" algn="l">
              <a:lnSpc>
                <a:spcPct val="115000"/>
              </a:lnSpc>
              <a:spcBef>
                <a:spcPts val="1200"/>
              </a:spcBef>
              <a:spcAft>
                <a:spcPts val="0"/>
              </a:spcAft>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Fair</a:t>
            </a:r>
            <a:endParaRPr b="1" sz="1300">
              <a:solidFill>
                <a:schemeClr val="dk1"/>
              </a:solidFill>
            </a:endParaRPr>
          </a:p>
          <a:p>
            <a:pPr indent="-228600" lvl="0" marL="0" rtl="0" algn="l">
              <a:lnSpc>
                <a:spcPct val="115000"/>
              </a:lnSpc>
              <a:spcBef>
                <a:spcPts val="1200"/>
              </a:spcBef>
              <a:spcAft>
                <a:spcPts val="0"/>
              </a:spcAft>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Modern</a:t>
            </a:r>
            <a:endParaRPr b="1" sz="1300">
              <a:solidFill>
                <a:schemeClr val="dk1"/>
              </a:solidFill>
            </a:endParaRPr>
          </a:p>
          <a:p>
            <a:pPr indent="-228600" lvl="0" marL="0" rtl="0" algn="l">
              <a:lnSpc>
                <a:spcPct val="115000"/>
              </a:lnSpc>
              <a:spcBef>
                <a:spcPts val="1200"/>
              </a:spcBef>
              <a:spcAft>
                <a:spcPts val="0"/>
              </a:spcAft>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Emphatic</a:t>
            </a:r>
            <a:endParaRPr b="1" sz="1300">
              <a:solidFill>
                <a:schemeClr val="dk1"/>
              </a:solidFill>
            </a:endParaRPr>
          </a:p>
          <a:p>
            <a:pPr indent="-228600" lvl="0" marL="0" rtl="0" algn="l">
              <a:lnSpc>
                <a:spcPct val="115000"/>
              </a:lnSpc>
              <a:spcBef>
                <a:spcPts val="1200"/>
              </a:spcBef>
              <a:spcAft>
                <a:spcPts val="0"/>
              </a:spcAft>
              <a:buNone/>
            </a:pPr>
            <a:r>
              <a:rPr b="1" lang="en" sz="1300">
                <a:solidFill>
                  <a:schemeClr val="dk1"/>
                </a:solidFill>
              </a:rPr>
              <a:t>·</a:t>
            </a:r>
            <a:r>
              <a:rPr b="1" lang="en" sz="900">
                <a:solidFill>
                  <a:schemeClr val="dk1"/>
                </a:solidFill>
                <a:latin typeface="Times New Roman"/>
                <a:ea typeface="Times New Roman"/>
                <a:cs typeface="Times New Roman"/>
                <a:sym typeface="Times New Roman"/>
              </a:rPr>
              <a:t>        </a:t>
            </a:r>
            <a:r>
              <a:rPr b="1" lang="en" sz="1300">
                <a:solidFill>
                  <a:schemeClr val="dk1"/>
                </a:solidFill>
              </a:rPr>
              <a:t>Is authentic</a:t>
            </a:r>
            <a:endParaRPr b="1" sz="1300">
              <a:solidFill>
                <a:schemeClr val="dk1"/>
              </a:solidFill>
            </a:endParaRPr>
          </a:p>
          <a:p>
            <a:pPr indent="0" lvl="0" marL="0" rtl="0" algn="l">
              <a:lnSpc>
                <a:spcPct val="115000"/>
              </a:lnSpc>
              <a:spcBef>
                <a:spcPts val="1200"/>
              </a:spcBef>
              <a:spcAft>
                <a:spcPts val="0"/>
              </a:spcAft>
              <a:buNone/>
            </a:pPr>
            <a:r>
              <a:t/>
            </a:r>
            <a:endParaRPr b="1" sz="2000">
              <a:solidFill>
                <a:schemeClr val="dk2"/>
              </a:solidFill>
            </a:endParaRPr>
          </a:p>
          <a:p>
            <a:pPr indent="0" lvl="0" marL="0" rtl="0" algn="l">
              <a:lnSpc>
                <a:spcPct val="115000"/>
              </a:lnSpc>
              <a:spcBef>
                <a:spcPts val="1600"/>
              </a:spcBef>
              <a:spcAft>
                <a:spcPts val="1200"/>
              </a:spcAft>
              <a:buClr>
                <a:schemeClr val="dk1"/>
              </a:buClr>
              <a:buSzPts val="1100"/>
              <a:buFont typeface="Arial"/>
              <a:buNone/>
            </a:pPr>
            <a:r>
              <a:t/>
            </a:r>
            <a:endParaRPr b="1" sz="16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