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63" r:id="rId5"/>
    <p:sldId id="259" r:id="rId6"/>
    <p:sldId id="261" r:id="rId7"/>
    <p:sldId id="260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5F50F-41F8-444F-98FF-8D5D4D39E3F7}" type="datetimeFigureOut">
              <a:rPr lang="cs-CZ" smtClean="0"/>
              <a:t>02.12.2019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A6917-8019-410B-830D-D947E04BE4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9347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5F50F-41F8-444F-98FF-8D5D4D39E3F7}" type="datetimeFigureOut">
              <a:rPr lang="cs-CZ" smtClean="0"/>
              <a:t>02.12.2019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A6917-8019-410B-830D-D947E04BE4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4465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5F50F-41F8-444F-98FF-8D5D4D39E3F7}" type="datetimeFigureOut">
              <a:rPr lang="cs-CZ" smtClean="0"/>
              <a:t>02.12.2019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A6917-8019-410B-830D-D947E04BE4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1215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5F50F-41F8-444F-98FF-8D5D4D39E3F7}" type="datetimeFigureOut">
              <a:rPr lang="cs-CZ" smtClean="0"/>
              <a:t>02.12.2019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A6917-8019-410B-830D-D947E04BE40E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8306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5F50F-41F8-444F-98FF-8D5D4D39E3F7}" type="datetimeFigureOut">
              <a:rPr lang="cs-CZ" smtClean="0"/>
              <a:t>02.12.2019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A6917-8019-410B-830D-D947E04BE4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3506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5F50F-41F8-444F-98FF-8D5D4D39E3F7}" type="datetimeFigureOut">
              <a:rPr lang="cs-CZ" smtClean="0"/>
              <a:t>02.12.2019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A6917-8019-410B-830D-D947E04BE4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2089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5F50F-41F8-444F-98FF-8D5D4D39E3F7}" type="datetimeFigureOut">
              <a:rPr lang="cs-CZ" smtClean="0"/>
              <a:t>02.12.2019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A6917-8019-410B-830D-D947E04BE4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3846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5F50F-41F8-444F-98FF-8D5D4D39E3F7}" type="datetimeFigureOut">
              <a:rPr lang="cs-CZ" smtClean="0"/>
              <a:t>02.12.2019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A6917-8019-410B-830D-D947E04BE4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64537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5F50F-41F8-444F-98FF-8D5D4D39E3F7}" type="datetimeFigureOut">
              <a:rPr lang="cs-CZ" smtClean="0"/>
              <a:t>02.12.2019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A6917-8019-410B-830D-D947E04BE4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1770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5F50F-41F8-444F-98FF-8D5D4D39E3F7}" type="datetimeFigureOut">
              <a:rPr lang="cs-CZ" smtClean="0"/>
              <a:t>02.12.2019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A6917-8019-410B-830D-D947E04BE4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4740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5F50F-41F8-444F-98FF-8D5D4D39E3F7}" type="datetimeFigureOut">
              <a:rPr lang="cs-CZ" smtClean="0"/>
              <a:t>02.12.2019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A6917-8019-410B-830D-D947E04BE4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2814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5F50F-41F8-444F-98FF-8D5D4D39E3F7}" type="datetimeFigureOut">
              <a:rPr lang="cs-CZ" smtClean="0"/>
              <a:t>02.12.2019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A6917-8019-410B-830D-D947E04BE4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5769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5F50F-41F8-444F-98FF-8D5D4D39E3F7}" type="datetimeFigureOut">
              <a:rPr lang="cs-CZ" smtClean="0"/>
              <a:t>02.12.2019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A6917-8019-410B-830D-D947E04BE4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0661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5F50F-41F8-444F-98FF-8D5D4D39E3F7}" type="datetimeFigureOut">
              <a:rPr lang="cs-CZ" smtClean="0"/>
              <a:t>02.12.2019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A6917-8019-410B-830D-D947E04BE4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3064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5F50F-41F8-444F-98FF-8D5D4D39E3F7}" type="datetimeFigureOut">
              <a:rPr lang="cs-CZ" smtClean="0"/>
              <a:t>02.12.2019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A6917-8019-410B-830D-D947E04BE4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6051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5F50F-41F8-444F-98FF-8D5D4D39E3F7}" type="datetimeFigureOut">
              <a:rPr lang="cs-CZ" smtClean="0"/>
              <a:t>02.12.2019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A6917-8019-410B-830D-D947E04BE4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0722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5F50F-41F8-444F-98FF-8D5D4D39E3F7}" type="datetimeFigureOut">
              <a:rPr lang="cs-CZ" smtClean="0"/>
              <a:t>02.12.2019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A6917-8019-410B-830D-D947E04BE4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8484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4F5F50F-41F8-444F-98FF-8D5D4D39E3F7}" type="datetimeFigureOut">
              <a:rPr lang="cs-CZ" smtClean="0"/>
              <a:t>02.12.2019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A6917-8019-410B-830D-D947E04BE4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88787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F50322-6843-4A0C-B540-189C507618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Celtic</a:t>
            </a:r>
            <a:r>
              <a:rPr lang="cs-CZ" dirty="0"/>
              <a:t> </a:t>
            </a:r>
            <a:r>
              <a:rPr lang="cs-CZ" dirty="0" smtClean="0"/>
              <a:t>oppidum</a:t>
            </a:r>
            <a:br>
              <a:rPr lang="cs-CZ" dirty="0" smtClean="0"/>
            </a:br>
            <a:r>
              <a:rPr lang="cs-CZ" dirty="0" err="1" smtClean="0"/>
              <a:t>Třísov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5843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7282F3-6B88-4C39-9312-6D130787F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791307"/>
            <a:ext cx="9404723" cy="974017"/>
          </a:xfrm>
        </p:spPr>
        <p:txBody>
          <a:bodyPr/>
          <a:lstStyle/>
          <a:p>
            <a:pPr fontAlgn="t"/>
            <a:r>
              <a:rPr lang="en-US" dirty="0" smtClean="0"/>
              <a:t>Extinction </a:t>
            </a:r>
            <a:r>
              <a:rPr lang="en-US" dirty="0"/>
              <a:t>of the hillfort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52AD7E-65CA-4668-8ACB-373775C74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220" y="1956203"/>
            <a:ext cx="9377611" cy="4462182"/>
          </a:xfrm>
        </p:spPr>
        <p:txBody>
          <a:bodyPr/>
          <a:lstStyle/>
          <a:p>
            <a:r>
              <a:rPr lang="en-US" dirty="0"/>
              <a:t>Between </a:t>
            </a:r>
            <a:r>
              <a:rPr lang="en-US" dirty="0" smtClean="0"/>
              <a:t>50-30</a:t>
            </a:r>
            <a:r>
              <a:rPr lang="cs-CZ" dirty="0" smtClean="0"/>
              <a:t>,</a:t>
            </a:r>
            <a:r>
              <a:rPr lang="en-US" dirty="0" smtClean="0"/>
              <a:t> </a:t>
            </a:r>
            <a:r>
              <a:rPr lang="en-US" dirty="0"/>
              <a:t>Celts left the hillfort</a:t>
            </a:r>
          </a:p>
          <a:p>
            <a:r>
              <a:rPr lang="en-US" dirty="0"/>
              <a:t>Causes: perhaps the pressure of the Germans from the north</a:t>
            </a:r>
          </a:p>
          <a:p>
            <a:r>
              <a:rPr lang="en-US" dirty="0"/>
              <a:t>Perhaps the decay of Celtic </a:t>
            </a:r>
            <a:r>
              <a:rPr lang="en-US" dirty="0" smtClean="0"/>
              <a:t>society</a:t>
            </a:r>
            <a:r>
              <a:rPr lang="cs-CZ" dirty="0" smtClean="0"/>
              <a:t> in </a:t>
            </a:r>
            <a:r>
              <a:rPr lang="cs-CZ" dirty="0" err="1" smtClean="0"/>
              <a:t>general</a:t>
            </a:r>
            <a:r>
              <a:rPr lang="cs-CZ" dirty="0" smtClean="0"/>
              <a:t> </a:t>
            </a:r>
            <a:endParaRPr lang="en-US" dirty="0"/>
          </a:p>
          <a:p>
            <a:r>
              <a:rPr lang="cs-CZ" dirty="0" err="1" smtClean="0"/>
              <a:t>According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archeologists</a:t>
            </a:r>
            <a:r>
              <a:rPr lang="cs-CZ" dirty="0" smtClean="0"/>
              <a:t> </a:t>
            </a:r>
            <a:r>
              <a:rPr lang="cs-CZ" dirty="0"/>
              <a:t>t</a:t>
            </a:r>
            <a:r>
              <a:rPr lang="en-US" dirty="0" smtClean="0"/>
              <a:t>he </a:t>
            </a:r>
            <a:r>
              <a:rPr lang="en-US" dirty="0"/>
              <a:t>fort </a:t>
            </a:r>
            <a:r>
              <a:rPr lang="cs-CZ" dirty="0" smtClean="0"/>
              <a:t>had </a:t>
            </a:r>
            <a:r>
              <a:rPr lang="en-US" dirty="0" smtClean="0"/>
              <a:t>never</a:t>
            </a:r>
            <a:r>
              <a:rPr lang="cs-CZ" dirty="0" smtClean="0"/>
              <a:t> </a:t>
            </a:r>
            <a:r>
              <a:rPr lang="cs-CZ" dirty="0" err="1" smtClean="0"/>
              <a:t>been</a:t>
            </a:r>
            <a:r>
              <a:rPr lang="en-US" dirty="0" smtClean="0"/>
              <a:t> conquered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4580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>
            <a:extLst>
              <a:ext uri="{FF2B5EF4-FFF2-40B4-BE49-F238E27FC236}">
                <a16:creationId xmlns:a16="http://schemas.microsoft.com/office/drawing/2014/main" id="{2F04A606-82F0-455D-9962-E03E4D92A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</a:t>
            </a:r>
            <a:r>
              <a:rPr lang="cs-CZ" dirty="0" err="1" smtClean="0"/>
              <a:t>istory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/>
              <a:t>hillfort</a:t>
            </a:r>
            <a:endParaRPr lang="cs-CZ" dirty="0"/>
          </a:p>
        </p:txBody>
      </p:sp>
      <p:pic>
        <p:nvPicPr>
          <p:cNvPr id="8" name="Zástupný obsah 7" descr="Obsah obrázku voda&#10;&#10;Popis byl vytvořen automaticky">
            <a:extLst>
              <a:ext uri="{FF2B5EF4-FFF2-40B4-BE49-F238E27FC236}">
                <a16:creationId xmlns:a16="http://schemas.microsoft.com/office/drawing/2014/main" id="{C82FCC4B-E643-4623-94D0-3FC47DF9BF7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103313" y="2786971"/>
            <a:ext cx="4395787" cy="2742971"/>
          </a:xfrm>
          <a:prstGeom prst="rect">
            <a:avLst/>
          </a:prstGeom>
        </p:spPr>
      </p:pic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BB8E5951-218B-4DA2-85ED-A29E686606E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Established around 150 BC.</a:t>
            </a:r>
          </a:p>
          <a:p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located</a:t>
            </a:r>
            <a:r>
              <a:rPr lang="cs-CZ" dirty="0" smtClean="0"/>
              <a:t> </a:t>
            </a:r>
            <a:r>
              <a:rPr lang="en-US" dirty="0" smtClean="0"/>
              <a:t>on </a:t>
            </a:r>
            <a:r>
              <a:rPr lang="en-US" dirty="0"/>
              <a:t>the trade route from the north of Italy to the </a:t>
            </a:r>
            <a:r>
              <a:rPr lang="en-US" dirty="0" smtClean="0"/>
              <a:t>cent</a:t>
            </a:r>
            <a:r>
              <a:rPr lang="cs-CZ" dirty="0" err="1" smtClean="0"/>
              <a:t>ral</a:t>
            </a:r>
            <a:r>
              <a:rPr lang="en-US" dirty="0" smtClean="0"/>
              <a:t> Bohemia</a:t>
            </a:r>
            <a:endParaRPr lang="en-US" dirty="0"/>
          </a:p>
          <a:p>
            <a:r>
              <a:rPr lang="en-US" dirty="0"/>
              <a:t>It also served as a </a:t>
            </a:r>
            <a:r>
              <a:rPr lang="en-US" dirty="0" smtClean="0"/>
              <a:t>cent</a:t>
            </a:r>
            <a:r>
              <a:rPr lang="cs-CZ" dirty="0" smtClean="0"/>
              <a:t>re</a:t>
            </a:r>
            <a:r>
              <a:rPr lang="en-US" dirty="0" smtClean="0"/>
              <a:t> </a:t>
            </a:r>
            <a:r>
              <a:rPr lang="en-US" dirty="0"/>
              <a:t>of crafts</a:t>
            </a:r>
          </a:p>
          <a:p>
            <a:r>
              <a:rPr lang="en-US" dirty="0" smtClean="0"/>
              <a:t>Celts </a:t>
            </a:r>
            <a:r>
              <a:rPr lang="en-US" dirty="0"/>
              <a:t>abandoned it between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years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en-US" dirty="0" smtClean="0"/>
              <a:t>50 </a:t>
            </a:r>
            <a:r>
              <a:rPr lang="en-US" dirty="0"/>
              <a:t>and 30 BC.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0401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A55E02A9-89CA-4563-A015-E99A0A41AA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3312" y="2060576"/>
            <a:ext cx="4396339" cy="3510394"/>
          </a:xfrm>
        </p:spPr>
        <p:txBody>
          <a:bodyPr/>
          <a:lstStyle/>
          <a:p>
            <a:r>
              <a:rPr lang="en-US" dirty="0"/>
              <a:t>There were no ramparts in the direction of the Vltava, because there was a steep slope</a:t>
            </a:r>
          </a:p>
          <a:p>
            <a:r>
              <a:rPr lang="en-US" dirty="0"/>
              <a:t>Similarly to the </a:t>
            </a:r>
            <a:r>
              <a:rPr lang="en-US" dirty="0" smtClean="0"/>
              <a:t>stream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en-US" dirty="0" err="1" smtClean="0"/>
              <a:t>Křem</a:t>
            </a:r>
            <a:r>
              <a:rPr lang="cs-CZ" dirty="0" smtClean="0"/>
              <a:t>že</a:t>
            </a:r>
            <a:endParaRPr lang="en-US" dirty="0"/>
          </a:p>
          <a:p>
            <a:r>
              <a:rPr lang="en-US" dirty="0"/>
              <a:t>The double wall covered the forehead</a:t>
            </a:r>
          </a:p>
          <a:p>
            <a:r>
              <a:rPr lang="en-US" dirty="0"/>
              <a:t>A simple wall then the space between the stream and the </a:t>
            </a:r>
            <a:r>
              <a:rPr lang="en-US" dirty="0" smtClean="0"/>
              <a:t>Vltava</a:t>
            </a:r>
            <a:r>
              <a:rPr lang="cs-CZ" dirty="0" smtClean="0"/>
              <a:t> </a:t>
            </a:r>
            <a:r>
              <a:rPr lang="cs-CZ" dirty="0" err="1" smtClean="0"/>
              <a:t>river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C993C877-6F71-437C-97D9-E92D2F8A06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42597" y="2130914"/>
            <a:ext cx="4395788" cy="282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57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AD5C4004-15CC-4E94-BB3C-AECE94126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Defensive</a:t>
            </a:r>
            <a:r>
              <a:rPr lang="cs-CZ" dirty="0" smtClean="0"/>
              <a:t> </a:t>
            </a:r>
            <a:r>
              <a:rPr lang="cs-CZ" dirty="0" err="1" smtClean="0"/>
              <a:t>m</a:t>
            </a:r>
            <a:r>
              <a:rPr lang="cs-CZ" dirty="0" err="1" smtClean="0"/>
              <a:t>ounds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9C82BFDC-D511-4982-8D18-AC2EA2F05B2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04373" y="1739367"/>
            <a:ext cx="5843220" cy="3641725"/>
          </a:xfrm>
          <a:prstGeom prst="rect">
            <a:avLst/>
          </a:prstGeom>
        </p:spPr>
      </p:pic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78AFA40-EBB6-4A2B-9FD8-17D7911F90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09571" y="2161600"/>
            <a:ext cx="4396341" cy="2797261"/>
          </a:xfrm>
        </p:spPr>
        <p:txBody>
          <a:bodyPr/>
          <a:lstStyle/>
          <a:p>
            <a:r>
              <a:rPr lang="en-US" dirty="0"/>
              <a:t>The ramparts consisted of clay and stone structures interlaced with tree trunks</a:t>
            </a:r>
          </a:p>
          <a:p>
            <a:r>
              <a:rPr lang="en-US" dirty="0"/>
              <a:t>The front wall was made by Celts from dry-laid stones, separated by tree trunks</a:t>
            </a:r>
          </a:p>
          <a:p>
            <a:r>
              <a:rPr lang="en-US" dirty="0"/>
              <a:t>There was a wooden palisade above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733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6BB3C4FA-D952-4306-A932-129F24AC1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Inner</a:t>
            </a:r>
            <a:r>
              <a:rPr lang="cs-CZ" dirty="0" smtClean="0"/>
              <a:t> </a:t>
            </a:r>
            <a:r>
              <a:rPr lang="cs-CZ" dirty="0" err="1" smtClean="0"/>
              <a:t>defensive</a:t>
            </a:r>
            <a:r>
              <a:rPr lang="cs-CZ" dirty="0" smtClean="0"/>
              <a:t> </a:t>
            </a:r>
            <a:r>
              <a:rPr lang="cs-CZ" dirty="0" err="1" smtClean="0"/>
              <a:t>mound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5" name="Zástupný obsah 4" descr="Obsah obrázku tráva, exteriér, skála, les&#10;&#10;Popis byl vytvořen automaticky">
            <a:extLst>
              <a:ext uri="{FF2B5EF4-FFF2-40B4-BE49-F238E27FC236}">
                <a16:creationId xmlns:a16="http://schemas.microsoft.com/office/drawing/2014/main" id="{14E0B185-F5E6-454A-9F50-BB967B908B5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690" y="2056093"/>
            <a:ext cx="4395787" cy="3297505"/>
          </a:xfrm>
          <a:ln>
            <a:solidFill>
              <a:schemeClr val="bg1"/>
            </a:solidFill>
          </a:ln>
        </p:spPr>
      </p:pic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1497A204-ADA2-4856-BE02-1405A6F18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65508" y="2846941"/>
            <a:ext cx="4396341" cy="1715808"/>
          </a:xfrm>
        </p:spPr>
        <p:txBody>
          <a:bodyPr/>
          <a:lstStyle/>
          <a:p>
            <a:r>
              <a:rPr lang="en-US" dirty="0" smtClean="0"/>
              <a:t>Archaeological probe</a:t>
            </a:r>
            <a:r>
              <a:rPr lang="en-US" dirty="0"/>
              <a:t/>
            </a:r>
            <a:br>
              <a:rPr lang="en-US" dirty="0"/>
            </a:br>
            <a:endParaRPr lang="cs-CZ" dirty="0" smtClean="0"/>
          </a:p>
          <a:p>
            <a:r>
              <a:rPr lang="en-US" dirty="0" smtClean="0"/>
              <a:t>It </a:t>
            </a:r>
            <a:r>
              <a:rPr lang="en-US" dirty="0"/>
              <a:t>shows a wreath of large stones, which probably had an aesthetic function</a:t>
            </a:r>
          </a:p>
        </p:txBody>
      </p:sp>
    </p:spTree>
    <p:extLst>
      <p:ext uri="{BB962C8B-B14F-4D97-AF65-F5344CB8AC3E}">
        <p14:creationId xmlns:p14="http://schemas.microsoft.com/office/powerpoint/2010/main" val="3594612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D361E162-90E7-4EC8-8C59-4EB50A179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896" y="610979"/>
            <a:ext cx="9404723" cy="1400530"/>
          </a:xfrm>
        </p:spPr>
        <p:txBody>
          <a:bodyPr/>
          <a:lstStyle/>
          <a:p>
            <a:pPr fontAlgn="t"/>
            <a:r>
              <a:rPr lang="cs-CZ" dirty="0" err="1" smtClean="0"/>
              <a:t>Internal</a:t>
            </a:r>
            <a:r>
              <a:rPr lang="cs-CZ" dirty="0" smtClean="0"/>
              <a:t> </a:t>
            </a:r>
            <a:r>
              <a:rPr lang="cs-CZ" dirty="0"/>
              <a:t>defense </a:t>
            </a:r>
            <a:r>
              <a:rPr lang="cs-CZ" dirty="0" err="1"/>
              <a:t>system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13F8A94-3166-42B1-BD00-68E07AB3F6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20896" y="2343150"/>
            <a:ext cx="4396339" cy="2968625"/>
          </a:xfrm>
        </p:spPr>
        <p:txBody>
          <a:bodyPr/>
          <a:lstStyle/>
          <a:p>
            <a:r>
              <a:rPr lang="en-US" dirty="0"/>
              <a:t>The space between the ramparts was divided by transverse stone walls</a:t>
            </a:r>
          </a:p>
          <a:p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en-US" dirty="0" smtClean="0"/>
              <a:t>supposed </a:t>
            </a:r>
            <a:r>
              <a:rPr lang="en-US" dirty="0"/>
              <a:t>to crush the enemy attack</a:t>
            </a:r>
          </a:p>
          <a:p>
            <a:r>
              <a:rPr lang="en-US" dirty="0"/>
              <a:t>This system is absolutely unique in Europe</a:t>
            </a:r>
            <a:endParaRPr lang="cs-CZ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3010330D-CF6C-401D-A6D5-81A107A8BB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91530" y="2246435"/>
            <a:ext cx="381000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283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06A508D-15ED-4C24-9015-BD642433B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Pincer</a:t>
            </a:r>
            <a:r>
              <a:rPr lang="cs-CZ" dirty="0" smtClean="0"/>
              <a:t> </a:t>
            </a:r>
            <a:r>
              <a:rPr lang="cs-CZ" dirty="0" err="1" smtClean="0"/>
              <a:t>gate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2A6CA753-A31E-422C-A925-863B0C47134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6111" y="1565353"/>
            <a:ext cx="4533900" cy="4626429"/>
          </a:xfrm>
          <a:prstGeom prst="rect">
            <a:avLst/>
          </a:prstGeom>
        </p:spPr>
      </p:pic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AE85935-C870-4B1E-BD92-D257E59D56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4493" y="2056093"/>
            <a:ext cx="4396341" cy="3008276"/>
          </a:xfrm>
        </p:spPr>
        <p:txBody>
          <a:bodyPr/>
          <a:lstStyle/>
          <a:p>
            <a:r>
              <a:rPr lang="en-US" dirty="0"/>
              <a:t>The wooden gate was covered on both sides by a long rampart</a:t>
            </a:r>
          </a:p>
          <a:p>
            <a:r>
              <a:rPr lang="en-US" dirty="0"/>
              <a:t>Therefore, it </a:t>
            </a:r>
            <a:r>
              <a:rPr lang="cs-CZ" dirty="0" err="1" smtClean="0"/>
              <a:t>was</a:t>
            </a:r>
            <a:r>
              <a:rPr lang="en-US" dirty="0" smtClean="0"/>
              <a:t> </a:t>
            </a:r>
            <a:r>
              <a:rPr lang="en-US" dirty="0"/>
              <a:t>called clamp</a:t>
            </a:r>
          </a:p>
          <a:p>
            <a:r>
              <a:rPr lang="en-US" dirty="0" smtClean="0"/>
              <a:t>in </a:t>
            </a:r>
            <a:r>
              <a:rPr lang="en-US" dirty="0"/>
              <a:t>the area to the right of the gate between the </a:t>
            </a:r>
            <a:r>
              <a:rPr lang="en-US" dirty="0" smtClean="0"/>
              <a:t>ramparts</a:t>
            </a:r>
            <a:r>
              <a:rPr lang="cs-CZ" dirty="0" smtClean="0"/>
              <a:t> </a:t>
            </a:r>
            <a:r>
              <a:rPr lang="cs-CZ" dirty="0" err="1" smtClean="0"/>
              <a:t>there</a:t>
            </a:r>
            <a:r>
              <a:rPr lang="en-US" dirty="0" smtClean="0"/>
              <a:t> </a:t>
            </a:r>
            <a:r>
              <a:rPr lang="en-US" dirty="0"/>
              <a:t>was a spring supplying water to the fort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2055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73CE68E5-8EBA-4B72-AB37-FBBBF1CAA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Crafts</a:t>
            </a:r>
            <a:endParaRPr lang="cs-CZ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8377ED54-D210-432A-991D-C902956E2E2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6111" y="1298708"/>
            <a:ext cx="3932206" cy="4816952"/>
          </a:xfrm>
          <a:prstGeom prst="rect">
            <a:avLst/>
          </a:prstGeom>
        </p:spPr>
      </p:pic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07BA9EC-10DC-4170-AD0A-1398E6325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6405" y="1884331"/>
            <a:ext cx="4396341" cy="4200245"/>
          </a:xfrm>
        </p:spPr>
        <p:txBody>
          <a:bodyPr/>
          <a:lstStyle/>
          <a:p>
            <a:r>
              <a:rPr lang="en-US" dirty="0"/>
              <a:t>the fort was the </a:t>
            </a:r>
            <a:r>
              <a:rPr lang="cs-CZ" dirty="0" smtClean="0"/>
              <a:t>place </a:t>
            </a:r>
            <a:r>
              <a:rPr lang="cs-CZ" dirty="0" err="1" smtClean="0"/>
              <a:t>producing</a:t>
            </a:r>
            <a:r>
              <a:rPr lang="en-US" dirty="0" smtClean="0"/>
              <a:t> metal </a:t>
            </a:r>
            <a:r>
              <a:rPr lang="en-US" dirty="0"/>
              <a:t>objects - buckles, craft products and probably weapons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2362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65DACC77-69C0-449A-A1A7-5A10310AD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029" y="585632"/>
            <a:ext cx="9404723" cy="1400530"/>
          </a:xfrm>
        </p:spPr>
        <p:txBody>
          <a:bodyPr/>
          <a:lstStyle/>
          <a:p>
            <a:pPr fontAlgn="t"/>
            <a:r>
              <a:rPr lang="cs-CZ" dirty="0" err="1"/>
              <a:t>C</a:t>
            </a:r>
            <a:r>
              <a:rPr lang="cs-CZ" dirty="0" err="1" smtClean="0"/>
              <a:t>eramics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7F6F686-BF0C-4CD2-BCD7-9798F1F82A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2133" y="2306761"/>
            <a:ext cx="4396339" cy="2827948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caramics</a:t>
            </a:r>
            <a:r>
              <a:rPr lang="en-US" dirty="0"/>
              <a:t> were exported from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fort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Třísov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other</a:t>
            </a:r>
            <a:r>
              <a:rPr lang="cs-CZ" dirty="0" smtClean="0"/>
              <a:t> </a:t>
            </a:r>
            <a:r>
              <a:rPr lang="cs-CZ" dirty="0" err="1" smtClean="0"/>
              <a:t>regions</a:t>
            </a:r>
            <a:r>
              <a:rPr lang="cs-CZ" dirty="0" smtClean="0"/>
              <a:t> </a:t>
            </a:r>
          </a:p>
          <a:p>
            <a:r>
              <a:rPr lang="en-US" dirty="0" smtClean="0"/>
              <a:t>It </a:t>
            </a:r>
            <a:r>
              <a:rPr lang="en-US" dirty="0"/>
              <a:t>was made of clay and graphite</a:t>
            </a:r>
          </a:p>
          <a:p>
            <a:r>
              <a:rPr lang="en-US" dirty="0"/>
              <a:t>Graphite gave the containers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specific</a:t>
            </a:r>
            <a:r>
              <a:rPr lang="cs-CZ" dirty="0" smtClean="0"/>
              <a:t> </a:t>
            </a:r>
            <a:r>
              <a:rPr lang="en-US" dirty="0" smtClean="0"/>
              <a:t>matt </a:t>
            </a:r>
            <a:r>
              <a:rPr lang="en-US" dirty="0"/>
              <a:t>shine</a:t>
            </a:r>
            <a:endParaRPr lang="cs-CZ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52C1D75B-C222-4417-9E0D-20F56E39A35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51390" y="1739978"/>
            <a:ext cx="4395788" cy="330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948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</TotalTime>
  <Words>290</Words>
  <Application>Microsoft Office PowerPoint</Application>
  <PresentationFormat>Širokoúhlá obrazovka</PresentationFormat>
  <Paragraphs>36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Ion</vt:lpstr>
      <vt:lpstr>Celtic oppidum Třísov</vt:lpstr>
      <vt:lpstr>History of the the hillfort</vt:lpstr>
      <vt:lpstr>Prezentace aplikace PowerPoint</vt:lpstr>
      <vt:lpstr>Defensive mounds </vt:lpstr>
      <vt:lpstr>Inner defensive mound </vt:lpstr>
      <vt:lpstr>Internal defense system</vt:lpstr>
      <vt:lpstr>Pincer gate </vt:lpstr>
      <vt:lpstr>Crafts</vt:lpstr>
      <vt:lpstr>Ceramics </vt:lpstr>
      <vt:lpstr>Extinction of the hillfort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Keltské oppidum Třísov</dc:title>
  <dc:creator>admin</dc:creator>
  <cp:lastModifiedBy>Štěpán Klučka</cp:lastModifiedBy>
  <cp:revision>7</cp:revision>
  <dcterms:created xsi:type="dcterms:W3CDTF">2019-11-26T19:24:11Z</dcterms:created>
  <dcterms:modified xsi:type="dcterms:W3CDTF">2019-12-02T15:04:29Z</dcterms:modified>
</cp:coreProperties>
</file>