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6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11/18/2019</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11/18/2019</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11/18/2019</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6766" y="1543984"/>
            <a:ext cx="7772400" cy="1829761"/>
          </a:xfrm>
        </p:spPr>
        <p:txBody>
          <a:bodyPr>
            <a:normAutofit/>
          </a:bodyPr>
          <a:lstStyle/>
          <a:p>
            <a:r>
              <a:rPr lang="en-AU" sz="2400" dirty="0"/>
              <a:t>Traveling to new teaching adventures </a:t>
            </a:r>
            <a:br>
              <a:rPr lang="en-AU" sz="2400" dirty="0"/>
            </a:br>
            <a:r>
              <a:rPr lang="en-AU" sz="2400" dirty="0"/>
              <a:t>2019-1-BE02-KA229-060207_4</a:t>
            </a:r>
          </a:p>
        </p:txBody>
      </p:sp>
      <p:sp>
        <p:nvSpPr>
          <p:cNvPr id="3" name="Subtitle 2"/>
          <p:cNvSpPr>
            <a:spLocks noGrp="1"/>
          </p:cNvSpPr>
          <p:nvPr>
            <p:ph type="subTitle" idx="1"/>
          </p:nvPr>
        </p:nvSpPr>
        <p:spPr/>
        <p:txBody>
          <a:bodyPr/>
          <a:lstStyle/>
          <a:p>
            <a:r>
              <a:rPr lang="en-US" b="1" dirty="0" smtClean="0"/>
              <a:t>Assessment for students</a:t>
            </a:r>
          </a:p>
          <a:p>
            <a:r>
              <a:rPr lang="en-US" sz="2000" dirty="0" smtClean="0"/>
              <a:t>October-November 2019</a:t>
            </a:r>
            <a:endParaRPr lang="en-AU" sz="2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2555" y="692696"/>
            <a:ext cx="2507275" cy="2650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358797"/>
            <a:ext cx="2391473" cy="667798"/>
          </a:xfrm>
          <a:prstGeom prst="rect">
            <a:avLst/>
          </a:prstGeom>
          <a:noFill/>
          <a:ln>
            <a:noFill/>
          </a:ln>
        </p:spPr>
      </p:pic>
    </p:spTree>
    <p:extLst>
      <p:ext uri="{BB962C8B-B14F-4D97-AF65-F5344CB8AC3E}">
        <p14:creationId xmlns:p14="http://schemas.microsoft.com/office/powerpoint/2010/main" val="112494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10857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380312" y="116632"/>
            <a:ext cx="1549662" cy="369332"/>
          </a:xfrm>
          <a:prstGeom prst="rect">
            <a:avLst/>
          </a:prstGeom>
        </p:spPr>
        <p:txBody>
          <a:bodyPr wrap="square">
            <a:spAutoFit/>
          </a:bodyPr>
          <a:lstStyle/>
          <a:p>
            <a:r>
              <a:rPr lang="en-AU" dirty="0" smtClean="0">
                <a:solidFill>
                  <a:srgbClr val="FF0000"/>
                </a:solidFill>
              </a:rPr>
              <a:t>Romania</a:t>
            </a:r>
            <a:endParaRPr lang="en-AU" dirty="0">
              <a:solidFill>
                <a:srgbClr val="FF0000"/>
              </a:solidFill>
            </a:endParaRPr>
          </a:p>
        </p:txBody>
      </p:sp>
      <p:sp>
        <p:nvSpPr>
          <p:cNvPr id="6" name="Rectangle 5"/>
          <p:cNvSpPr/>
          <p:nvPr/>
        </p:nvSpPr>
        <p:spPr>
          <a:xfrm>
            <a:off x="1043608" y="1700808"/>
            <a:ext cx="2160240" cy="2862322"/>
          </a:xfrm>
          <a:prstGeom prst="rect">
            <a:avLst/>
          </a:prstGeom>
        </p:spPr>
        <p:txBody>
          <a:bodyPr wrap="square">
            <a:spAutoFit/>
          </a:bodyPr>
          <a:lstStyle/>
          <a:p>
            <a:r>
              <a:rPr lang="en-AU" dirty="0">
                <a:solidFill>
                  <a:srgbClr val="00B050"/>
                </a:solidFill>
              </a:rPr>
              <a:t>Sport</a:t>
            </a:r>
          </a:p>
          <a:p>
            <a:r>
              <a:rPr lang="en-AU" dirty="0">
                <a:solidFill>
                  <a:srgbClr val="00B050"/>
                </a:solidFill>
              </a:rPr>
              <a:t>Math</a:t>
            </a:r>
          </a:p>
          <a:p>
            <a:r>
              <a:rPr lang="en-AU" dirty="0">
                <a:solidFill>
                  <a:srgbClr val="00B050"/>
                </a:solidFill>
              </a:rPr>
              <a:t>Romanian</a:t>
            </a:r>
          </a:p>
          <a:p>
            <a:r>
              <a:rPr lang="en-AU" dirty="0">
                <a:solidFill>
                  <a:srgbClr val="00B050"/>
                </a:solidFill>
              </a:rPr>
              <a:t>English</a:t>
            </a:r>
          </a:p>
          <a:p>
            <a:r>
              <a:rPr lang="en-AU" dirty="0">
                <a:solidFill>
                  <a:srgbClr val="00B050"/>
                </a:solidFill>
              </a:rPr>
              <a:t>Music</a:t>
            </a:r>
          </a:p>
          <a:p>
            <a:r>
              <a:rPr lang="en-AU" dirty="0" smtClean="0">
                <a:solidFill>
                  <a:srgbClr val="00B050"/>
                </a:solidFill>
              </a:rPr>
              <a:t>Arts</a:t>
            </a:r>
          </a:p>
          <a:p>
            <a:r>
              <a:rPr lang="en-AU" dirty="0" smtClean="0">
                <a:solidFill>
                  <a:srgbClr val="00B050"/>
                </a:solidFill>
              </a:rPr>
              <a:t>Speech therapy</a:t>
            </a:r>
            <a:endParaRPr lang="en-AU" dirty="0">
              <a:solidFill>
                <a:srgbClr val="00B050"/>
              </a:solidFill>
            </a:endParaRPr>
          </a:p>
          <a:p>
            <a:r>
              <a:rPr lang="en-AU" dirty="0" err="1" smtClean="0">
                <a:solidFill>
                  <a:srgbClr val="00B050"/>
                </a:solidFill>
              </a:rPr>
              <a:t>Kinetotherapy</a:t>
            </a:r>
            <a:endParaRPr lang="en-AU" dirty="0" smtClean="0">
              <a:solidFill>
                <a:srgbClr val="00B050"/>
              </a:solidFill>
            </a:endParaRPr>
          </a:p>
          <a:p>
            <a:r>
              <a:rPr lang="en-US" dirty="0" smtClean="0">
                <a:solidFill>
                  <a:srgbClr val="00B050"/>
                </a:solidFill>
              </a:rPr>
              <a:t>School Workshops</a:t>
            </a:r>
            <a:endParaRPr lang="en-AU" dirty="0">
              <a:solidFill>
                <a:srgbClr val="00B050"/>
              </a:solidFill>
            </a:endParaRPr>
          </a:p>
        </p:txBody>
      </p:sp>
      <p:sp>
        <p:nvSpPr>
          <p:cNvPr id="7" name="Rectangle 6"/>
          <p:cNvSpPr/>
          <p:nvPr/>
        </p:nvSpPr>
        <p:spPr>
          <a:xfrm>
            <a:off x="4392488" y="2032963"/>
            <a:ext cx="4572000" cy="1754326"/>
          </a:xfrm>
          <a:prstGeom prst="rect">
            <a:avLst/>
          </a:prstGeom>
        </p:spPr>
        <p:txBody>
          <a:bodyPr>
            <a:spAutoFit/>
          </a:bodyPr>
          <a:lstStyle/>
          <a:p>
            <a:pPr algn="just"/>
            <a:r>
              <a:rPr lang="en-AU" dirty="0" smtClean="0"/>
              <a:t>Math is fun, I like to calculate and to learn how  </a:t>
            </a:r>
            <a:r>
              <a:rPr lang="en-AU" dirty="0"/>
              <a:t>to do </a:t>
            </a:r>
            <a:r>
              <a:rPr lang="en-AU" dirty="0" smtClean="0"/>
              <a:t>calculations;  </a:t>
            </a:r>
            <a:r>
              <a:rPr lang="en-AU" dirty="0"/>
              <a:t>without mathematics you cannot get hired anywhere. I like that the teacher brings us the tablets and we do calculations on them.</a:t>
            </a:r>
          </a:p>
        </p:txBody>
      </p:sp>
      <p:sp>
        <p:nvSpPr>
          <p:cNvPr id="8" name="Rectangle 7"/>
          <p:cNvSpPr/>
          <p:nvPr/>
        </p:nvSpPr>
        <p:spPr>
          <a:xfrm>
            <a:off x="4320480" y="812611"/>
            <a:ext cx="4572000" cy="1200329"/>
          </a:xfrm>
          <a:prstGeom prst="rect">
            <a:avLst/>
          </a:prstGeom>
        </p:spPr>
        <p:txBody>
          <a:bodyPr>
            <a:spAutoFit/>
          </a:bodyPr>
          <a:lstStyle/>
          <a:p>
            <a:pPr algn="just"/>
            <a:r>
              <a:rPr lang="en-AU" dirty="0" smtClean="0"/>
              <a:t>“The  </a:t>
            </a:r>
            <a:r>
              <a:rPr lang="en-AU" dirty="0"/>
              <a:t>physical education and </a:t>
            </a:r>
            <a:r>
              <a:rPr lang="en-AU" dirty="0" smtClean="0"/>
              <a:t>sports classes </a:t>
            </a:r>
            <a:r>
              <a:rPr lang="en-AU" dirty="0"/>
              <a:t>are held outside and at the sports </a:t>
            </a:r>
            <a:r>
              <a:rPr lang="en-AU" dirty="0" smtClean="0"/>
              <a:t>base. I play a lot during this class.</a:t>
            </a:r>
            <a:endParaRPr lang="en-AU" dirty="0"/>
          </a:p>
        </p:txBody>
      </p:sp>
      <p:sp>
        <p:nvSpPr>
          <p:cNvPr id="9" name="Rectangle 8"/>
          <p:cNvSpPr/>
          <p:nvPr/>
        </p:nvSpPr>
        <p:spPr>
          <a:xfrm>
            <a:off x="4391613" y="3787289"/>
            <a:ext cx="3278462" cy="369332"/>
          </a:xfrm>
          <a:prstGeom prst="rect">
            <a:avLst/>
          </a:prstGeom>
        </p:spPr>
        <p:txBody>
          <a:bodyPr wrap="none">
            <a:spAutoFit/>
          </a:bodyPr>
          <a:lstStyle/>
          <a:p>
            <a:r>
              <a:rPr lang="en-AU" dirty="0"/>
              <a:t>Music helps me calm </a:t>
            </a:r>
            <a:r>
              <a:rPr lang="en-AU" dirty="0" smtClean="0"/>
              <a:t>down.</a:t>
            </a:r>
            <a:endParaRPr lang="en-AU" dirty="0"/>
          </a:p>
        </p:txBody>
      </p:sp>
      <p:sp>
        <p:nvSpPr>
          <p:cNvPr id="10" name="Rectangle 9"/>
          <p:cNvSpPr/>
          <p:nvPr/>
        </p:nvSpPr>
        <p:spPr>
          <a:xfrm>
            <a:off x="4355976" y="4146808"/>
            <a:ext cx="4572000" cy="646331"/>
          </a:xfrm>
          <a:prstGeom prst="rect">
            <a:avLst/>
          </a:prstGeom>
        </p:spPr>
        <p:txBody>
          <a:bodyPr>
            <a:spAutoFit/>
          </a:bodyPr>
          <a:lstStyle/>
          <a:p>
            <a:r>
              <a:rPr lang="en-AU" dirty="0" smtClean="0"/>
              <a:t>I like Workshops </a:t>
            </a:r>
            <a:r>
              <a:rPr lang="en-AU" dirty="0"/>
              <a:t>because I meet other children and do interesting </a:t>
            </a:r>
            <a:r>
              <a:rPr lang="en-AU" dirty="0" smtClean="0"/>
              <a:t>things.</a:t>
            </a:r>
            <a:endParaRPr lang="en-AU" dirty="0"/>
          </a:p>
        </p:txBody>
      </p:sp>
      <p:sp>
        <p:nvSpPr>
          <p:cNvPr id="11" name="Rectangle 10"/>
          <p:cNvSpPr/>
          <p:nvPr/>
        </p:nvSpPr>
        <p:spPr>
          <a:xfrm>
            <a:off x="4355976" y="4797152"/>
            <a:ext cx="4059125" cy="369332"/>
          </a:xfrm>
          <a:prstGeom prst="rect">
            <a:avLst/>
          </a:prstGeom>
        </p:spPr>
        <p:txBody>
          <a:bodyPr wrap="none">
            <a:spAutoFit/>
          </a:bodyPr>
          <a:lstStyle/>
          <a:p>
            <a:r>
              <a:rPr lang="en-AU" dirty="0"/>
              <a:t>Romanian helps me </a:t>
            </a:r>
            <a:r>
              <a:rPr lang="en-AU" smtClean="0"/>
              <a:t>writing </a:t>
            </a:r>
            <a:r>
              <a:rPr lang="en-AU" smtClean="0"/>
              <a:t>better.</a:t>
            </a:r>
            <a:endParaRPr lang="en-AU" dirty="0"/>
          </a:p>
        </p:txBody>
      </p:sp>
      <p:sp>
        <p:nvSpPr>
          <p:cNvPr id="12" name="Rectangle 11"/>
          <p:cNvSpPr/>
          <p:nvPr/>
        </p:nvSpPr>
        <p:spPr>
          <a:xfrm>
            <a:off x="4392488" y="5171544"/>
            <a:ext cx="4572000" cy="923330"/>
          </a:xfrm>
          <a:prstGeom prst="rect">
            <a:avLst/>
          </a:prstGeom>
        </p:spPr>
        <p:txBody>
          <a:bodyPr>
            <a:spAutoFit/>
          </a:bodyPr>
          <a:lstStyle/>
          <a:p>
            <a:pPr algn="just"/>
            <a:r>
              <a:rPr lang="en-AU" dirty="0"/>
              <a:t>I like English because I am learning new words  and I can talk to children from other </a:t>
            </a:r>
            <a:r>
              <a:rPr lang="en-AU" dirty="0" smtClean="0"/>
              <a:t>countries”.</a:t>
            </a:r>
            <a:endParaRPr lang="en-AU" dirty="0"/>
          </a:p>
        </p:txBody>
      </p:sp>
    </p:spTree>
    <p:extLst>
      <p:ext uri="{BB962C8B-B14F-4D97-AF65-F5344CB8AC3E}">
        <p14:creationId xmlns:p14="http://schemas.microsoft.com/office/powerpoint/2010/main" val="781133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4200"/>
            <a:ext cx="8229600" cy="844520"/>
          </a:xfrm>
        </p:spPr>
        <p:txBody>
          <a:bodyPr>
            <a:normAutofit/>
          </a:bodyPr>
          <a:lstStyle/>
          <a:p>
            <a:r>
              <a:rPr lang="en-AU" sz="2800" dirty="0"/>
              <a:t>You learn easier if you are using: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518" y="1916832"/>
            <a:ext cx="3385316" cy="2082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9111" y="1936973"/>
            <a:ext cx="3363693" cy="2064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504134" y="1300118"/>
            <a:ext cx="1082348" cy="369332"/>
          </a:xfrm>
          <a:prstGeom prst="rect">
            <a:avLst/>
          </a:prstGeom>
        </p:spPr>
        <p:txBody>
          <a:bodyPr wrap="none">
            <a:spAutoFit/>
          </a:bodyPr>
          <a:lstStyle/>
          <a:p>
            <a:r>
              <a:rPr lang="en-AU" dirty="0" smtClean="0"/>
              <a:t>Belgium</a:t>
            </a:r>
            <a:endParaRPr lang="en-AU" dirty="0"/>
          </a:p>
        </p:txBody>
      </p:sp>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8682" y="1319639"/>
            <a:ext cx="112236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 name="Group 8"/>
          <p:cNvGrpSpPr/>
          <p:nvPr/>
        </p:nvGrpSpPr>
        <p:grpSpPr>
          <a:xfrm>
            <a:off x="395561" y="4409465"/>
            <a:ext cx="1997968" cy="811252"/>
            <a:chOff x="413792" y="3573016"/>
            <a:chExt cx="1997968" cy="811252"/>
          </a:xfrm>
        </p:grpSpPr>
        <p:sp>
          <p:nvSpPr>
            <p:cNvPr id="4" name="Rectangle 3"/>
            <p:cNvSpPr/>
            <p:nvPr/>
          </p:nvSpPr>
          <p:spPr>
            <a:xfrm>
              <a:off x="467544" y="3573016"/>
              <a:ext cx="824265" cy="307777"/>
            </a:xfrm>
            <a:prstGeom prst="rect">
              <a:avLst/>
            </a:prstGeom>
          </p:spPr>
          <p:txBody>
            <a:bodyPr wrap="none">
              <a:spAutoFit/>
            </a:bodyPr>
            <a:lstStyle/>
            <a:p>
              <a:r>
                <a:rPr lang="en-AU" sz="1400" dirty="0"/>
                <a:t>Others:</a:t>
              </a:r>
            </a:p>
          </p:txBody>
        </p:sp>
        <p:sp>
          <p:nvSpPr>
            <p:cNvPr id="5" name="Rectangle 4"/>
            <p:cNvSpPr/>
            <p:nvPr/>
          </p:nvSpPr>
          <p:spPr>
            <a:xfrm>
              <a:off x="413792" y="3861048"/>
              <a:ext cx="1997968" cy="523220"/>
            </a:xfrm>
            <a:prstGeom prst="rect">
              <a:avLst/>
            </a:prstGeom>
          </p:spPr>
          <p:txBody>
            <a:bodyPr wrap="square">
              <a:spAutoFit/>
            </a:bodyPr>
            <a:lstStyle/>
            <a:p>
              <a:r>
                <a:rPr lang="en-AU" sz="1400" dirty="0" err="1"/>
                <a:t>Stappenplannen</a:t>
              </a:r>
              <a:endParaRPr lang="en-AU" sz="1400" dirty="0"/>
            </a:p>
            <a:p>
              <a:r>
                <a:rPr lang="en-AU" sz="1400" dirty="0"/>
                <a:t>Going home</a:t>
              </a:r>
            </a:p>
          </p:txBody>
        </p:sp>
      </p:grpSp>
      <p:grpSp>
        <p:nvGrpSpPr>
          <p:cNvPr id="10" name="Group 9"/>
          <p:cNvGrpSpPr/>
          <p:nvPr/>
        </p:nvGrpSpPr>
        <p:grpSpPr>
          <a:xfrm>
            <a:off x="7639743" y="4163462"/>
            <a:ext cx="1246001" cy="795645"/>
            <a:chOff x="7812360" y="3495129"/>
            <a:chExt cx="1246001" cy="795645"/>
          </a:xfrm>
        </p:grpSpPr>
        <p:sp>
          <p:nvSpPr>
            <p:cNvPr id="7" name="Rectangle 6"/>
            <p:cNvSpPr/>
            <p:nvPr/>
          </p:nvSpPr>
          <p:spPr>
            <a:xfrm>
              <a:off x="7852481" y="3767554"/>
              <a:ext cx="1205880" cy="523220"/>
            </a:xfrm>
            <a:prstGeom prst="rect">
              <a:avLst/>
            </a:prstGeom>
          </p:spPr>
          <p:txBody>
            <a:bodyPr wrap="square">
              <a:spAutoFit/>
            </a:bodyPr>
            <a:lstStyle/>
            <a:p>
              <a:r>
                <a:rPr lang="en-AU" sz="1400" dirty="0"/>
                <a:t>Video</a:t>
              </a:r>
            </a:p>
            <a:p>
              <a:r>
                <a:rPr lang="en-AU" sz="1400" dirty="0"/>
                <a:t>My brain</a:t>
              </a:r>
            </a:p>
          </p:txBody>
        </p:sp>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3495129"/>
              <a:ext cx="8540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Rectangle 7"/>
          <p:cNvSpPr/>
          <p:nvPr/>
        </p:nvSpPr>
        <p:spPr>
          <a:xfrm>
            <a:off x="2915816" y="5229200"/>
            <a:ext cx="4572000" cy="923330"/>
          </a:xfrm>
          <a:prstGeom prst="rect">
            <a:avLst/>
          </a:prstGeom>
        </p:spPr>
        <p:txBody>
          <a:bodyPr>
            <a:spAutoFit/>
          </a:bodyPr>
          <a:lstStyle/>
          <a:p>
            <a:r>
              <a:rPr lang="en-AU" dirty="0"/>
              <a:t>The easier way to learn chosen by the students were: </a:t>
            </a:r>
            <a:r>
              <a:rPr lang="en-AU" dirty="0" smtClean="0"/>
              <a:t>computer, notebook, </a:t>
            </a:r>
            <a:r>
              <a:rPr lang="en-AU" dirty="0" err="1" smtClean="0"/>
              <a:t>manipulatives</a:t>
            </a:r>
            <a:r>
              <a:rPr lang="en-AU" dirty="0" smtClean="0"/>
              <a:t>.</a:t>
            </a:r>
            <a:endParaRPr lang="en-AU" dirty="0"/>
          </a:p>
        </p:txBody>
      </p:sp>
    </p:spTree>
    <p:extLst>
      <p:ext uri="{BB962C8B-B14F-4D97-AF65-F5344CB8AC3E}">
        <p14:creationId xmlns:p14="http://schemas.microsoft.com/office/powerpoint/2010/main" val="3596021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2" y="-53875"/>
            <a:ext cx="8382000"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400266"/>
            <a:ext cx="3410920" cy="2100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1400266"/>
            <a:ext cx="3401052" cy="2094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648477" y="836176"/>
            <a:ext cx="1117614" cy="369332"/>
          </a:xfrm>
          <a:prstGeom prst="rect">
            <a:avLst/>
          </a:prstGeom>
        </p:spPr>
        <p:txBody>
          <a:bodyPr wrap="none">
            <a:spAutoFit/>
          </a:bodyPr>
          <a:lstStyle/>
          <a:p>
            <a:r>
              <a:rPr lang="en-AU" dirty="0"/>
              <a:t>Portugal</a:t>
            </a:r>
          </a:p>
        </p:txBody>
      </p:sp>
      <p:sp>
        <p:nvSpPr>
          <p:cNvPr id="8" name="Rectangle 7"/>
          <p:cNvSpPr/>
          <p:nvPr/>
        </p:nvSpPr>
        <p:spPr>
          <a:xfrm>
            <a:off x="7170265" y="830461"/>
            <a:ext cx="1152880" cy="369332"/>
          </a:xfrm>
          <a:prstGeom prst="rect">
            <a:avLst/>
          </a:prstGeom>
        </p:spPr>
        <p:txBody>
          <a:bodyPr wrap="none">
            <a:spAutoFit/>
          </a:bodyPr>
          <a:lstStyle/>
          <a:p>
            <a:r>
              <a:rPr lang="en-AU" dirty="0"/>
              <a:t>Romania</a:t>
            </a:r>
          </a:p>
        </p:txBody>
      </p:sp>
      <p:sp>
        <p:nvSpPr>
          <p:cNvPr id="4" name="Rectangle 3"/>
          <p:cNvSpPr/>
          <p:nvPr/>
        </p:nvSpPr>
        <p:spPr>
          <a:xfrm>
            <a:off x="1060284" y="3968189"/>
            <a:ext cx="7272808" cy="646331"/>
          </a:xfrm>
          <a:prstGeom prst="rect">
            <a:avLst/>
          </a:prstGeom>
        </p:spPr>
        <p:txBody>
          <a:bodyPr wrap="square">
            <a:spAutoFit/>
          </a:bodyPr>
          <a:lstStyle/>
          <a:p>
            <a:r>
              <a:rPr lang="en-AU" dirty="0"/>
              <a:t>The easier way to learn chosen by the students were: schemes, </a:t>
            </a:r>
            <a:r>
              <a:rPr lang="en-AU" dirty="0" smtClean="0"/>
              <a:t>laptop/computer, tablet, prints, notebook and </a:t>
            </a:r>
            <a:r>
              <a:rPr lang="en-AU" dirty="0" err="1" smtClean="0"/>
              <a:t>manipulatives</a:t>
            </a:r>
            <a:r>
              <a:rPr lang="en-AU" dirty="0" smtClean="0"/>
              <a:t>.</a:t>
            </a:r>
            <a:endParaRPr lang="en-AU" dirty="0"/>
          </a:p>
        </p:txBody>
      </p:sp>
    </p:spTree>
    <p:extLst>
      <p:ext uri="{BB962C8B-B14F-4D97-AF65-F5344CB8AC3E}">
        <p14:creationId xmlns:p14="http://schemas.microsoft.com/office/powerpoint/2010/main" val="3404927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8864" y="44624"/>
            <a:ext cx="8229600" cy="1143000"/>
          </a:xfrm>
        </p:spPr>
        <p:txBody>
          <a:bodyPr>
            <a:normAutofit/>
          </a:bodyPr>
          <a:lstStyle/>
          <a:p>
            <a:r>
              <a:rPr lang="en-AU" sz="2800" dirty="0"/>
              <a:t>What do you think is a good way to learn in your opinion?</a:t>
            </a:r>
          </a:p>
        </p:txBody>
      </p:sp>
      <p:sp>
        <p:nvSpPr>
          <p:cNvPr id="5" name="Rectangle 4"/>
          <p:cNvSpPr/>
          <p:nvPr/>
        </p:nvSpPr>
        <p:spPr>
          <a:xfrm>
            <a:off x="385267" y="1052736"/>
            <a:ext cx="3672408" cy="5047536"/>
          </a:xfrm>
          <a:prstGeom prst="rect">
            <a:avLst/>
          </a:prstGeom>
        </p:spPr>
        <p:txBody>
          <a:bodyPr wrap="square">
            <a:spAutoFit/>
          </a:bodyPr>
          <a:lstStyle/>
          <a:p>
            <a:r>
              <a:rPr lang="en-AU" sz="1400" dirty="0">
                <a:solidFill>
                  <a:srgbClr val="FF0000"/>
                </a:solidFill>
              </a:rPr>
              <a:t>Belgium	</a:t>
            </a:r>
            <a:r>
              <a:rPr lang="en-AU" sz="1400" dirty="0"/>
              <a:t>						</a:t>
            </a:r>
          </a:p>
          <a:p>
            <a:pPr marL="285750" indent="-285750">
              <a:buFont typeface="Arial" pitchFamily="34" charset="0"/>
              <a:buChar char="•"/>
            </a:pPr>
            <a:r>
              <a:rPr lang="en-AU" sz="1400" dirty="0"/>
              <a:t>P</a:t>
            </a:r>
            <a:r>
              <a:rPr lang="en-AU" sz="1400" dirty="0" smtClean="0"/>
              <a:t>aying </a:t>
            </a:r>
            <a:r>
              <a:rPr lang="en-AU" sz="1400" dirty="0"/>
              <a:t>attention and listening to the </a:t>
            </a:r>
            <a:r>
              <a:rPr lang="en-AU" sz="1400" dirty="0" smtClean="0"/>
              <a:t>teacher</a:t>
            </a:r>
            <a:r>
              <a:rPr lang="en-AU" sz="1400" dirty="0"/>
              <a:t>	</a:t>
            </a:r>
            <a:endParaRPr lang="en-AU" sz="1400" dirty="0" smtClean="0"/>
          </a:p>
          <a:p>
            <a:pPr marL="285750" indent="-285750">
              <a:buFont typeface="Arial" pitchFamily="34" charset="0"/>
              <a:buChar char="•"/>
            </a:pPr>
            <a:r>
              <a:rPr lang="en-AU" sz="1400" dirty="0" smtClean="0"/>
              <a:t>The </a:t>
            </a:r>
            <a:r>
              <a:rPr lang="en-AU" sz="1400" dirty="0"/>
              <a:t>teacher has to explain </a:t>
            </a:r>
            <a:r>
              <a:rPr lang="en-AU" sz="1400" dirty="0" smtClean="0"/>
              <a:t>more</a:t>
            </a:r>
          </a:p>
          <a:p>
            <a:pPr marL="285750" indent="-285750">
              <a:buFont typeface="Arial" pitchFamily="34" charset="0"/>
              <a:buChar char="•"/>
            </a:pPr>
            <a:r>
              <a:rPr lang="en-AU" sz="1400" dirty="0" smtClean="0"/>
              <a:t>Some </a:t>
            </a:r>
            <a:r>
              <a:rPr lang="en-AU" sz="1400" dirty="0"/>
              <a:t>rest in the </a:t>
            </a:r>
            <a:r>
              <a:rPr lang="en-AU" sz="1400" dirty="0" smtClean="0"/>
              <a:t>classroom</a:t>
            </a:r>
          </a:p>
          <a:p>
            <a:pPr marL="285750" indent="-285750">
              <a:buFont typeface="Arial" pitchFamily="34" charset="0"/>
              <a:buChar char="•"/>
            </a:pPr>
            <a:r>
              <a:rPr lang="en-AU" sz="1400" dirty="0"/>
              <a:t>M</a:t>
            </a:r>
            <a:r>
              <a:rPr lang="en-AU" sz="1400" dirty="0" smtClean="0"/>
              <a:t>ore </a:t>
            </a:r>
            <a:r>
              <a:rPr lang="en-AU" sz="1400" dirty="0"/>
              <a:t>free </a:t>
            </a:r>
            <a:r>
              <a:rPr lang="en-AU" sz="1400" dirty="0" smtClean="0"/>
              <a:t>time</a:t>
            </a:r>
          </a:p>
          <a:p>
            <a:pPr marL="285750" indent="-285750">
              <a:buFont typeface="Arial" pitchFamily="34" charset="0"/>
              <a:buChar char="•"/>
            </a:pPr>
            <a:r>
              <a:rPr lang="en-AU" sz="1400" dirty="0"/>
              <a:t>S</a:t>
            </a:r>
            <a:r>
              <a:rPr lang="en-AU" sz="1400" dirty="0" smtClean="0"/>
              <a:t>earching </a:t>
            </a:r>
            <a:r>
              <a:rPr lang="en-AU" sz="1400" dirty="0"/>
              <a:t>on Google	</a:t>
            </a:r>
            <a:endParaRPr lang="en-AU" sz="1400" dirty="0" smtClean="0"/>
          </a:p>
          <a:p>
            <a:pPr marL="285750" indent="-285750">
              <a:buFont typeface="Arial" pitchFamily="34" charset="0"/>
              <a:buChar char="•"/>
            </a:pPr>
            <a:r>
              <a:rPr lang="en-AU" sz="1400" dirty="0"/>
              <a:t>O</a:t>
            </a:r>
            <a:r>
              <a:rPr lang="en-AU" sz="1400" dirty="0" smtClean="0"/>
              <a:t>n </a:t>
            </a:r>
            <a:r>
              <a:rPr lang="en-AU" sz="1400" dirty="0"/>
              <a:t>the computer and doing </a:t>
            </a:r>
            <a:r>
              <a:rPr lang="en-AU" sz="1400" dirty="0" smtClean="0"/>
              <a:t>experiments</a:t>
            </a:r>
          </a:p>
          <a:p>
            <a:pPr marL="285750" indent="-285750">
              <a:buFont typeface="Arial" pitchFamily="34" charset="0"/>
              <a:buChar char="•"/>
            </a:pPr>
            <a:r>
              <a:rPr lang="en-AU" sz="1400" dirty="0"/>
              <a:t>S</a:t>
            </a:r>
            <a:r>
              <a:rPr lang="en-AU" sz="1400" dirty="0" smtClean="0"/>
              <a:t>hopping </a:t>
            </a:r>
            <a:r>
              <a:rPr lang="en-AU" sz="1400" dirty="0"/>
              <a:t>and working at the </a:t>
            </a:r>
            <a:r>
              <a:rPr lang="en-AU" sz="1400" dirty="0" smtClean="0"/>
              <a:t>shop</a:t>
            </a:r>
          </a:p>
          <a:p>
            <a:pPr marL="285750" indent="-285750">
              <a:buFont typeface="Arial" pitchFamily="34" charset="0"/>
              <a:buChar char="•"/>
            </a:pPr>
            <a:r>
              <a:rPr lang="en-AU" sz="1400" dirty="0"/>
              <a:t>W</a:t>
            </a:r>
            <a:r>
              <a:rPr lang="en-AU" sz="1400" dirty="0" smtClean="0"/>
              <a:t>e </a:t>
            </a:r>
            <a:r>
              <a:rPr lang="en-AU" sz="1400" dirty="0"/>
              <a:t>have to feel good, we have to be patient , students with autism also have the right for own goals and don't have to do what others say , we have to do our best and be strong , we have to build up our intelligence although we are not so </a:t>
            </a:r>
            <a:r>
              <a:rPr lang="en-AU" sz="1400" dirty="0" smtClean="0"/>
              <a:t>smart</a:t>
            </a:r>
          </a:p>
          <a:p>
            <a:pPr marL="285750" indent="-285750">
              <a:buFont typeface="Arial" pitchFamily="34" charset="0"/>
              <a:buChar char="•"/>
            </a:pPr>
            <a:r>
              <a:rPr lang="en-AU" sz="1400" dirty="0" smtClean="0"/>
              <a:t>A good explanation</a:t>
            </a:r>
          </a:p>
          <a:p>
            <a:pPr marL="285750" indent="-285750">
              <a:buFont typeface="Arial" pitchFamily="34" charset="0"/>
              <a:buChar char="•"/>
            </a:pPr>
            <a:r>
              <a:rPr lang="en-AU" sz="1400" dirty="0" smtClean="0"/>
              <a:t>I </a:t>
            </a:r>
            <a:r>
              <a:rPr lang="en-AU" sz="1400" dirty="0"/>
              <a:t>want to be dismissed earlier from school	</a:t>
            </a:r>
          </a:p>
        </p:txBody>
      </p:sp>
      <p:sp>
        <p:nvSpPr>
          <p:cNvPr id="6" name="Rectangle 5"/>
          <p:cNvSpPr/>
          <p:nvPr/>
        </p:nvSpPr>
        <p:spPr>
          <a:xfrm>
            <a:off x="7740352" y="683404"/>
            <a:ext cx="833883" cy="307777"/>
          </a:xfrm>
          <a:prstGeom prst="rect">
            <a:avLst/>
          </a:prstGeom>
        </p:spPr>
        <p:txBody>
          <a:bodyPr wrap="none">
            <a:spAutoFit/>
          </a:bodyPr>
          <a:lstStyle/>
          <a:p>
            <a:r>
              <a:rPr lang="en-AU" sz="1400" dirty="0">
                <a:solidFill>
                  <a:srgbClr val="FF0000"/>
                </a:solidFill>
              </a:rPr>
              <a:t>Norway</a:t>
            </a:r>
          </a:p>
        </p:txBody>
      </p:sp>
      <p:sp>
        <p:nvSpPr>
          <p:cNvPr id="7" name="Rectangle 6"/>
          <p:cNvSpPr/>
          <p:nvPr/>
        </p:nvSpPr>
        <p:spPr>
          <a:xfrm>
            <a:off x="4549130" y="1067619"/>
            <a:ext cx="4572000" cy="2246769"/>
          </a:xfrm>
          <a:prstGeom prst="rect">
            <a:avLst/>
          </a:prstGeom>
        </p:spPr>
        <p:txBody>
          <a:bodyPr>
            <a:spAutoFit/>
          </a:bodyPr>
          <a:lstStyle/>
          <a:p>
            <a:pPr marL="285750" indent="-285750">
              <a:buFont typeface="Arial" pitchFamily="34" charset="0"/>
              <a:buChar char="•"/>
            </a:pPr>
            <a:r>
              <a:rPr lang="en-AU" sz="1400" dirty="0" smtClean="0"/>
              <a:t>Not too much writing and reading</a:t>
            </a:r>
          </a:p>
          <a:p>
            <a:pPr marL="285750" indent="-285750">
              <a:buFont typeface="Arial" pitchFamily="34" charset="0"/>
              <a:buChar char="•"/>
            </a:pPr>
            <a:r>
              <a:rPr lang="en-AU" sz="1400" dirty="0" smtClean="0"/>
              <a:t>Paying attention </a:t>
            </a:r>
          </a:p>
          <a:p>
            <a:pPr marL="285750" indent="-285750">
              <a:buFont typeface="Arial" pitchFamily="34" charset="0"/>
              <a:buChar char="•"/>
            </a:pPr>
            <a:r>
              <a:rPr lang="en-AU" sz="1400" dirty="0" smtClean="0"/>
              <a:t>Be smart and use your head</a:t>
            </a:r>
          </a:p>
          <a:p>
            <a:pPr marL="285750" indent="-285750">
              <a:buFont typeface="Arial" pitchFamily="34" charset="0"/>
              <a:buChar char="•"/>
            </a:pPr>
            <a:r>
              <a:rPr lang="en-AU" sz="1400" dirty="0" smtClean="0"/>
              <a:t>If the teacher has god contact with the students it is much easier to learn.</a:t>
            </a:r>
          </a:p>
          <a:p>
            <a:pPr marL="285750" indent="-285750">
              <a:buFont typeface="Arial" pitchFamily="34" charset="0"/>
              <a:buChar char="•"/>
            </a:pPr>
            <a:r>
              <a:rPr lang="en-AU" sz="1400" dirty="0" smtClean="0"/>
              <a:t>Good teachers who can motivate their students</a:t>
            </a:r>
          </a:p>
          <a:p>
            <a:pPr marL="285750" indent="-285750">
              <a:buFont typeface="Arial" pitchFamily="34" charset="0"/>
              <a:buChar char="•"/>
            </a:pPr>
            <a:r>
              <a:rPr lang="en-AU" sz="1400" dirty="0" smtClean="0"/>
              <a:t>Group work and group presentations</a:t>
            </a:r>
          </a:p>
          <a:p>
            <a:pPr marL="285750" indent="-285750">
              <a:buFont typeface="Arial" pitchFamily="34" charset="0"/>
              <a:buChar char="•"/>
            </a:pPr>
            <a:r>
              <a:rPr lang="en-AU" sz="1400" dirty="0" smtClean="0"/>
              <a:t>Listen to teachers who know what they are talking about</a:t>
            </a:r>
          </a:p>
          <a:p>
            <a:pPr marL="285750" indent="-285750">
              <a:buFont typeface="Arial" pitchFamily="34" charset="0"/>
              <a:buChar char="•"/>
            </a:pPr>
            <a:r>
              <a:rPr lang="en-AU" sz="1400" dirty="0" smtClean="0"/>
              <a:t>Motivating teachers</a:t>
            </a:r>
            <a:endParaRPr lang="en-AU" sz="1400" dirty="0"/>
          </a:p>
        </p:txBody>
      </p:sp>
      <p:sp>
        <p:nvSpPr>
          <p:cNvPr id="9" name="Rectangle 8"/>
          <p:cNvSpPr/>
          <p:nvPr/>
        </p:nvSpPr>
        <p:spPr>
          <a:xfrm>
            <a:off x="4608512" y="3345954"/>
            <a:ext cx="4572000" cy="3539430"/>
          </a:xfrm>
          <a:prstGeom prst="rect">
            <a:avLst/>
          </a:prstGeom>
        </p:spPr>
        <p:txBody>
          <a:bodyPr>
            <a:spAutoFit/>
          </a:bodyPr>
          <a:lstStyle/>
          <a:p>
            <a:pPr marL="285750" indent="-285750">
              <a:buFont typeface="Arial" pitchFamily="34" charset="0"/>
              <a:buChar char="•"/>
            </a:pPr>
            <a:r>
              <a:rPr lang="en-AU" sz="1400" dirty="0" smtClean="0"/>
              <a:t>Classic teaching and then work with different tasks</a:t>
            </a:r>
          </a:p>
          <a:p>
            <a:pPr marL="285750" indent="-285750">
              <a:buFont typeface="Arial" pitchFamily="34" charset="0"/>
              <a:buChar char="•"/>
            </a:pPr>
            <a:r>
              <a:rPr lang="en-AU" sz="1400" dirty="0" smtClean="0"/>
              <a:t>Discuss with other students</a:t>
            </a:r>
          </a:p>
          <a:p>
            <a:pPr marL="285750" indent="-285750">
              <a:buFont typeface="Arial" pitchFamily="34" charset="0"/>
              <a:buChar char="•"/>
            </a:pPr>
            <a:r>
              <a:rPr lang="en-AU" sz="1400" dirty="0" smtClean="0"/>
              <a:t>Learning by listening to the teacher and taking notes</a:t>
            </a:r>
          </a:p>
          <a:p>
            <a:pPr marL="285750" indent="-285750">
              <a:buFont typeface="Arial" pitchFamily="34" charset="0"/>
              <a:buChar char="•"/>
            </a:pPr>
            <a:r>
              <a:rPr lang="en-AU" sz="1400" dirty="0" smtClean="0"/>
              <a:t>Write</a:t>
            </a:r>
          </a:p>
          <a:p>
            <a:pPr marL="285750" indent="-285750">
              <a:buFont typeface="Arial" pitchFamily="34" charset="0"/>
              <a:buChar char="•"/>
            </a:pPr>
            <a:r>
              <a:rPr lang="en-AU" sz="1400" dirty="0" smtClean="0"/>
              <a:t>IDK</a:t>
            </a:r>
          </a:p>
          <a:p>
            <a:pPr marL="285750" indent="-285750">
              <a:buFont typeface="Arial" pitchFamily="34" charset="0"/>
              <a:buChar char="•"/>
            </a:pPr>
            <a:r>
              <a:rPr lang="en-AU" sz="1400" dirty="0" smtClean="0"/>
              <a:t>Talking, discussing </a:t>
            </a:r>
          </a:p>
          <a:p>
            <a:pPr marL="285750" indent="-285750">
              <a:buFont typeface="Arial" pitchFamily="34" charset="0"/>
              <a:buChar char="•"/>
            </a:pPr>
            <a:r>
              <a:rPr lang="en-AU" sz="1400" dirty="0" smtClean="0"/>
              <a:t>Visually and hearing</a:t>
            </a:r>
          </a:p>
          <a:p>
            <a:pPr marL="285750" indent="-285750">
              <a:buFont typeface="Arial" pitchFamily="34" charset="0"/>
              <a:buChar char="•"/>
            </a:pPr>
            <a:r>
              <a:rPr lang="en-AU" sz="1400" dirty="0" smtClean="0"/>
              <a:t>Learn by my self, in my own progress</a:t>
            </a:r>
          </a:p>
          <a:p>
            <a:pPr marL="285750" indent="-285750">
              <a:buFont typeface="Arial" pitchFamily="34" charset="0"/>
              <a:buChar char="•"/>
            </a:pPr>
            <a:r>
              <a:rPr lang="en-AU" sz="1400" dirty="0" smtClean="0"/>
              <a:t>Teacher gives summary after a chapter or theme</a:t>
            </a:r>
          </a:p>
          <a:p>
            <a:pPr marL="285750" indent="-285750">
              <a:buFont typeface="Arial" pitchFamily="34" charset="0"/>
              <a:buChar char="•"/>
            </a:pPr>
            <a:r>
              <a:rPr lang="en-AU" sz="1400" dirty="0" smtClean="0"/>
              <a:t>Movies</a:t>
            </a:r>
          </a:p>
          <a:p>
            <a:pPr marL="285750" indent="-285750">
              <a:buFont typeface="Arial" pitchFamily="34" charset="0"/>
              <a:buChar char="•"/>
            </a:pPr>
            <a:r>
              <a:rPr lang="en-AU" sz="1400" dirty="0" smtClean="0"/>
              <a:t>Vary the teaching skills with quizzes and so on</a:t>
            </a:r>
          </a:p>
          <a:p>
            <a:pPr marL="285750" indent="-285750">
              <a:buFont typeface="Arial" pitchFamily="34" charset="0"/>
              <a:buChar char="•"/>
            </a:pPr>
            <a:r>
              <a:rPr lang="en-AU" sz="1400" dirty="0" smtClean="0"/>
              <a:t>By switching between practical and theoretical methods</a:t>
            </a:r>
            <a:endParaRPr lang="en-AU" sz="1400" dirty="0"/>
          </a:p>
        </p:txBody>
      </p:sp>
    </p:spTree>
    <p:extLst>
      <p:ext uri="{BB962C8B-B14F-4D97-AF65-F5344CB8AC3E}">
        <p14:creationId xmlns:p14="http://schemas.microsoft.com/office/powerpoint/2010/main" val="3827034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518864" y="-27384"/>
            <a:ext cx="8229600" cy="1143000"/>
          </a:xfrm>
        </p:spPr>
        <p:txBody>
          <a:bodyPr>
            <a:normAutofit/>
          </a:bodyPr>
          <a:lstStyle/>
          <a:p>
            <a:r>
              <a:rPr lang="en-AU" sz="2800" dirty="0"/>
              <a:t>What do you think is a good way to learn in your opinion?</a:t>
            </a:r>
          </a:p>
        </p:txBody>
      </p:sp>
      <p:sp>
        <p:nvSpPr>
          <p:cNvPr id="5" name="Rectangle 4"/>
          <p:cNvSpPr/>
          <p:nvPr/>
        </p:nvSpPr>
        <p:spPr>
          <a:xfrm>
            <a:off x="179512" y="1976060"/>
            <a:ext cx="4248472" cy="2031325"/>
          </a:xfrm>
          <a:prstGeom prst="rect">
            <a:avLst/>
          </a:prstGeom>
        </p:spPr>
        <p:txBody>
          <a:bodyPr wrap="square">
            <a:spAutoFit/>
          </a:bodyPr>
          <a:lstStyle/>
          <a:p>
            <a:pPr marL="285750" indent="-285750">
              <a:buFont typeface="Arial" pitchFamily="34" charset="0"/>
              <a:buChar char="•"/>
            </a:pPr>
            <a:r>
              <a:rPr lang="en-AU" sz="1400" dirty="0" smtClean="0"/>
              <a:t>Students referred many ways to learn..</a:t>
            </a:r>
          </a:p>
          <a:p>
            <a:pPr marL="285750" indent="-285750">
              <a:buFont typeface="Arial" pitchFamily="34" charset="0"/>
              <a:buChar char="•"/>
            </a:pPr>
            <a:r>
              <a:rPr lang="en-AU" sz="1400" dirty="0" smtClean="0"/>
              <a:t>They preferred learn by using technologies such as videos, net, research...</a:t>
            </a:r>
          </a:p>
          <a:p>
            <a:pPr marL="285750" indent="-285750">
              <a:buFont typeface="Arial" pitchFamily="34" charset="0"/>
              <a:buChar char="•"/>
            </a:pPr>
            <a:r>
              <a:rPr lang="en-AU" sz="1400" dirty="0" smtClean="0"/>
              <a:t>They also like to use summaries and writing and reading about the topics.</a:t>
            </a:r>
          </a:p>
          <a:p>
            <a:pPr marL="285750" indent="-285750">
              <a:buFont typeface="Arial" pitchFamily="34" charset="0"/>
              <a:buChar char="•"/>
            </a:pPr>
            <a:r>
              <a:rPr lang="en-AU" sz="1400" dirty="0" smtClean="0"/>
              <a:t>Another good way to learn is to listen the teacher.</a:t>
            </a:r>
          </a:p>
          <a:p>
            <a:pPr marL="285750" indent="-285750">
              <a:buFont typeface="Arial" pitchFamily="34" charset="0"/>
              <a:buChar char="•"/>
            </a:pPr>
            <a:r>
              <a:rPr lang="en-AU" sz="1400" dirty="0" smtClean="0"/>
              <a:t>A few said they don’t know what is a good way to learn.</a:t>
            </a:r>
            <a:endParaRPr lang="en-AU" sz="1400" dirty="0"/>
          </a:p>
        </p:txBody>
      </p:sp>
      <p:sp>
        <p:nvSpPr>
          <p:cNvPr id="6" name="Rectangle 5"/>
          <p:cNvSpPr/>
          <p:nvPr/>
        </p:nvSpPr>
        <p:spPr>
          <a:xfrm>
            <a:off x="251520" y="1340768"/>
            <a:ext cx="1117614" cy="369332"/>
          </a:xfrm>
          <a:prstGeom prst="rect">
            <a:avLst/>
          </a:prstGeom>
        </p:spPr>
        <p:txBody>
          <a:bodyPr wrap="none">
            <a:spAutoFit/>
          </a:bodyPr>
          <a:lstStyle/>
          <a:p>
            <a:r>
              <a:rPr lang="en-AU" dirty="0">
                <a:solidFill>
                  <a:srgbClr val="FF0000"/>
                </a:solidFill>
              </a:rPr>
              <a:t>Portugal</a:t>
            </a:r>
          </a:p>
        </p:txBody>
      </p:sp>
      <p:sp>
        <p:nvSpPr>
          <p:cNvPr id="7" name="Rectangle 6"/>
          <p:cNvSpPr/>
          <p:nvPr/>
        </p:nvSpPr>
        <p:spPr>
          <a:xfrm>
            <a:off x="4608512" y="1973739"/>
            <a:ext cx="4572000" cy="2031325"/>
          </a:xfrm>
          <a:prstGeom prst="rect">
            <a:avLst/>
          </a:prstGeom>
        </p:spPr>
        <p:txBody>
          <a:bodyPr>
            <a:spAutoFit/>
          </a:bodyPr>
          <a:lstStyle/>
          <a:p>
            <a:pPr marL="285750" indent="-285750">
              <a:buFont typeface="Arial" pitchFamily="34" charset="0"/>
              <a:buChar char="•"/>
            </a:pPr>
            <a:r>
              <a:rPr lang="en-AU" sz="1400" dirty="0" smtClean="0"/>
              <a:t>Experiments based learning</a:t>
            </a:r>
          </a:p>
          <a:p>
            <a:pPr marL="285750" indent="-285750">
              <a:buFont typeface="Arial" pitchFamily="34" charset="0"/>
              <a:buChar char="•"/>
            </a:pPr>
            <a:r>
              <a:rPr lang="en-AU" sz="1400" dirty="0" smtClean="0"/>
              <a:t>Paying attention </a:t>
            </a:r>
          </a:p>
          <a:p>
            <a:pPr marL="285750" indent="-285750">
              <a:buFont typeface="Arial" pitchFamily="34" charset="0"/>
              <a:buChar char="•"/>
            </a:pPr>
            <a:r>
              <a:rPr lang="en-AU" sz="1400" dirty="0" smtClean="0"/>
              <a:t>Visually and hearing</a:t>
            </a:r>
          </a:p>
          <a:p>
            <a:pPr marL="285750" indent="-285750">
              <a:buFont typeface="Arial" pitchFamily="34" charset="0"/>
              <a:buChar char="•"/>
            </a:pPr>
            <a:r>
              <a:rPr lang="en-AU" sz="1400" dirty="0" smtClean="0"/>
              <a:t>Given examples</a:t>
            </a:r>
          </a:p>
          <a:p>
            <a:pPr marL="285750" indent="-285750">
              <a:buFont typeface="Arial" pitchFamily="34" charset="0"/>
              <a:buChar char="•"/>
            </a:pPr>
            <a:r>
              <a:rPr lang="en-AU" sz="1400" dirty="0" smtClean="0"/>
              <a:t>Using </a:t>
            </a:r>
            <a:r>
              <a:rPr lang="en-AU" sz="1400" dirty="0" err="1" smtClean="0"/>
              <a:t>manipulatives</a:t>
            </a:r>
            <a:endParaRPr lang="en-AU" sz="1400" dirty="0" smtClean="0"/>
          </a:p>
          <a:p>
            <a:pPr marL="285750" indent="-285750">
              <a:buFont typeface="Arial" pitchFamily="34" charset="0"/>
              <a:buChar char="•"/>
            </a:pPr>
            <a:r>
              <a:rPr lang="en-AU" sz="1400" dirty="0" smtClean="0"/>
              <a:t>Using ICT tools - tablet</a:t>
            </a:r>
          </a:p>
          <a:p>
            <a:pPr marL="285750" indent="-285750">
              <a:buFont typeface="Arial" pitchFamily="34" charset="0"/>
              <a:buChar char="•"/>
            </a:pPr>
            <a:r>
              <a:rPr lang="en-AU" sz="1400" dirty="0" smtClean="0"/>
              <a:t>Taking more writing notes</a:t>
            </a:r>
          </a:p>
          <a:p>
            <a:pPr marL="285750" indent="-285750">
              <a:buFont typeface="Arial" pitchFamily="34" charset="0"/>
              <a:buChar char="•"/>
            </a:pPr>
            <a:r>
              <a:rPr lang="en-AU" sz="1400" dirty="0" smtClean="0"/>
              <a:t>By practicing sport, sports help me concentrate better at the classes</a:t>
            </a:r>
            <a:endParaRPr lang="en-AU" sz="1400" dirty="0"/>
          </a:p>
        </p:txBody>
      </p:sp>
      <p:sp>
        <p:nvSpPr>
          <p:cNvPr id="8" name="Rectangle 7"/>
          <p:cNvSpPr/>
          <p:nvPr/>
        </p:nvSpPr>
        <p:spPr>
          <a:xfrm>
            <a:off x="4644008" y="3917955"/>
            <a:ext cx="4572000" cy="2031325"/>
          </a:xfrm>
          <a:prstGeom prst="rect">
            <a:avLst/>
          </a:prstGeom>
        </p:spPr>
        <p:txBody>
          <a:bodyPr>
            <a:spAutoFit/>
          </a:bodyPr>
          <a:lstStyle/>
          <a:p>
            <a:pPr marL="285750" indent="-285750">
              <a:buFont typeface="Arial" pitchFamily="34" charset="0"/>
              <a:buChar char="•"/>
            </a:pPr>
            <a:r>
              <a:rPr lang="en-AU" sz="1400" dirty="0" smtClean="0"/>
              <a:t>By switching between practical and theoretical methods</a:t>
            </a:r>
          </a:p>
          <a:p>
            <a:pPr marL="285750" indent="-285750">
              <a:buFont typeface="Arial" pitchFamily="34" charset="0"/>
              <a:buChar char="•"/>
            </a:pPr>
            <a:r>
              <a:rPr lang="en-AU" sz="1400" dirty="0" smtClean="0"/>
              <a:t>Teacher gives summary after a chapter or theme</a:t>
            </a:r>
          </a:p>
          <a:p>
            <a:pPr marL="285750" indent="-285750">
              <a:buFont typeface="Arial" pitchFamily="34" charset="0"/>
              <a:buChar char="•"/>
            </a:pPr>
            <a:r>
              <a:rPr lang="en-AU" sz="1400" dirty="0" smtClean="0"/>
              <a:t>Learning by listening to the teacher and taking notes</a:t>
            </a:r>
          </a:p>
          <a:p>
            <a:pPr marL="285750" indent="-285750">
              <a:buFont typeface="Arial" pitchFamily="34" charset="0"/>
              <a:buChar char="•"/>
            </a:pPr>
            <a:r>
              <a:rPr lang="en-AU" sz="1400" dirty="0" smtClean="0"/>
              <a:t>Using schemes</a:t>
            </a:r>
          </a:p>
          <a:p>
            <a:pPr marL="285750" indent="-285750">
              <a:buFont typeface="Arial" pitchFamily="34" charset="0"/>
              <a:buChar char="•"/>
            </a:pPr>
            <a:r>
              <a:rPr lang="en-AU" sz="1400" dirty="0" smtClean="0"/>
              <a:t>Searching on Google</a:t>
            </a:r>
          </a:p>
          <a:p>
            <a:pPr marL="285750" indent="-285750">
              <a:buFont typeface="Arial" pitchFamily="34" charset="0"/>
              <a:buChar char="•"/>
            </a:pPr>
            <a:r>
              <a:rPr lang="en-AU" sz="1400" dirty="0" smtClean="0"/>
              <a:t>Practical activities</a:t>
            </a:r>
            <a:endParaRPr lang="en-AU" sz="1400" dirty="0"/>
          </a:p>
        </p:txBody>
      </p:sp>
      <p:sp>
        <p:nvSpPr>
          <p:cNvPr id="9" name="Rectangle 8"/>
          <p:cNvSpPr/>
          <p:nvPr/>
        </p:nvSpPr>
        <p:spPr>
          <a:xfrm>
            <a:off x="7236296" y="1199793"/>
            <a:ext cx="1152880" cy="369332"/>
          </a:xfrm>
          <a:prstGeom prst="rect">
            <a:avLst/>
          </a:prstGeom>
        </p:spPr>
        <p:txBody>
          <a:bodyPr wrap="none">
            <a:spAutoFit/>
          </a:bodyPr>
          <a:lstStyle/>
          <a:p>
            <a:r>
              <a:rPr lang="en-AU" dirty="0">
                <a:solidFill>
                  <a:srgbClr val="FF0000"/>
                </a:solidFill>
              </a:rPr>
              <a:t>Romania</a:t>
            </a:r>
          </a:p>
        </p:txBody>
      </p:sp>
    </p:spTree>
    <p:extLst>
      <p:ext uri="{BB962C8B-B14F-4D97-AF65-F5344CB8AC3E}">
        <p14:creationId xmlns:p14="http://schemas.microsoft.com/office/powerpoint/2010/main" val="2302504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052736"/>
            <a:ext cx="187220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890020" y="1753652"/>
            <a:ext cx="2520280" cy="523220"/>
          </a:xfrm>
          <a:prstGeom prst="rect">
            <a:avLst/>
          </a:prstGeom>
        </p:spPr>
        <p:txBody>
          <a:bodyPr wrap="square">
            <a:spAutoFit/>
          </a:bodyPr>
          <a:lstStyle/>
          <a:p>
            <a:r>
              <a:rPr lang="en-AU" sz="2800" dirty="0" smtClean="0"/>
              <a:t>THANK YOU!</a:t>
            </a:r>
            <a:endParaRPr lang="en-AU" sz="2800" dirty="0"/>
          </a:p>
        </p:txBody>
      </p:sp>
      <p:sp>
        <p:nvSpPr>
          <p:cNvPr id="4" name="Rectangle 3"/>
          <p:cNvSpPr/>
          <p:nvPr/>
        </p:nvSpPr>
        <p:spPr>
          <a:xfrm>
            <a:off x="528117" y="4437112"/>
            <a:ext cx="7848872" cy="1384995"/>
          </a:xfrm>
          <a:prstGeom prst="rect">
            <a:avLst/>
          </a:prstGeom>
        </p:spPr>
        <p:txBody>
          <a:bodyPr wrap="square">
            <a:spAutoFit/>
          </a:bodyPr>
          <a:lstStyle/>
          <a:p>
            <a:r>
              <a:rPr lang="en-AU" sz="1400" i="1" dirty="0"/>
              <a:t>The project is financially supported by the European Commission under the Erasmus+ Programme.</a:t>
            </a:r>
            <a:r>
              <a:rPr lang="en-AU" sz="1400" dirty="0"/>
              <a:t/>
            </a:r>
            <a:br>
              <a:rPr lang="en-AU" sz="1400" dirty="0"/>
            </a:br>
            <a:r>
              <a:rPr lang="en-AU" sz="1400" dirty="0"/>
              <a:t>               </a:t>
            </a:r>
            <a:r>
              <a:rPr lang="en-AU" sz="1400" i="1"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AU" sz="1400" dirty="0"/>
          </a:p>
        </p:txBody>
      </p:sp>
    </p:spTree>
    <p:extLst>
      <p:ext uri="{BB962C8B-B14F-4D97-AF65-F5344CB8AC3E}">
        <p14:creationId xmlns:p14="http://schemas.microsoft.com/office/powerpoint/2010/main" val="2083891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56720" y="5191873"/>
            <a:ext cx="4572000" cy="1384995"/>
          </a:xfrm>
          <a:prstGeom prst="rect">
            <a:avLst/>
          </a:prstGeom>
        </p:spPr>
        <p:txBody>
          <a:bodyPr>
            <a:spAutoFit/>
          </a:bodyPr>
          <a:lstStyle/>
          <a:p>
            <a:pPr marL="457200" lvl="0" indent="-342900">
              <a:buSzPts val="1800"/>
              <a:buFont typeface="Roboto"/>
              <a:buChar char="★"/>
            </a:pPr>
            <a:r>
              <a:rPr lang="en-AU" sz="2400" b="1" dirty="0">
                <a:solidFill>
                  <a:srgbClr val="DD7E6B"/>
                </a:solidFill>
                <a:latin typeface="Roboto"/>
                <a:ea typeface="Roboto"/>
                <a:cs typeface="Roboto"/>
                <a:sym typeface="Roboto"/>
              </a:rPr>
              <a:t>132 students</a:t>
            </a:r>
            <a:r>
              <a:rPr lang="en-AU" dirty="0">
                <a:latin typeface="Roboto"/>
                <a:ea typeface="Roboto"/>
                <a:cs typeface="Roboto"/>
                <a:sym typeface="Roboto"/>
              </a:rPr>
              <a:t> answered the e-form</a:t>
            </a:r>
          </a:p>
          <a:p>
            <a:pPr marL="457200" lvl="0" indent="-342900">
              <a:buSzPts val="1800"/>
              <a:buFont typeface="Roboto"/>
              <a:buChar char="★"/>
            </a:pPr>
            <a:r>
              <a:rPr lang="en-AU" dirty="0">
                <a:latin typeface="Roboto"/>
                <a:ea typeface="Roboto"/>
                <a:cs typeface="Roboto"/>
                <a:sym typeface="Roboto"/>
              </a:rPr>
              <a:t>Aged between </a:t>
            </a:r>
            <a:r>
              <a:rPr lang="en-AU" sz="2400" b="1" dirty="0">
                <a:solidFill>
                  <a:srgbClr val="1C4587"/>
                </a:solidFill>
                <a:latin typeface="Roboto"/>
                <a:ea typeface="Roboto"/>
                <a:cs typeface="Roboto"/>
                <a:sym typeface="Roboto"/>
              </a:rPr>
              <a:t>10</a:t>
            </a:r>
            <a:r>
              <a:rPr lang="en-AU" sz="2400" dirty="0">
                <a:latin typeface="Roboto"/>
                <a:ea typeface="Roboto"/>
                <a:cs typeface="Roboto"/>
                <a:sym typeface="Roboto"/>
              </a:rPr>
              <a:t> </a:t>
            </a:r>
            <a:r>
              <a:rPr lang="en-AU" dirty="0">
                <a:latin typeface="Roboto"/>
                <a:ea typeface="Roboto"/>
                <a:cs typeface="Roboto"/>
                <a:sym typeface="Roboto"/>
              </a:rPr>
              <a:t>and </a:t>
            </a:r>
            <a:r>
              <a:rPr lang="en-AU" sz="2400" b="1" dirty="0">
                <a:solidFill>
                  <a:srgbClr val="1C4587"/>
                </a:solidFill>
                <a:latin typeface="Roboto"/>
                <a:ea typeface="Roboto"/>
                <a:cs typeface="Roboto"/>
                <a:sym typeface="Roboto"/>
              </a:rPr>
              <a:t>18</a:t>
            </a:r>
            <a:r>
              <a:rPr lang="en-AU" dirty="0">
                <a:latin typeface="Roboto"/>
                <a:ea typeface="Roboto"/>
                <a:cs typeface="Roboto"/>
                <a:sym typeface="Roboto"/>
              </a:rPr>
              <a:t> years old</a:t>
            </a:r>
          </a:p>
          <a:p>
            <a:pPr marL="457200" lvl="0" indent="-342900">
              <a:buSzPts val="1800"/>
              <a:buFont typeface="Roboto"/>
              <a:buChar char="★"/>
            </a:pPr>
            <a:r>
              <a:rPr lang="en-AU" dirty="0">
                <a:latin typeface="Roboto"/>
                <a:ea typeface="Roboto"/>
                <a:cs typeface="Roboto"/>
                <a:sym typeface="Roboto"/>
              </a:rPr>
              <a:t>Most of them are in middle school</a:t>
            </a:r>
          </a:p>
        </p:txBody>
      </p:sp>
      <p:sp>
        <p:nvSpPr>
          <p:cNvPr id="6" name="Rectangle 5"/>
          <p:cNvSpPr/>
          <p:nvPr/>
        </p:nvSpPr>
        <p:spPr>
          <a:xfrm>
            <a:off x="7678601" y="4819218"/>
            <a:ext cx="1117614" cy="369332"/>
          </a:xfrm>
          <a:prstGeom prst="rect">
            <a:avLst/>
          </a:prstGeom>
        </p:spPr>
        <p:txBody>
          <a:bodyPr wrap="none">
            <a:spAutoFit/>
          </a:bodyPr>
          <a:lstStyle/>
          <a:p>
            <a:r>
              <a:rPr lang="en-AU" dirty="0"/>
              <a:t>Portugal</a:t>
            </a:r>
          </a:p>
        </p:txBody>
      </p:sp>
      <p:sp>
        <p:nvSpPr>
          <p:cNvPr id="7" name="Rectangle 6"/>
          <p:cNvSpPr/>
          <p:nvPr/>
        </p:nvSpPr>
        <p:spPr>
          <a:xfrm>
            <a:off x="144016" y="3988221"/>
            <a:ext cx="4572000" cy="1384995"/>
          </a:xfrm>
          <a:prstGeom prst="rect">
            <a:avLst/>
          </a:prstGeom>
        </p:spPr>
        <p:txBody>
          <a:bodyPr>
            <a:spAutoFit/>
          </a:bodyPr>
          <a:lstStyle/>
          <a:p>
            <a:pPr marL="457200" lvl="0" indent="-342900">
              <a:buSzPts val="1800"/>
              <a:buFont typeface="Roboto"/>
              <a:buChar char="★"/>
            </a:pPr>
            <a:r>
              <a:rPr lang="en-AU" sz="2400" b="1" dirty="0" smtClean="0">
                <a:solidFill>
                  <a:srgbClr val="DD7E6B"/>
                </a:solidFill>
                <a:latin typeface="Roboto"/>
                <a:ea typeface="Roboto"/>
                <a:cs typeface="Roboto"/>
                <a:sym typeface="Roboto"/>
              </a:rPr>
              <a:t>15 </a:t>
            </a:r>
            <a:r>
              <a:rPr lang="en-AU" sz="2400" b="1" dirty="0">
                <a:solidFill>
                  <a:srgbClr val="DD7E6B"/>
                </a:solidFill>
                <a:latin typeface="Roboto"/>
                <a:ea typeface="Roboto"/>
                <a:cs typeface="Roboto"/>
                <a:sym typeface="Roboto"/>
              </a:rPr>
              <a:t>students</a:t>
            </a:r>
            <a:r>
              <a:rPr lang="en-AU" dirty="0">
                <a:latin typeface="Roboto"/>
                <a:ea typeface="Roboto"/>
                <a:cs typeface="Roboto"/>
                <a:sym typeface="Roboto"/>
              </a:rPr>
              <a:t> answered the </a:t>
            </a:r>
            <a:r>
              <a:rPr lang="en-AU" dirty="0" smtClean="0">
                <a:latin typeface="Roboto"/>
                <a:ea typeface="Roboto"/>
                <a:cs typeface="Roboto"/>
                <a:sym typeface="Roboto"/>
              </a:rPr>
              <a:t>questionnaire.</a:t>
            </a:r>
            <a:endParaRPr lang="en-AU" dirty="0">
              <a:latin typeface="Roboto"/>
              <a:ea typeface="Roboto"/>
              <a:cs typeface="Roboto"/>
              <a:sym typeface="Roboto"/>
            </a:endParaRPr>
          </a:p>
          <a:p>
            <a:pPr marL="457200" lvl="0" indent="-342900">
              <a:buSzPts val="1800"/>
              <a:buFont typeface="Roboto"/>
              <a:buChar char="★"/>
            </a:pPr>
            <a:r>
              <a:rPr lang="en-AU" dirty="0">
                <a:latin typeface="Roboto"/>
                <a:ea typeface="Roboto"/>
                <a:cs typeface="Roboto"/>
                <a:sym typeface="Roboto"/>
              </a:rPr>
              <a:t>Aged between </a:t>
            </a:r>
            <a:r>
              <a:rPr lang="en-AU" sz="2400" b="1" dirty="0">
                <a:solidFill>
                  <a:srgbClr val="1C4587"/>
                </a:solidFill>
                <a:latin typeface="Roboto"/>
                <a:ea typeface="Roboto"/>
                <a:cs typeface="Roboto"/>
                <a:sym typeface="Roboto"/>
              </a:rPr>
              <a:t>10</a:t>
            </a:r>
            <a:r>
              <a:rPr lang="en-AU" sz="2400" dirty="0">
                <a:latin typeface="Roboto"/>
                <a:ea typeface="Roboto"/>
                <a:cs typeface="Roboto"/>
                <a:sym typeface="Roboto"/>
              </a:rPr>
              <a:t> </a:t>
            </a:r>
            <a:r>
              <a:rPr lang="en-AU" dirty="0">
                <a:latin typeface="Roboto"/>
                <a:ea typeface="Roboto"/>
                <a:cs typeface="Roboto"/>
                <a:sym typeface="Roboto"/>
              </a:rPr>
              <a:t>and </a:t>
            </a:r>
            <a:r>
              <a:rPr lang="en-AU" sz="2400" b="1" dirty="0" smtClean="0">
                <a:solidFill>
                  <a:srgbClr val="1C4587"/>
                </a:solidFill>
                <a:latin typeface="Roboto"/>
                <a:ea typeface="Roboto"/>
                <a:cs typeface="Roboto"/>
                <a:sym typeface="Roboto"/>
              </a:rPr>
              <a:t>16</a:t>
            </a:r>
            <a:r>
              <a:rPr lang="en-AU" dirty="0" smtClean="0">
                <a:latin typeface="Roboto"/>
                <a:ea typeface="Roboto"/>
                <a:cs typeface="Roboto"/>
                <a:sym typeface="Roboto"/>
              </a:rPr>
              <a:t> </a:t>
            </a:r>
            <a:r>
              <a:rPr lang="en-AU" dirty="0">
                <a:latin typeface="Roboto"/>
                <a:ea typeface="Roboto"/>
                <a:cs typeface="Roboto"/>
                <a:sym typeface="Roboto"/>
              </a:rPr>
              <a:t>years old</a:t>
            </a:r>
          </a:p>
          <a:p>
            <a:pPr marL="457200" lvl="0" indent="-342900">
              <a:buSzPts val="1800"/>
              <a:buFont typeface="Roboto"/>
              <a:buChar char="★"/>
            </a:pPr>
            <a:r>
              <a:rPr lang="en-AU" dirty="0" smtClean="0">
                <a:latin typeface="Roboto"/>
                <a:ea typeface="Roboto"/>
                <a:cs typeface="Roboto"/>
                <a:sym typeface="Roboto"/>
              </a:rPr>
              <a:t> All of them are </a:t>
            </a:r>
            <a:r>
              <a:rPr lang="en-AU" dirty="0">
                <a:latin typeface="Roboto"/>
                <a:ea typeface="Roboto"/>
                <a:cs typeface="Roboto"/>
                <a:sym typeface="Roboto"/>
              </a:rPr>
              <a:t>in middle </a:t>
            </a:r>
            <a:r>
              <a:rPr lang="en-AU" dirty="0" smtClean="0">
                <a:latin typeface="Roboto"/>
                <a:ea typeface="Roboto"/>
                <a:cs typeface="Roboto"/>
                <a:sym typeface="Roboto"/>
              </a:rPr>
              <a:t>school</a:t>
            </a:r>
            <a:endParaRPr lang="en-AU" dirty="0"/>
          </a:p>
        </p:txBody>
      </p:sp>
      <p:sp>
        <p:nvSpPr>
          <p:cNvPr id="8" name="Rectangle 7"/>
          <p:cNvSpPr/>
          <p:nvPr/>
        </p:nvSpPr>
        <p:spPr>
          <a:xfrm>
            <a:off x="403794" y="3635732"/>
            <a:ext cx="1152880" cy="369332"/>
          </a:xfrm>
          <a:prstGeom prst="rect">
            <a:avLst/>
          </a:prstGeom>
        </p:spPr>
        <p:txBody>
          <a:bodyPr wrap="none">
            <a:spAutoFit/>
          </a:bodyPr>
          <a:lstStyle/>
          <a:p>
            <a:r>
              <a:rPr lang="en-AU" dirty="0" smtClean="0"/>
              <a:t>Romania</a:t>
            </a:r>
            <a:endParaRPr lang="en-AU" dirty="0"/>
          </a:p>
        </p:txBody>
      </p:sp>
      <p:sp>
        <p:nvSpPr>
          <p:cNvPr id="9" name="Rectangle 8"/>
          <p:cNvSpPr/>
          <p:nvPr/>
        </p:nvSpPr>
        <p:spPr>
          <a:xfrm>
            <a:off x="251520" y="1610216"/>
            <a:ext cx="4572000" cy="738664"/>
          </a:xfrm>
          <a:prstGeom prst="rect">
            <a:avLst/>
          </a:prstGeom>
        </p:spPr>
        <p:txBody>
          <a:bodyPr>
            <a:spAutoFit/>
          </a:bodyPr>
          <a:lstStyle/>
          <a:p>
            <a:pPr marL="457200" lvl="0" indent="-342900">
              <a:buSzPts val="1800"/>
              <a:buFont typeface="Roboto"/>
              <a:buChar char="★"/>
            </a:pPr>
            <a:r>
              <a:rPr lang="en-AU" sz="2400" b="1" dirty="0" smtClean="0">
                <a:solidFill>
                  <a:srgbClr val="DD7E6B"/>
                </a:solidFill>
                <a:latin typeface="Roboto"/>
                <a:ea typeface="Roboto"/>
                <a:cs typeface="Roboto"/>
                <a:sym typeface="Roboto"/>
              </a:rPr>
              <a:t>24 </a:t>
            </a:r>
            <a:r>
              <a:rPr lang="en-AU" sz="2400" b="1" dirty="0">
                <a:solidFill>
                  <a:srgbClr val="DD7E6B"/>
                </a:solidFill>
                <a:latin typeface="Roboto"/>
                <a:ea typeface="Roboto"/>
                <a:cs typeface="Roboto"/>
                <a:sym typeface="Roboto"/>
              </a:rPr>
              <a:t>students</a:t>
            </a:r>
            <a:r>
              <a:rPr lang="en-AU" dirty="0">
                <a:latin typeface="Roboto"/>
                <a:ea typeface="Roboto"/>
                <a:cs typeface="Roboto"/>
                <a:sym typeface="Roboto"/>
              </a:rPr>
              <a:t> answered the questionnaire</a:t>
            </a:r>
            <a:r>
              <a:rPr lang="en-AU" dirty="0" smtClean="0">
                <a:latin typeface="Roboto"/>
                <a:ea typeface="Roboto"/>
                <a:cs typeface="Roboto"/>
                <a:sym typeface="Roboto"/>
              </a:rPr>
              <a:t>.</a:t>
            </a:r>
            <a:endParaRPr lang="en-AU" dirty="0">
              <a:latin typeface="Roboto"/>
              <a:ea typeface="Roboto"/>
              <a:cs typeface="Roboto"/>
              <a:sym typeface="Roboto"/>
            </a:endParaRPr>
          </a:p>
        </p:txBody>
      </p:sp>
      <p:sp>
        <p:nvSpPr>
          <p:cNvPr id="10" name="Rectangle 9"/>
          <p:cNvSpPr/>
          <p:nvPr/>
        </p:nvSpPr>
        <p:spPr>
          <a:xfrm>
            <a:off x="465316" y="1187460"/>
            <a:ext cx="1082348" cy="369332"/>
          </a:xfrm>
          <a:prstGeom prst="rect">
            <a:avLst/>
          </a:prstGeom>
        </p:spPr>
        <p:txBody>
          <a:bodyPr wrap="none">
            <a:spAutoFit/>
          </a:bodyPr>
          <a:lstStyle/>
          <a:p>
            <a:r>
              <a:rPr lang="en-AU" dirty="0" smtClean="0"/>
              <a:t>Belgium</a:t>
            </a:r>
            <a:endParaRPr lang="en-AU" dirty="0"/>
          </a:p>
        </p:txBody>
      </p:sp>
      <p:sp>
        <p:nvSpPr>
          <p:cNvPr id="11" name="Rectangle 10"/>
          <p:cNvSpPr/>
          <p:nvPr/>
        </p:nvSpPr>
        <p:spPr>
          <a:xfrm>
            <a:off x="4427984" y="2164214"/>
            <a:ext cx="4572000" cy="1107996"/>
          </a:xfrm>
          <a:prstGeom prst="rect">
            <a:avLst/>
          </a:prstGeom>
        </p:spPr>
        <p:txBody>
          <a:bodyPr>
            <a:spAutoFit/>
          </a:bodyPr>
          <a:lstStyle/>
          <a:p>
            <a:pPr marL="457200" lvl="0" indent="-342900">
              <a:buSzPts val="1800"/>
              <a:buFont typeface="Roboto"/>
              <a:buChar char="★"/>
            </a:pPr>
            <a:r>
              <a:rPr lang="en-AU" sz="2400" b="1" dirty="0" smtClean="0">
                <a:solidFill>
                  <a:srgbClr val="DD7E6B"/>
                </a:solidFill>
                <a:latin typeface="Roboto"/>
                <a:ea typeface="Roboto"/>
                <a:cs typeface="Roboto"/>
                <a:sym typeface="Roboto"/>
              </a:rPr>
              <a:t>37 </a:t>
            </a:r>
            <a:r>
              <a:rPr lang="en-AU" sz="2400" b="1" dirty="0">
                <a:solidFill>
                  <a:srgbClr val="DD7E6B"/>
                </a:solidFill>
                <a:latin typeface="Roboto"/>
                <a:ea typeface="Roboto"/>
                <a:cs typeface="Roboto"/>
                <a:sym typeface="Roboto"/>
              </a:rPr>
              <a:t>students</a:t>
            </a:r>
            <a:r>
              <a:rPr lang="en-AU" dirty="0">
                <a:latin typeface="Roboto"/>
                <a:ea typeface="Roboto"/>
                <a:cs typeface="Roboto"/>
                <a:sym typeface="Roboto"/>
              </a:rPr>
              <a:t> answered the questionnaire.</a:t>
            </a:r>
          </a:p>
          <a:p>
            <a:pPr marL="457200" lvl="0" indent="-342900">
              <a:buSzPts val="1800"/>
              <a:buFont typeface="Roboto"/>
              <a:buChar char="★"/>
            </a:pPr>
            <a:r>
              <a:rPr lang="en-AU" dirty="0">
                <a:latin typeface="Roboto"/>
                <a:ea typeface="Roboto"/>
                <a:cs typeface="Roboto"/>
                <a:sym typeface="Roboto"/>
              </a:rPr>
              <a:t>Aged between </a:t>
            </a:r>
            <a:r>
              <a:rPr lang="en-AU" sz="2400" b="1" dirty="0" smtClean="0">
                <a:solidFill>
                  <a:srgbClr val="1C4587"/>
                </a:solidFill>
                <a:latin typeface="Roboto"/>
                <a:ea typeface="Roboto"/>
                <a:cs typeface="Roboto"/>
                <a:sym typeface="Roboto"/>
              </a:rPr>
              <a:t>17</a:t>
            </a:r>
            <a:r>
              <a:rPr lang="en-AU" sz="2400" dirty="0" smtClean="0">
                <a:latin typeface="Roboto"/>
                <a:ea typeface="Roboto"/>
                <a:cs typeface="Roboto"/>
                <a:sym typeface="Roboto"/>
              </a:rPr>
              <a:t> </a:t>
            </a:r>
            <a:r>
              <a:rPr lang="en-AU" dirty="0">
                <a:latin typeface="Roboto"/>
                <a:ea typeface="Roboto"/>
                <a:cs typeface="Roboto"/>
                <a:sym typeface="Roboto"/>
              </a:rPr>
              <a:t>and </a:t>
            </a:r>
            <a:r>
              <a:rPr lang="en-AU" sz="2400" b="1" dirty="0" smtClean="0">
                <a:solidFill>
                  <a:srgbClr val="1C4587"/>
                </a:solidFill>
                <a:latin typeface="Roboto"/>
                <a:ea typeface="Roboto"/>
                <a:cs typeface="Roboto"/>
                <a:sym typeface="Roboto"/>
              </a:rPr>
              <a:t>18</a:t>
            </a:r>
            <a:r>
              <a:rPr lang="en-AU" dirty="0" smtClean="0">
                <a:latin typeface="Roboto"/>
                <a:ea typeface="Roboto"/>
                <a:cs typeface="Roboto"/>
                <a:sym typeface="Roboto"/>
              </a:rPr>
              <a:t> </a:t>
            </a:r>
            <a:r>
              <a:rPr lang="en-AU" dirty="0">
                <a:latin typeface="Roboto"/>
                <a:ea typeface="Roboto"/>
                <a:cs typeface="Roboto"/>
                <a:sym typeface="Roboto"/>
              </a:rPr>
              <a:t>years </a:t>
            </a:r>
            <a:r>
              <a:rPr lang="en-AU" dirty="0" smtClean="0">
                <a:latin typeface="Roboto"/>
                <a:ea typeface="Roboto"/>
                <a:cs typeface="Roboto"/>
                <a:sym typeface="Roboto"/>
              </a:rPr>
              <a:t>old</a:t>
            </a:r>
            <a:endParaRPr lang="en-AU" dirty="0">
              <a:latin typeface="Roboto"/>
              <a:ea typeface="Roboto"/>
              <a:cs typeface="Roboto"/>
              <a:sym typeface="Roboto"/>
            </a:endParaRPr>
          </a:p>
        </p:txBody>
      </p:sp>
      <p:sp>
        <p:nvSpPr>
          <p:cNvPr id="12" name="Rectangle 11"/>
          <p:cNvSpPr/>
          <p:nvPr/>
        </p:nvSpPr>
        <p:spPr>
          <a:xfrm>
            <a:off x="7551155" y="1794882"/>
            <a:ext cx="1016625" cy="369332"/>
          </a:xfrm>
          <a:prstGeom prst="rect">
            <a:avLst/>
          </a:prstGeom>
        </p:spPr>
        <p:txBody>
          <a:bodyPr wrap="none">
            <a:spAutoFit/>
          </a:bodyPr>
          <a:lstStyle/>
          <a:p>
            <a:r>
              <a:rPr lang="en-AU" dirty="0" smtClean="0"/>
              <a:t>Norway</a:t>
            </a:r>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7870" y="116632"/>
            <a:ext cx="1264653" cy="13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803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116632"/>
            <a:ext cx="8229600" cy="1143000"/>
          </a:xfrm>
        </p:spPr>
        <p:txBody>
          <a:bodyPr>
            <a:normAutofit/>
          </a:bodyPr>
          <a:lstStyle/>
          <a:p>
            <a:pPr algn="ctr"/>
            <a:r>
              <a:rPr lang="pt-PT" sz="3000" dirty="0">
                <a:effectLst>
                  <a:outerShdw blurRad="38100" dist="38100" dir="2700000" algn="tl">
                    <a:srgbClr val="000000">
                      <a:alpha val="43137"/>
                    </a:srgbClr>
                  </a:outerShdw>
                </a:effectLst>
              </a:rPr>
              <a:t>The lessons are attractive in your school.</a:t>
            </a:r>
            <a:endParaRPr lang="en-AU" sz="3000" dirty="0">
              <a:effectLst>
                <a:outerShdw blurRad="38100" dist="38100" dir="2700000" algn="tl">
                  <a:srgbClr val="000000">
                    <a:alpha val="43137"/>
                  </a:srgbClr>
                </a:outerShdw>
              </a:effectLst>
            </a:endParaRPr>
          </a:p>
        </p:txBody>
      </p:sp>
      <p:sp>
        <p:nvSpPr>
          <p:cNvPr id="7" name="TextBox 6"/>
          <p:cNvSpPr txBox="1"/>
          <p:nvPr/>
        </p:nvSpPr>
        <p:spPr>
          <a:xfrm>
            <a:off x="1619672" y="1089823"/>
            <a:ext cx="1440160" cy="369332"/>
          </a:xfrm>
          <a:prstGeom prst="rect">
            <a:avLst/>
          </a:prstGeom>
          <a:noFill/>
        </p:spPr>
        <p:txBody>
          <a:bodyPr wrap="square" rtlCol="0">
            <a:spAutoFit/>
          </a:bodyPr>
          <a:lstStyle/>
          <a:p>
            <a:endParaRPr lang="en-AU" dirty="0"/>
          </a:p>
        </p:txBody>
      </p:sp>
      <p:grpSp>
        <p:nvGrpSpPr>
          <p:cNvPr id="13" name="Group 12"/>
          <p:cNvGrpSpPr/>
          <p:nvPr/>
        </p:nvGrpSpPr>
        <p:grpSpPr>
          <a:xfrm>
            <a:off x="538800" y="1259468"/>
            <a:ext cx="8535275" cy="5236126"/>
            <a:chOff x="538800" y="1259468"/>
            <a:chExt cx="8535275" cy="5236126"/>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581" y="1700808"/>
              <a:ext cx="3481387" cy="186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8745" y="1858069"/>
              <a:ext cx="3341687" cy="185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539552" y="1259468"/>
              <a:ext cx="1082348" cy="369332"/>
            </a:xfrm>
            <a:prstGeom prst="rect">
              <a:avLst/>
            </a:prstGeom>
          </p:spPr>
          <p:txBody>
            <a:bodyPr wrap="none">
              <a:spAutoFit/>
            </a:bodyPr>
            <a:lstStyle/>
            <a:p>
              <a:r>
                <a:rPr lang="en-AU" dirty="0"/>
                <a:t>Belgium</a:t>
              </a:r>
            </a:p>
          </p:txBody>
        </p:sp>
        <p:sp>
          <p:nvSpPr>
            <p:cNvPr id="10" name="Rectangle 9"/>
            <p:cNvSpPr/>
            <p:nvPr/>
          </p:nvSpPr>
          <p:spPr>
            <a:xfrm>
              <a:off x="7299791" y="1331476"/>
              <a:ext cx="1016625" cy="369332"/>
            </a:xfrm>
            <a:prstGeom prst="rect">
              <a:avLst/>
            </a:prstGeom>
          </p:spPr>
          <p:txBody>
            <a:bodyPr wrap="none">
              <a:spAutoFit/>
            </a:bodyPr>
            <a:lstStyle/>
            <a:p>
              <a:r>
                <a:rPr lang="en-AU" dirty="0"/>
                <a:t>Norway</a:t>
              </a:r>
            </a:p>
          </p:txBody>
        </p:sp>
        <p:sp>
          <p:nvSpPr>
            <p:cNvPr id="11" name="Rectangle 10"/>
            <p:cNvSpPr/>
            <p:nvPr/>
          </p:nvSpPr>
          <p:spPr>
            <a:xfrm>
              <a:off x="538800" y="3635732"/>
              <a:ext cx="1152880" cy="369332"/>
            </a:xfrm>
            <a:prstGeom prst="rect">
              <a:avLst/>
            </a:prstGeom>
          </p:spPr>
          <p:txBody>
            <a:bodyPr wrap="none">
              <a:spAutoFit/>
            </a:bodyPr>
            <a:lstStyle/>
            <a:p>
              <a:r>
                <a:rPr lang="en-AU" dirty="0"/>
                <a:t>Romania</a:t>
              </a:r>
            </a:p>
          </p:txBody>
        </p:sp>
        <p:pic>
          <p:nvPicPr>
            <p:cNvPr id="205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4293096"/>
              <a:ext cx="5438179" cy="2202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0639" y="4083967"/>
              <a:ext cx="3335337" cy="186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7702858" y="4139788"/>
              <a:ext cx="1117614" cy="369332"/>
            </a:xfrm>
            <a:prstGeom prst="rect">
              <a:avLst/>
            </a:prstGeom>
          </p:spPr>
          <p:txBody>
            <a:bodyPr wrap="none">
              <a:spAutoFit/>
            </a:bodyPr>
            <a:lstStyle/>
            <a:p>
              <a:r>
                <a:rPr lang="en-AU" dirty="0"/>
                <a:t>Portugal</a:t>
              </a:r>
            </a:p>
          </p:txBody>
        </p:sp>
      </p:grpSp>
      <p:sp>
        <p:nvSpPr>
          <p:cNvPr id="20" name="Google Shape;81;p15"/>
          <p:cNvSpPr txBox="1"/>
          <p:nvPr/>
        </p:nvSpPr>
        <p:spPr>
          <a:xfrm>
            <a:off x="6354985" y="6268644"/>
            <a:ext cx="2719090" cy="544732"/>
          </a:xfrm>
          <a:prstGeom prst="rect">
            <a:avLst/>
          </a:prstGeom>
          <a:noFill/>
          <a:ln>
            <a:noFill/>
          </a:ln>
        </p:spPr>
        <p:txBody>
          <a:bodyPr spcFirstLastPara="1" wrap="square" lIns="91425" tIns="91425" rIns="91425" bIns="91425" anchor="t" anchorCtr="0">
            <a:noAutofit/>
          </a:bodyPr>
          <a:lstStyle/>
          <a:p>
            <a:pPr algn="just"/>
            <a:r>
              <a:rPr lang="pt-PT" sz="1200" dirty="0">
                <a:latin typeface="Roboto"/>
                <a:ea typeface="Roboto"/>
                <a:cs typeface="Roboto"/>
                <a:sym typeface="Roboto"/>
              </a:rPr>
              <a:t>Most of the students agree, neither agree or </a:t>
            </a:r>
            <a:r>
              <a:rPr lang="pt-PT" sz="1200" dirty="0" smtClean="0">
                <a:latin typeface="Roboto"/>
                <a:ea typeface="Roboto"/>
                <a:cs typeface="Roboto"/>
                <a:sym typeface="Roboto"/>
              </a:rPr>
              <a:t>disagree.</a:t>
            </a:r>
            <a:endParaRPr lang="pt-PT" sz="1200" dirty="0">
              <a:latin typeface="Roboto"/>
              <a:ea typeface="Roboto"/>
              <a:cs typeface="Roboto"/>
              <a:sym typeface="Roboto"/>
            </a:endParaRPr>
          </a:p>
          <a:p>
            <a:pPr marL="0" lvl="0" indent="0" algn="l" rtl="0">
              <a:spcBef>
                <a:spcPts val="0"/>
              </a:spcBef>
              <a:spcAft>
                <a:spcPts val="0"/>
              </a:spcAft>
              <a:buNone/>
            </a:pPr>
            <a:r>
              <a:rPr lang="pt-PT" sz="1200" dirty="0" smtClean="0">
                <a:latin typeface="Roboto"/>
                <a:ea typeface="Roboto"/>
                <a:cs typeface="Roboto"/>
                <a:sym typeface="Roboto"/>
              </a:rPr>
              <a:t>.</a:t>
            </a:r>
            <a:endParaRPr sz="1200" dirty="0">
              <a:latin typeface="Roboto"/>
              <a:ea typeface="Roboto"/>
              <a:cs typeface="Roboto"/>
              <a:sym typeface="Roboto"/>
            </a:endParaRPr>
          </a:p>
        </p:txBody>
      </p:sp>
    </p:spTree>
    <p:extLst>
      <p:ext uri="{BB962C8B-B14F-4D97-AF65-F5344CB8AC3E}">
        <p14:creationId xmlns:p14="http://schemas.microsoft.com/office/powerpoint/2010/main" val="2559531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pt-PT" sz="2800" dirty="0"/>
              <a:t>Which of the following school activities do you like most?  Why?</a:t>
            </a:r>
            <a:endParaRPr lang="en-AU" sz="28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9" y="1545862"/>
            <a:ext cx="3996138" cy="2099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619672" y="3717032"/>
            <a:ext cx="1082348" cy="369332"/>
          </a:xfrm>
          <a:prstGeom prst="rect">
            <a:avLst/>
          </a:prstGeom>
        </p:spPr>
        <p:txBody>
          <a:bodyPr wrap="none">
            <a:spAutoFit/>
          </a:bodyPr>
          <a:lstStyle/>
          <a:p>
            <a:r>
              <a:rPr lang="en-AU" dirty="0" smtClean="0"/>
              <a:t>Belgium</a:t>
            </a:r>
            <a:endParaRPr lang="en-AU"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547639"/>
            <a:ext cx="4194770" cy="2097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233080" y="3717032"/>
            <a:ext cx="1016625" cy="369332"/>
          </a:xfrm>
          <a:prstGeom prst="rect">
            <a:avLst/>
          </a:prstGeom>
        </p:spPr>
        <p:txBody>
          <a:bodyPr wrap="none">
            <a:spAutoFit/>
          </a:bodyPr>
          <a:lstStyle/>
          <a:p>
            <a:r>
              <a:rPr lang="en-AU" dirty="0"/>
              <a:t>Norway</a:t>
            </a:r>
          </a:p>
        </p:txBody>
      </p:sp>
      <p:sp>
        <p:nvSpPr>
          <p:cNvPr id="6" name="Rectangle 5"/>
          <p:cNvSpPr/>
          <p:nvPr/>
        </p:nvSpPr>
        <p:spPr>
          <a:xfrm>
            <a:off x="899592" y="4869160"/>
            <a:ext cx="7488832" cy="646331"/>
          </a:xfrm>
          <a:prstGeom prst="rect">
            <a:avLst/>
          </a:prstGeom>
        </p:spPr>
        <p:txBody>
          <a:bodyPr wrap="square">
            <a:spAutoFit/>
          </a:bodyPr>
          <a:lstStyle/>
          <a:p>
            <a:r>
              <a:rPr lang="en-AU" dirty="0" smtClean="0"/>
              <a:t>Sport and computer activities was the most </a:t>
            </a:r>
            <a:r>
              <a:rPr lang="en-AU" dirty="0"/>
              <a:t>most chosen </a:t>
            </a:r>
            <a:r>
              <a:rPr lang="en-AU" dirty="0" smtClean="0"/>
              <a:t>item besides group activities and school workshops.</a:t>
            </a:r>
            <a:endParaRPr lang="en-AU" dirty="0"/>
          </a:p>
        </p:txBody>
      </p:sp>
    </p:spTree>
    <p:extLst>
      <p:ext uri="{BB962C8B-B14F-4D97-AF65-F5344CB8AC3E}">
        <p14:creationId xmlns:p14="http://schemas.microsoft.com/office/powerpoint/2010/main" val="2288113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normAutofit/>
          </a:bodyPr>
          <a:lstStyle/>
          <a:p>
            <a:r>
              <a:rPr lang="pt-PT" sz="2800" dirty="0"/>
              <a:t>Which of the following school activities do you like most?  Why?</a:t>
            </a:r>
            <a:endParaRPr lang="en-AU" sz="28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737335"/>
            <a:ext cx="4372780" cy="2195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741349"/>
            <a:ext cx="4040758" cy="2191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899592" y="4869160"/>
            <a:ext cx="7488832" cy="646331"/>
          </a:xfrm>
          <a:prstGeom prst="rect">
            <a:avLst/>
          </a:prstGeom>
        </p:spPr>
        <p:txBody>
          <a:bodyPr wrap="square">
            <a:spAutoFit/>
          </a:bodyPr>
          <a:lstStyle/>
          <a:p>
            <a:r>
              <a:rPr lang="en-AU" dirty="0" smtClean="0"/>
              <a:t>Sport and outdoor activities was the most chosen item besides group activities and computer activities.</a:t>
            </a:r>
            <a:endParaRPr lang="en-AU" dirty="0"/>
          </a:p>
        </p:txBody>
      </p:sp>
      <p:sp>
        <p:nvSpPr>
          <p:cNvPr id="5" name="Rectangle 4"/>
          <p:cNvSpPr/>
          <p:nvPr/>
        </p:nvSpPr>
        <p:spPr>
          <a:xfrm>
            <a:off x="1187624" y="3923764"/>
            <a:ext cx="1117614" cy="369332"/>
          </a:xfrm>
          <a:prstGeom prst="rect">
            <a:avLst/>
          </a:prstGeom>
        </p:spPr>
        <p:txBody>
          <a:bodyPr wrap="none">
            <a:spAutoFit/>
          </a:bodyPr>
          <a:lstStyle/>
          <a:p>
            <a:r>
              <a:rPr lang="en-AU" dirty="0"/>
              <a:t>Portugal</a:t>
            </a:r>
          </a:p>
        </p:txBody>
      </p:sp>
      <p:sp>
        <p:nvSpPr>
          <p:cNvPr id="6" name="Rectangle 5"/>
          <p:cNvSpPr/>
          <p:nvPr/>
        </p:nvSpPr>
        <p:spPr>
          <a:xfrm>
            <a:off x="6228184" y="3923764"/>
            <a:ext cx="1152880" cy="369332"/>
          </a:xfrm>
          <a:prstGeom prst="rect">
            <a:avLst/>
          </a:prstGeom>
        </p:spPr>
        <p:txBody>
          <a:bodyPr wrap="none">
            <a:spAutoFit/>
          </a:bodyPr>
          <a:lstStyle/>
          <a:p>
            <a:r>
              <a:rPr lang="en-AU" dirty="0"/>
              <a:t>Romania</a:t>
            </a:r>
          </a:p>
        </p:txBody>
      </p:sp>
    </p:spTree>
    <p:extLst>
      <p:ext uri="{BB962C8B-B14F-4D97-AF65-F5344CB8AC3E}">
        <p14:creationId xmlns:p14="http://schemas.microsoft.com/office/powerpoint/2010/main" val="3354779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27373"/>
            <a:ext cx="8229600" cy="4525963"/>
          </a:xfrm>
        </p:spPr>
        <p:txBody>
          <a:bodyPr>
            <a:normAutofit/>
          </a:bodyPr>
          <a:lstStyle/>
          <a:p>
            <a:r>
              <a:rPr lang="en-AU" sz="2000" dirty="0"/>
              <a:t>Working at the shop</a:t>
            </a:r>
          </a:p>
          <a:p>
            <a:r>
              <a:rPr lang="en-AU" sz="2000" dirty="0"/>
              <a:t>Every hour sport</a:t>
            </a:r>
          </a:p>
          <a:p>
            <a:r>
              <a:rPr lang="en-AU" sz="2000" dirty="0"/>
              <a:t>Like to work in groups</a:t>
            </a:r>
          </a:p>
          <a:p>
            <a:r>
              <a:rPr lang="en-AU" sz="2000" dirty="0"/>
              <a:t>Use technology</a:t>
            </a:r>
          </a:p>
          <a:p>
            <a:r>
              <a:rPr lang="en-AU" sz="2000" dirty="0"/>
              <a:t>Experiment, and find solutions to different problems</a:t>
            </a:r>
          </a:p>
          <a:p>
            <a:r>
              <a:rPr lang="en-AU" sz="2000" dirty="0"/>
              <a:t>International day</a:t>
            </a:r>
          </a:p>
          <a:p>
            <a:r>
              <a:rPr lang="en-AU" sz="2000" smtClean="0"/>
              <a:t>Fundraising-day</a:t>
            </a:r>
            <a:endParaRPr lang="en-AU" sz="2000" dirty="0"/>
          </a:p>
          <a:p>
            <a:r>
              <a:rPr lang="en-AU" sz="2000" dirty="0"/>
              <a:t>Be creative and to use my hands </a:t>
            </a:r>
          </a:p>
          <a:p>
            <a:r>
              <a:rPr lang="en-AU" sz="2000" dirty="0"/>
              <a:t>RRR school workshops: learn how to protect the environment</a:t>
            </a:r>
          </a:p>
          <a:p>
            <a:r>
              <a:rPr lang="en-AU" sz="2000" dirty="0"/>
              <a:t>Physical education and sport because we go to a sport base every week.</a:t>
            </a:r>
          </a:p>
          <a:p>
            <a:endParaRPr lang="en-AU" dirty="0"/>
          </a:p>
        </p:txBody>
      </p:sp>
      <p:sp>
        <p:nvSpPr>
          <p:cNvPr id="3" name="Title 2"/>
          <p:cNvSpPr>
            <a:spLocks noGrp="1"/>
          </p:cNvSpPr>
          <p:nvPr>
            <p:ph type="title"/>
          </p:nvPr>
        </p:nvSpPr>
        <p:spPr/>
        <p:txBody>
          <a:bodyPr/>
          <a:lstStyle/>
          <a:p>
            <a:r>
              <a:rPr lang="en-US" dirty="0" smtClean="0"/>
              <a:t>Others school activities:</a:t>
            </a:r>
            <a:endParaRPr lang="en-AU" dirty="0"/>
          </a:p>
        </p:txBody>
      </p:sp>
    </p:spTree>
    <p:extLst>
      <p:ext uri="{BB962C8B-B14F-4D97-AF65-F5344CB8AC3E}">
        <p14:creationId xmlns:p14="http://schemas.microsoft.com/office/powerpoint/2010/main" val="2173755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640960" cy="4669979"/>
          </a:xfrm>
        </p:spPr>
        <p:txBody>
          <a:bodyPr/>
          <a:lstStyle/>
          <a:p>
            <a:pPr marL="109728" indent="0">
              <a:buNone/>
            </a:pPr>
            <a:r>
              <a:rPr lang="en-AU" dirty="0" smtClean="0">
                <a:solidFill>
                  <a:srgbClr val="FF0000"/>
                </a:solidFill>
              </a:rPr>
              <a:t>                                                             </a:t>
            </a:r>
            <a:endParaRPr lang="en-AU" dirty="0"/>
          </a:p>
        </p:txBody>
      </p:sp>
      <p:sp>
        <p:nvSpPr>
          <p:cNvPr id="3" name="Title 2"/>
          <p:cNvSpPr>
            <a:spLocks noGrp="1"/>
          </p:cNvSpPr>
          <p:nvPr>
            <p:ph type="title"/>
          </p:nvPr>
        </p:nvSpPr>
        <p:spPr>
          <a:xfrm>
            <a:off x="179512" y="116632"/>
            <a:ext cx="4896544" cy="706090"/>
          </a:xfrm>
        </p:spPr>
        <p:txBody>
          <a:bodyPr>
            <a:normAutofit/>
          </a:bodyPr>
          <a:lstStyle/>
          <a:p>
            <a:r>
              <a:rPr lang="en-AU" sz="1600" dirty="0"/>
              <a:t>Which of the school subjects do you like most? Why?</a:t>
            </a:r>
          </a:p>
        </p:txBody>
      </p:sp>
      <p:sp>
        <p:nvSpPr>
          <p:cNvPr id="4" name="Rectangle 3"/>
          <p:cNvSpPr/>
          <p:nvPr/>
        </p:nvSpPr>
        <p:spPr>
          <a:xfrm>
            <a:off x="1187624" y="980728"/>
            <a:ext cx="3528392" cy="2062103"/>
          </a:xfrm>
          <a:prstGeom prst="rect">
            <a:avLst/>
          </a:prstGeom>
        </p:spPr>
        <p:txBody>
          <a:bodyPr wrap="square">
            <a:spAutoFit/>
          </a:bodyPr>
          <a:lstStyle/>
          <a:p>
            <a:r>
              <a:rPr lang="en-AU" sz="1600" dirty="0">
                <a:solidFill>
                  <a:srgbClr val="00B050"/>
                </a:solidFill>
                <a:latin typeface="Calibri" pitchFamily="34" charset="0"/>
                <a:cs typeface="Calibri" pitchFamily="34" charset="0"/>
              </a:rPr>
              <a:t>Logistic assistant</a:t>
            </a:r>
          </a:p>
          <a:p>
            <a:r>
              <a:rPr lang="en-AU" sz="1600" dirty="0">
                <a:solidFill>
                  <a:srgbClr val="00B050"/>
                </a:solidFill>
                <a:latin typeface="Calibri" pitchFamily="34" charset="0"/>
                <a:cs typeface="Calibri" pitchFamily="34" charset="0"/>
              </a:rPr>
              <a:t>Working on cars</a:t>
            </a:r>
          </a:p>
          <a:p>
            <a:r>
              <a:rPr lang="en-AU" sz="1600" dirty="0">
                <a:solidFill>
                  <a:srgbClr val="00B050"/>
                </a:solidFill>
                <a:latin typeface="Calibri" pitchFamily="34" charset="0"/>
                <a:cs typeface="Calibri" pitchFamily="34" charset="0"/>
              </a:rPr>
              <a:t>Metal work</a:t>
            </a:r>
          </a:p>
          <a:p>
            <a:r>
              <a:rPr lang="en-AU" sz="1600" dirty="0">
                <a:solidFill>
                  <a:srgbClr val="00B050"/>
                </a:solidFill>
                <a:latin typeface="Calibri" pitchFamily="34" charset="0"/>
                <a:cs typeface="Calibri" pitchFamily="34" charset="0"/>
              </a:rPr>
              <a:t>Sports</a:t>
            </a:r>
          </a:p>
          <a:p>
            <a:r>
              <a:rPr lang="en-AU" sz="1600" dirty="0">
                <a:solidFill>
                  <a:srgbClr val="00B050"/>
                </a:solidFill>
                <a:latin typeface="Calibri" pitchFamily="34" charset="0"/>
                <a:cs typeface="Calibri" pitchFamily="34" charset="0"/>
              </a:rPr>
              <a:t>General subjects</a:t>
            </a:r>
          </a:p>
          <a:p>
            <a:r>
              <a:rPr lang="en-AU" sz="1600" dirty="0">
                <a:solidFill>
                  <a:srgbClr val="00B050"/>
                </a:solidFill>
                <a:latin typeface="Calibri" pitchFamily="34" charset="0"/>
                <a:cs typeface="Calibri" pitchFamily="34" charset="0"/>
              </a:rPr>
              <a:t>Woodwork</a:t>
            </a:r>
          </a:p>
          <a:p>
            <a:r>
              <a:rPr lang="en-AU" sz="1600" dirty="0">
                <a:solidFill>
                  <a:srgbClr val="00B050"/>
                </a:solidFill>
                <a:latin typeface="Calibri" pitchFamily="34" charset="0"/>
                <a:cs typeface="Calibri" pitchFamily="34" charset="0"/>
              </a:rPr>
              <a:t>Computer lesson</a:t>
            </a:r>
          </a:p>
          <a:p>
            <a:r>
              <a:rPr lang="en-AU" sz="1600" dirty="0">
                <a:solidFill>
                  <a:srgbClr val="00B050"/>
                </a:solidFill>
                <a:latin typeface="Calibri" pitchFamily="34" charset="0"/>
                <a:cs typeface="Calibri" pitchFamily="34" charset="0"/>
              </a:rPr>
              <a:t>Shop assistant</a:t>
            </a:r>
          </a:p>
        </p:txBody>
      </p:sp>
      <p:sp>
        <p:nvSpPr>
          <p:cNvPr id="5" name="Rectangle 4"/>
          <p:cNvSpPr/>
          <p:nvPr/>
        </p:nvSpPr>
        <p:spPr>
          <a:xfrm>
            <a:off x="3347864" y="965046"/>
            <a:ext cx="3096344" cy="1815882"/>
          </a:xfrm>
          <a:prstGeom prst="rect">
            <a:avLst/>
          </a:prstGeom>
        </p:spPr>
        <p:txBody>
          <a:bodyPr wrap="square">
            <a:spAutoFit/>
          </a:bodyPr>
          <a:lstStyle/>
          <a:p>
            <a:pPr algn="r"/>
            <a:r>
              <a:rPr lang="en-AU" sz="1600" dirty="0">
                <a:solidFill>
                  <a:srgbClr val="00B050"/>
                </a:solidFill>
                <a:latin typeface="Calibri" pitchFamily="34" charset="0"/>
                <a:cs typeface="Calibri" pitchFamily="34" charset="0"/>
              </a:rPr>
              <a:t>Vocational training</a:t>
            </a:r>
          </a:p>
          <a:p>
            <a:pPr algn="r"/>
            <a:r>
              <a:rPr lang="en-AU" sz="1600" dirty="0">
                <a:solidFill>
                  <a:srgbClr val="00B050"/>
                </a:solidFill>
                <a:latin typeface="Calibri" pitchFamily="34" charset="0"/>
                <a:cs typeface="Calibri" pitchFamily="34" charset="0"/>
              </a:rPr>
              <a:t>Social skills</a:t>
            </a:r>
          </a:p>
          <a:p>
            <a:pPr algn="r"/>
            <a:r>
              <a:rPr lang="en-AU" sz="1600" dirty="0">
                <a:solidFill>
                  <a:srgbClr val="00B050"/>
                </a:solidFill>
                <a:latin typeface="Calibri" pitchFamily="34" charset="0"/>
                <a:cs typeface="Calibri" pitchFamily="34" charset="0"/>
              </a:rPr>
              <a:t>Work outside</a:t>
            </a:r>
          </a:p>
          <a:p>
            <a:pPr algn="r"/>
            <a:r>
              <a:rPr lang="en-AU" sz="1600" dirty="0">
                <a:solidFill>
                  <a:srgbClr val="00B050"/>
                </a:solidFill>
                <a:latin typeface="Calibri" pitchFamily="34" charset="0"/>
                <a:cs typeface="Calibri" pitchFamily="34" charset="0"/>
              </a:rPr>
              <a:t>Math</a:t>
            </a:r>
          </a:p>
          <a:p>
            <a:pPr algn="r"/>
            <a:r>
              <a:rPr lang="en-AU" sz="1600" dirty="0">
                <a:solidFill>
                  <a:srgbClr val="00B050"/>
                </a:solidFill>
                <a:latin typeface="Calibri" pitchFamily="34" charset="0"/>
                <a:cs typeface="Calibri" pitchFamily="34" charset="0"/>
              </a:rPr>
              <a:t>Art</a:t>
            </a:r>
          </a:p>
          <a:p>
            <a:pPr algn="r"/>
            <a:r>
              <a:rPr lang="en-AU" sz="1600" dirty="0">
                <a:solidFill>
                  <a:srgbClr val="00B050"/>
                </a:solidFill>
                <a:latin typeface="Calibri" pitchFamily="34" charset="0"/>
                <a:cs typeface="Calibri" pitchFamily="34" charset="0"/>
              </a:rPr>
              <a:t>Cooking</a:t>
            </a:r>
          </a:p>
          <a:p>
            <a:pPr algn="r"/>
            <a:r>
              <a:rPr lang="en-AU" sz="1600" dirty="0">
                <a:solidFill>
                  <a:srgbClr val="00B050"/>
                </a:solidFill>
                <a:latin typeface="Calibri" pitchFamily="34" charset="0"/>
                <a:cs typeface="Calibri" pitchFamily="34" charset="0"/>
              </a:rPr>
              <a:t>Looking </a:t>
            </a:r>
            <a:r>
              <a:rPr lang="en-AU" sz="1600" dirty="0" err="1">
                <a:solidFill>
                  <a:srgbClr val="00B050"/>
                </a:solidFill>
                <a:latin typeface="Calibri" pitchFamily="34" charset="0"/>
                <a:cs typeface="Calibri" pitchFamily="34" charset="0"/>
              </a:rPr>
              <a:t>Karrewiet</a:t>
            </a:r>
            <a:r>
              <a:rPr lang="en-AU" sz="1600" dirty="0">
                <a:solidFill>
                  <a:srgbClr val="00B050"/>
                </a:solidFill>
                <a:latin typeface="Calibri" pitchFamily="34" charset="0"/>
                <a:cs typeface="Calibri" pitchFamily="34" charset="0"/>
              </a:rPr>
              <a:t> (news)</a:t>
            </a:r>
          </a:p>
        </p:txBody>
      </p:sp>
      <p:sp>
        <p:nvSpPr>
          <p:cNvPr id="6" name="Rectangle 5"/>
          <p:cNvSpPr/>
          <p:nvPr/>
        </p:nvSpPr>
        <p:spPr>
          <a:xfrm>
            <a:off x="179511" y="3212976"/>
            <a:ext cx="8064895" cy="2585323"/>
          </a:xfrm>
          <a:prstGeom prst="rect">
            <a:avLst/>
          </a:prstGeom>
        </p:spPr>
        <p:txBody>
          <a:bodyPr wrap="square">
            <a:spAutoFit/>
          </a:bodyPr>
          <a:lstStyle/>
          <a:p>
            <a:r>
              <a:rPr lang="en-AU" sz="1600" dirty="0" smtClean="0">
                <a:latin typeface="Calibri" pitchFamily="34" charset="0"/>
                <a:cs typeface="Calibri" pitchFamily="34" charset="0"/>
              </a:rPr>
              <a:t>“Logistic </a:t>
            </a:r>
            <a:r>
              <a:rPr lang="en-AU" sz="1600" dirty="0">
                <a:latin typeface="Calibri" pitchFamily="34" charset="0"/>
                <a:cs typeface="Calibri" pitchFamily="34" charset="0"/>
              </a:rPr>
              <a:t>assistant because I like it, I can learn a lot of things for a later job, we play games and can work together</a:t>
            </a:r>
          </a:p>
          <a:p>
            <a:r>
              <a:rPr lang="en-AU" sz="1600" dirty="0">
                <a:latin typeface="Calibri" pitchFamily="34" charset="0"/>
                <a:cs typeface="Calibri" pitchFamily="34" charset="0"/>
              </a:rPr>
              <a:t>Working on cars because I can learn a lot about cars</a:t>
            </a:r>
          </a:p>
          <a:p>
            <a:r>
              <a:rPr lang="en-AU" sz="1600" dirty="0">
                <a:latin typeface="Calibri" pitchFamily="34" charset="0"/>
                <a:cs typeface="Calibri" pitchFamily="34" charset="0"/>
              </a:rPr>
              <a:t>Metal work because I can learn a lot of my job as a welder, is fun, we learn a lot of new things, we like the teacher</a:t>
            </a:r>
          </a:p>
          <a:p>
            <a:r>
              <a:rPr lang="en-AU" sz="1600" dirty="0">
                <a:latin typeface="Calibri" pitchFamily="34" charset="0"/>
                <a:cs typeface="Calibri" pitchFamily="34" charset="0"/>
              </a:rPr>
              <a:t>I like Sports because is fun, I like moving</a:t>
            </a:r>
          </a:p>
          <a:p>
            <a:r>
              <a:rPr lang="en-AU" sz="1600" dirty="0">
                <a:latin typeface="Calibri" pitchFamily="34" charset="0"/>
                <a:cs typeface="Calibri" pitchFamily="34" charset="0"/>
              </a:rPr>
              <a:t>I like Computer lessons because I like computers, the classes are fun, I also like to look at the news edition.</a:t>
            </a:r>
          </a:p>
          <a:p>
            <a:r>
              <a:rPr lang="en-AU" sz="1600" dirty="0">
                <a:latin typeface="Calibri" pitchFamily="34" charset="0"/>
                <a:cs typeface="Calibri" pitchFamily="34" charset="0"/>
              </a:rPr>
              <a:t>Shop assistant because we can work together.</a:t>
            </a:r>
          </a:p>
          <a:p>
            <a:r>
              <a:rPr lang="en-AU" sz="1600" dirty="0">
                <a:latin typeface="Calibri" pitchFamily="34" charset="0"/>
                <a:cs typeface="Calibri" pitchFamily="34" charset="0"/>
              </a:rPr>
              <a:t>Vocational training because we can do things </a:t>
            </a:r>
            <a:r>
              <a:rPr lang="en-AU" sz="1600" dirty="0" smtClean="0">
                <a:latin typeface="Calibri" pitchFamily="34" charset="0"/>
                <a:cs typeface="Calibri" pitchFamily="34" charset="0"/>
              </a:rPr>
              <a:t>for real”.</a:t>
            </a:r>
            <a:endParaRPr lang="en-AU" sz="1400" dirty="0"/>
          </a:p>
        </p:txBody>
      </p:sp>
      <p:sp>
        <p:nvSpPr>
          <p:cNvPr id="7" name="Rectangle 6"/>
          <p:cNvSpPr/>
          <p:nvPr/>
        </p:nvSpPr>
        <p:spPr>
          <a:xfrm>
            <a:off x="7812360" y="116632"/>
            <a:ext cx="1082348" cy="369332"/>
          </a:xfrm>
          <a:prstGeom prst="rect">
            <a:avLst/>
          </a:prstGeom>
        </p:spPr>
        <p:txBody>
          <a:bodyPr wrap="none">
            <a:spAutoFit/>
          </a:bodyPr>
          <a:lstStyle/>
          <a:p>
            <a:r>
              <a:rPr lang="en-AU" dirty="0">
                <a:solidFill>
                  <a:srgbClr val="FF0000"/>
                </a:solidFill>
              </a:rPr>
              <a:t>Belgium</a:t>
            </a:r>
          </a:p>
        </p:txBody>
      </p:sp>
    </p:spTree>
    <p:extLst>
      <p:ext uri="{BB962C8B-B14F-4D97-AF65-F5344CB8AC3E}">
        <p14:creationId xmlns:p14="http://schemas.microsoft.com/office/powerpoint/2010/main" val="259233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28575"/>
            <a:ext cx="5050904" cy="778098"/>
          </a:xfrm>
        </p:spPr>
        <p:txBody>
          <a:bodyPr>
            <a:normAutofit/>
          </a:bodyPr>
          <a:lstStyle/>
          <a:p>
            <a:r>
              <a:rPr lang="en-AU" sz="1600" dirty="0"/>
              <a:t>Which of the school subjects do you like most? </a:t>
            </a:r>
            <a:r>
              <a:rPr lang="en-AU" sz="1600" dirty="0" smtClean="0"/>
              <a:t/>
            </a:r>
            <a:br>
              <a:rPr lang="en-AU" sz="1600" dirty="0" smtClean="0"/>
            </a:br>
            <a:r>
              <a:rPr lang="en-AU" sz="1600" dirty="0" smtClean="0"/>
              <a:t>Why</a:t>
            </a:r>
            <a:r>
              <a:rPr lang="en-AU" sz="1600" dirty="0"/>
              <a:t>?</a:t>
            </a:r>
          </a:p>
        </p:txBody>
      </p:sp>
      <p:sp>
        <p:nvSpPr>
          <p:cNvPr id="4" name="Rectangle 3"/>
          <p:cNvSpPr/>
          <p:nvPr/>
        </p:nvSpPr>
        <p:spPr>
          <a:xfrm>
            <a:off x="7812360" y="116632"/>
            <a:ext cx="1016625" cy="369332"/>
          </a:xfrm>
          <a:prstGeom prst="rect">
            <a:avLst/>
          </a:prstGeom>
        </p:spPr>
        <p:txBody>
          <a:bodyPr wrap="none">
            <a:spAutoFit/>
          </a:bodyPr>
          <a:lstStyle/>
          <a:p>
            <a:r>
              <a:rPr lang="en-AU" dirty="0" smtClean="0">
                <a:solidFill>
                  <a:srgbClr val="FF0000"/>
                </a:solidFill>
              </a:rPr>
              <a:t>Norway</a:t>
            </a:r>
            <a:endParaRPr lang="en-AU" dirty="0">
              <a:solidFill>
                <a:srgbClr val="FF0000"/>
              </a:solidFill>
            </a:endParaRPr>
          </a:p>
        </p:txBody>
      </p:sp>
      <p:sp>
        <p:nvSpPr>
          <p:cNvPr id="5" name="Rectangle 4"/>
          <p:cNvSpPr/>
          <p:nvPr/>
        </p:nvSpPr>
        <p:spPr>
          <a:xfrm>
            <a:off x="899592" y="1336700"/>
            <a:ext cx="3384376" cy="2308324"/>
          </a:xfrm>
          <a:prstGeom prst="rect">
            <a:avLst/>
          </a:prstGeom>
        </p:spPr>
        <p:txBody>
          <a:bodyPr wrap="square">
            <a:spAutoFit/>
          </a:bodyPr>
          <a:lstStyle/>
          <a:p>
            <a:r>
              <a:rPr lang="en-AU" dirty="0">
                <a:solidFill>
                  <a:srgbClr val="00B050"/>
                </a:solidFill>
              </a:rPr>
              <a:t>English</a:t>
            </a:r>
          </a:p>
          <a:p>
            <a:r>
              <a:rPr lang="en-AU" dirty="0">
                <a:solidFill>
                  <a:srgbClr val="00B050"/>
                </a:solidFill>
              </a:rPr>
              <a:t>Norwegian</a:t>
            </a:r>
          </a:p>
          <a:p>
            <a:r>
              <a:rPr lang="en-AU" dirty="0">
                <a:solidFill>
                  <a:srgbClr val="00B050"/>
                </a:solidFill>
              </a:rPr>
              <a:t>Gym classes</a:t>
            </a:r>
          </a:p>
          <a:p>
            <a:r>
              <a:rPr lang="en-AU" dirty="0">
                <a:solidFill>
                  <a:srgbClr val="00B050"/>
                </a:solidFill>
              </a:rPr>
              <a:t>PE</a:t>
            </a:r>
          </a:p>
          <a:p>
            <a:r>
              <a:rPr lang="en-AU" dirty="0" smtClean="0">
                <a:solidFill>
                  <a:srgbClr val="00B050"/>
                </a:solidFill>
              </a:rPr>
              <a:t>Biology</a:t>
            </a:r>
            <a:endParaRPr lang="en-AU" dirty="0">
              <a:solidFill>
                <a:srgbClr val="00B050"/>
              </a:solidFill>
            </a:endParaRPr>
          </a:p>
          <a:p>
            <a:r>
              <a:rPr lang="en-AU" dirty="0">
                <a:solidFill>
                  <a:srgbClr val="00B050"/>
                </a:solidFill>
              </a:rPr>
              <a:t>History</a:t>
            </a:r>
          </a:p>
          <a:p>
            <a:r>
              <a:rPr lang="en-AU" dirty="0">
                <a:solidFill>
                  <a:srgbClr val="00B050"/>
                </a:solidFill>
              </a:rPr>
              <a:t>Religion</a:t>
            </a:r>
          </a:p>
          <a:p>
            <a:r>
              <a:rPr lang="en-AU" dirty="0">
                <a:solidFill>
                  <a:srgbClr val="00B050"/>
                </a:solidFill>
              </a:rPr>
              <a:t>Children health</a:t>
            </a:r>
          </a:p>
        </p:txBody>
      </p:sp>
      <p:sp>
        <p:nvSpPr>
          <p:cNvPr id="6" name="Rectangle 5"/>
          <p:cNvSpPr/>
          <p:nvPr/>
        </p:nvSpPr>
        <p:spPr>
          <a:xfrm>
            <a:off x="3600400" y="1397675"/>
            <a:ext cx="4572000" cy="2031325"/>
          </a:xfrm>
          <a:prstGeom prst="rect">
            <a:avLst/>
          </a:prstGeom>
        </p:spPr>
        <p:txBody>
          <a:bodyPr>
            <a:spAutoFit/>
          </a:bodyPr>
          <a:lstStyle/>
          <a:p>
            <a:pPr algn="r"/>
            <a:r>
              <a:rPr lang="en-AU" dirty="0">
                <a:solidFill>
                  <a:srgbClr val="00B050"/>
                </a:solidFill>
              </a:rPr>
              <a:t>Social studies</a:t>
            </a:r>
          </a:p>
          <a:p>
            <a:pPr algn="r"/>
            <a:r>
              <a:rPr lang="en-AU" dirty="0">
                <a:solidFill>
                  <a:srgbClr val="00B050"/>
                </a:solidFill>
              </a:rPr>
              <a:t>Science</a:t>
            </a:r>
          </a:p>
          <a:p>
            <a:pPr algn="r"/>
            <a:r>
              <a:rPr lang="en-AU" dirty="0">
                <a:solidFill>
                  <a:srgbClr val="00B050"/>
                </a:solidFill>
              </a:rPr>
              <a:t>Computer science</a:t>
            </a:r>
          </a:p>
          <a:p>
            <a:pPr algn="r"/>
            <a:r>
              <a:rPr lang="en-AU" dirty="0">
                <a:solidFill>
                  <a:srgbClr val="00B050"/>
                </a:solidFill>
              </a:rPr>
              <a:t>Math</a:t>
            </a:r>
          </a:p>
          <a:p>
            <a:pPr algn="r"/>
            <a:r>
              <a:rPr lang="en-AU" dirty="0">
                <a:solidFill>
                  <a:srgbClr val="00B050"/>
                </a:solidFill>
              </a:rPr>
              <a:t>Entrepreneurship</a:t>
            </a:r>
          </a:p>
          <a:p>
            <a:pPr algn="r"/>
            <a:r>
              <a:rPr lang="en-AU" dirty="0">
                <a:solidFill>
                  <a:srgbClr val="00B050"/>
                </a:solidFill>
              </a:rPr>
              <a:t>Chemistry</a:t>
            </a:r>
          </a:p>
          <a:p>
            <a:pPr algn="r"/>
            <a:r>
              <a:rPr lang="en-AU" dirty="0">
                <a:solidFill>
                  <a:srgbClr val="00B050"/>
                </a:solidFill>
              </a:rPr>
              <a:t>Law</a:t>
            </a:r>
          </a:p>
        </p:txBody>
      </p:sp>
    </p:spTree>
    <p:extLst>
      <p:ext uri="{BB962C8B-B14F-4D97-AF65-F5344CB8AC3E}">
        <p14:creationId xmlns:p14="http://schemas.microsoft.com/office/powerpoint/2010/main" val="23130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10857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812360" y="116632"/>
            <a:ext cx="1117614" cy="369332"/>
          </a:xfrm>
          <a:prstGeom prst="rect">
            <a:avLst/>
          </a:prstGeom>
        </p:spPr>
        <p:txBody>
          <a:bodyPr wrap="none">
            <a:spAutoFit/>
          </a:bodyPr>
          <a:lstStyle/>
          <a:p>
            <a:r>
              <a:rPr lang="en-AU" dirty="0" smtClean="0">
                <a:solidFill>
                  <a:srgbClr val="FF0000"/>
                </a:solidFill>
              </a:rPr>
              <a:t>Portugal</a:t>
            </a:r>
            <a:endParaRPr lang="en-AU" dirty="0">
              <a:solidFill>
                <a:srgbClr val="FF0000"/>
              </a:solidFill>
            </a:endParaRPr>
          </a:p>
        </p:txBody>
      </p:sp>
      <p:sp>
        <p:nvSpPr>
          <p:cNvPr id="4" name="Rectangle 3"/>
          <p:cNvSpPr/>
          <p:nvPr/>
        </p:nvSpPr>
        <p:spPr>
          <a:xfrm>
            <a:off x="539553" y="1751618"/>
            <a:ext cx="7831614" cy="2523768"/>
          </a:xfrm>
          <a:prstGeom prst="rect">
            <a:avLst/>
          </a:prstGeom>
        </p:spPr>
        <p:txBody>
          <a:bodyPr wrap="square">
            <a:spAutoFit/>
          </a:bodyPr>
          <a:lstStyle/>
          <a:p>
            <a:pPr lvl="0"/>
            <a:r>
              <a:rPr lang="en-AU" b="1" dirty="0">
                <a:latin typeface="Roboto"/>
                <a:ea typeface="Roboto"/>
                <a:cs typeface="Roboto"/>
                <a:sym typeface="Roboto"/>
              </a:rPr>
              <a:t>Students made their choices based on their </a:t>
            </a:r>
            <a:r>
              <a:rPr lang="en-AU" b="1" dirty="0" err="1">
                <a:latin typeface="Roboto"/>
                <a:ea typeface="Roboto"/>
                <a:cs typeface="Roboto"/>
                <a:sym typeface="Roboto"/>
              </a:rPr>
              <a:t>their</a:t>
            </a:r>
            <a:r>
              <a:rPr lang="en-AU" b="1" dirty="0">
                <a:latin typeface="Roboto"/>
                <a:ea typeface="Roboto"/>
                <a:cs typeface="Roboto"/>
                <a:sym typeface="Roboto"/>
              </a:rPr>
              <a:t> preferences and skills.</a:t>
            </a:r>
          </a:p>
          <a:p>
            <a:pPr lvl="0"/>
            <a:r>
              <a:rPr lang="en-AU" dirty="0">
                <a:latin typeface="Roboto"/>
                <a:ea typeface="Roboto"/>
                <a:cs typeface="Roboto"/>
                <a:sym typeface="Roboto"/>
              </a:rPr>
              <a:t>The school subject most referred was </a:t>
            </a:r>
            <a:r>
              <a:rPr lang="en-AU" dirty="0">
                <a:solidFill>
                  <a:srgbClr val="00B050"/>
                </a:solidFill>
                <a:latin typeface="Roboto"/>
                <a:ea typeface="Roboto"/>
                <a:cs typeface="Roboto"/>
                <a:sym typeface="Roboto"/>
              </a:rPr>
              <a:t>Sports</a:t>
            </a:r>
            <a:r>
              <a:rPr lang="en-AU" dirty="0">
                <a:latin typeface="Roboto"/>
                <a:ea typeface="Roboto"/>
                <a:cs typeface="Roboto"/>
                <a:sym typeface="Roboto"/>
              </a:rPr>
              <a:t> because students like outdoor activities and group work.</a:t>
            </a:r>
          </a:p>
          <a:p>
            <a:pPr lvl="0"/>
            <a:r>
              <a:rPr lang="en-AU" b="1" dirty="0">
                <a:latin typeface="Roboto"/>
                <a:ea typeface="Roboto"/>
                <a:cs typeface="Roboto"/>
                <a:sym typeface="Roboto"/>
              </a:rPr>
              <a:t>They also chose </a:t>
            </a:r>
            <a:r>
              <a:rPr lang="en-AU" b="1" dirty="0">
                <a:solidFill>
                  <a:srgbClr val="00B050"/>
                </a:solidFill>
                <a:latin typeface="Roboto"/>
                <a:ea typeface="Roboto"/>
                <a:cs typeface="Roboto"/>
                <a:sym typeface="Roboto"/>
              </a:rPr>
              <a:t>Maths</a:t>
            </a:r>
            <a:r>
              <a:rPr lang="en-AU" b="1" dirty="0">
                <a:latin typeface="Roboto"/>
                <a:ea typeface="Roboto"/>
                <a:cs typeface="Roboto"/>
                <a:sym typeface="Roboto"/>
              </a:rPr>
              <a:t>, </a:t>
            </a:r>
            <a:r>
              <a:rPr lang="en-AU" b="1" dirty="0">
                <a:solidFill>
                  <a:srgbClr val="00B050"/>
                </a:solidFill>
                <a:latin typeface="Roboto"/>
                <a:ea typeface="Roboto"/>
                <a:cs typeface="Roboto"/>
                <a:sym typeface="Roboto"/>
              </a:rPr>
              <a:t>ICT</a:t>
            </a:r>
            <a:r>
              <a:rPr lang="en-AU" b="1" dirty="0">
                <a:latin typeface="Roboto"/>
                <a:ea typeface="Roboto"/>
                <a:cs typeface="Roboto"/>
                <a:sym typeface="Roboto"/>
              </a:rPr>
              <a:t> and </a:t>
            </a:r>
            <a:r>
              <a:rPr lang="en-AU" b="1" dirty="0">
                <a:solidFill>
                  <a:srgbClr val="00B050"/>
                </a:solidFill>
                <a:latin typeface="Roboto"/>
                <a:ea typeface="Roboto"/>
                <a:cs typeface="Roboto"/>
                <a:sym typeface="Roboto"/>
              </a:rPr>
              <a:t>History</a:t>
            </a:r>
            <a:r>
              <a:rPr lang="en-AU" b="1" dirty="0">
                <a:latin typeface="Roboto"/>
                <a:ea typeface="Roboto"/>
                <a:cs typeface="Roboto"/>
                <a:sym typeface="Roboto"/>
              </a:rPr>
              <a:t> because they like work on these areas and learn more about it.</a:t>
            </a:r>
          </a:p>
          <a:p>
            <a:pPr lvl="0"/>
            <a:r>
              <a:rPr lang="en-AU" dirty="0">
                <a:solidFill>
                  <a:srgbClr val="00B050"/>
                </a:solidFill>
                <a:latin typeface="Roboto"/>
                <a:ea typeface="Roboto"/>
                <a:cs typeface="Roboto"/>
                <a:sym typeface="Roboto"/>
              </a:rPr>
              <a:t>Languages</a:t>
            </a:r>
            <a:r>
              <a:rPr lang="en-AU" dirty="0">
                <a:latin typeface="Roboto"/>
                <a:ea typeface="Roboto"/>
                <a:cs typeface="Roboto"/>
                <a:sym typeface="Roboto"/>
              </a:rPr>
              <a:t> were the less preference.</a:t>
            </a:r>
          </a:p>
          <a:p>
            <a:pPr lvl="0"/>
            <a:r>
              <a:rPr lang="en-AU" b="1" dirty="0">
                <a:latin typeface="Roboto"/>
                <a:ea typeface="Roboto"/>
                <a:cs typeface="Roboto"/>
                <a:sym typeface="Roboto"/>
              </a:rPr>
              <a:t>A few students don’t have a favourite subject.</a:t>
            </a:r>
          </a:p>
          <a:p>
            <a:pPr lvl="0"/>
            <a:endParaRPr lang="en-AU" sz="1400" dirty="0">
              <a:latin typeface="Roboto"/>
              <a:ea typeface="Roboto"/>
              <a:cs typeface="Roboto"/>
              <a:sym typeface="Roboto"/>
            </a:endParaRPr>
          </a:p>
        </p:txBody>
      </p:sp>
    </p:spTree>
    <p:extLst>
      <p:ext uri="{BB962C8B-B14F-4D97-AF65-F5344CB8AC3E}">
        <p14:creationId xmlns:p14="http://schemas.microsoft.com/office/powerpoint/2010/main" val="42270040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162</TotalTime>
  <Words>948</Words>
  <Application>Microsoft Office PowerPoint</Application>
  <PresentationFormat>On-screen Show (4:3)</PresentationFormat>
  <Paragraphs>174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Traveling to new teaching adventures  2019-1-BE02-KA229-060207_4</vt:lpstr>
      <vt:lpstr>PowerPoint Presentation</vt:lpstr>
      <vt:lpstr>The lessons are attractive in your school.</vt:lpstr>
      <vt:lpstr>Which of the following school activities do you like most?  Why?</vt:lpstr>
      <vt:lpstr>Which of the following school activities do you like most?  Why?</vt:lpstr>
      <vt:lpstr>Others school activities:</vt:lpstr>
      <vt:lpstr>Which of the school subjects do you like most? Why?</vt:lpstr>
      <vt:lpstr>Which of the school subjects do you like most?  Why?</vt:lpstr>
      <vt:lpstr>PowerPoint Presentation</vt:lpstr>
      <vt:lpstr>PowerPoint Presentation</vt:lpstr>
      <vt:lpstr>You learn easier if you are using: </vt:lpstr>
      <vt:lpstr>PowerPoint Presentation</vt:lpstr>
      <vt:lpstr>What do you think is a good way to learn in your opinion?</vt:lpstr>
      <vt:lpstr>What do you think is a good way to learn in your opinion?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Traveling to new teaching adventures  2019-1-BE02-KA229-060207_4</dc:title>
  <dc:creator>Windows User</dc:creator>
  <cp:lastModifiedBy>Windows User</cp:lastModifiedBy>
  <cp:revision>37</cp:revision>
  <dcterms:created xsi:type="dcterms:W3CDTF">2019-11-17T22:14:29Z</dcterms:created>
  <dcterms:modified xsi:type="dcterms:W3CDTF">2019-11-18T09:15:55Z</dcterms:modified>
</cp:coreProperties>
</file>