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8"/>
  </p:notesMasterIdLst>
  <p:sldIdLst>
    <p:sldId id="256" r:id="rId5"/>
    <p:sldId id="341" r:id="rId6"/>
    <p:sldId id="316" r:id="rId7"/>
    <p:sldId id="261" r:id="rId8"/>
    <p:sldId id="313" r:id="rId9"/>
    <p:sldId id="333" r:id="rId10"/>
    <p:sldId id="315" r:id="rId11"/>
    <p:sldId id="262" r:id="rId12"/>
    <p:sldId id="312" r:id="rId13"/>
    <p:sldId id="317" r:id="rId14"/>
    <p:sldId id="318" r:id="rId15"/>
    <p:sldId id="319" r:id="rId16"/>
    <p:sldId id="320" r:id="rId17"/>
    <p:sldId id="321" r:id="rId18"/>
    <p:sldId id="322" r:id="rId19"/>
    <p:sldId id="323" r:id="rId20"/>
    <p:sldId id="342" r:id="rId21"/>
    <p:sldId id="349" r:id="rId22"/>
    <p:sldId id="343" r:id="rId23"/>
    <p:sldId id="344" r:id="rId24"/>
    <p:sldId id="345" r:id="rId25"/>
    <p:sldId id="346" r:id="rId26"/>
    <p:sldId id="347" r:id="rId27"/>
    <p:sldId id="348" r:id="rId28"/>
    <p:sldId id="324" r:id="rId29"/>
    <p:sldId id="271" r:id="rId30"/>
    <p:sldId id="272" r:id="rId31"/>
    <p:sldId id="283" r:id="rId32"/>
    <p:sldId id="334" r:id="rId33"/>
    <p:sldId id="335" r:id="rId34"/>
    <p:sldId id="290" r:id="rId35"/>
    <p:sldId id="336" r:id="rId36"/>
    <p:sldId id="337" r:id="rId37"/>
    <p:sldId id="338" r:id="rId38"/>
    <p:sldId id="339" r:id="rId39"/>
    <p:sldId id="340" r:id="rId40"/>
    <p:sldId id="329" r:id="rId41"/>
    <p:sldId id="327" r:id="rId42"/>
    <p:sldId id="328" r:id="rId43"/>
    <p:sldId id="332" r:id="rId44"/>
    <p:sldId id="286" r:id="rId45"/>
    <p:sldId id="291" r:id="rId46"/>
    <p:sldId id="274" r:id="rId47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6D0AB2-8053-C140-9690-F5A802063E6E}" v="38" dt="2022-05-02T19:08:31.142"/>
    <p1510:client id="{D3E51B76-4E41-C24A-B938-C6E954E70A27}" v="12" dt="2022-05-03T05:01:30.1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162"/>
    <p:restoredTop sz="76623"/>
  </p:normalViewPr>
  <p:slideViewPr>
    <p:cSldViewPr snapToGrid="0" snapToObjects="1">
      <p:cViewPr varScale="1">
        <p:scale>
          <a:sx n="124" d="100"/>
          <a:sy n="124" d="100"/>
        </p:scale>
        <p:origin x="88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7D6E9F-6AEE-DD49-A62F-01D49348445E}" type="datetimeFigureOut">
              <a:rPr lang="nb-NO" smtClean="0"/>
              <a:t>05.05.2022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8BB744-CC2D-194A-9C97-12823478B20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7440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word</a:t>
            </a:r>
            <a:r>
              <a:rPr lang="nb-NO" dirty="0"/>
              <a:t> russ is </a:t>
            </a:r>
            <a:r>
              <a:rPr lang="nb-NO" dirty="0" err="1"/>
              <a:t>probably</a:t>
            </a:r>
            <a:r>
              <a:rPr lang="nb-NO" dirty="0"/>
              <a:t> an </a:t>
            </a:r>
            <a:r>
              <a:rPr lang="nb-NO" dirty="0" err="1"/>
              <a:t>abbreviated</a:t>
            </a:r>
            <a:r>
              <a:rPr lang="nb-NO" dirty="0"/>
              <a:t> form </a:t>
            </a:r>
            <a:r>
              <a:rPr lang="nb-NO" dirty="0" err="1"/>
              <a:t>of</a:t>
            </a:r>
            <a:r>
              <a:rPr lang="nb-NO" dirty="0"/>
              <a:t> Latin </a:t>
            </a:r>
            <a:r>
              <a:rPr lang="nb-NO" dirty="0" err="1"/>
              <a:t>depositurus</a:t>
            </a:r>
            <a:r>
              <a:rPr lang="nb-NO" dirty="0"/>
              <a:t>, </a:t>
            </a:r>
            <a:r>
              <a:rPr lang="nb-NO" dirty="0" err="1"/>
              <a:t>which</a:t>
            </a:r>
            <a:r>
              <a:rPr lang="nb-NO" dirty="0"/>
              <a:t> is </a:t>
            </a:r>
            <a:r>
              <a:rPr lang="nb-NO" dirty="0" err="1"/>
              <a:t>the</a:t>
            </a:r>
            <a:r>
              <a:rPr lang="nb-NO" dirty="0"/>
              <a:t> futurum </a:t>
            </a:r>
            <a:r>
              <a:rPr lang="nb-NO" dirty="0" err="1"/>
              <a:t>participle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verb </a:t>
            </a:r>
            <a:r>
              <a:rPr lang="nb-NO" dirty="0" err="1"/>
              <a:t>deposit</a:t>
            </a:r>
            <a:r>
              <a:rPr lang="nb-NO" dirty="0"/>
              <a:t> '</a:t>
            </a:r>
            <a:r>
              <a:rPr lang="nb-NO" dirty="0" err="1"/>
              <a:t>deposit</a:t>
            </a:r>
            <a:r>
              <a:rPr lang="nb-NO" dirty="0"/>
              <a:t>’. And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deposit</a:t>
            </a:r>
            <a:r>
              <a:rPr lang="nb-NO" dirty="0"/>
              <a:t> is </a:t>
            </a:r>
            <a:r>
              <a:rPr lang="nb-NO" dirty="0" err="1"/>
              <a:t>their</a:t>
            </a:r>
            <a:r>
              <a:rPr lang="nb-NO" dirty="0"/>
              <a:t> final </a:t>
            </a:r>
            <a:r>
              <a:rPr lang="nb-NO" dirty="0" err="1"/>
              <a:t>exams</a:t>
            </a:r>
            <a:r>
              <a:rPr lang="nb-NO" dirty="0"/>
              <a:t> ...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BB744-CC2D-194A-9C97-12823478B201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4633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5BAE3-97AC-914D-88C2-98BA1F3C74BA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9876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5BAE3-97AC-914D-88C2-98BA1F3C74BA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8653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5BAE3-97AC-914D-88C2-98BA1F3C74BA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6195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5BAE3-97AC-914D-88C2-98BA1F3C74BA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7379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Parents</a:t>
            </a:r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entitled</a:t>
            </a:r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a total </a:t>
            </a:r>
            <a:r>
              <a:rPr lang="nb-NO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 </a:t>
            </a:r>
            <a:r>
              <a:rPr lang="nb-NO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months</a:t>
            </a:r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nb-NO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leave</a:t>
            </a:r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connection</a:t>
            </a:r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birth</a:t>
            </a:r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nb-NO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birth</a:t>
            </a:r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BB744-CC2D-194A-9C97-12823478B201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3957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9A85F2-4BBC-E74E-9FBC-351C6FAE03F3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7281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BB744-CC2D-194A-9C97-12823478B201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0024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9A85F2-4BBC-E74E-9FBC-351C6FAE03F3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453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A402374-E039-6F49-970D-7A73F28FD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B917829-1CB9-AC4B-BBCC-C407D61699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8BE341B-DDC5-AE44-B757-31F8904A2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C49CF-52CD-4D40-AE6E-FFEE156E75AD}" type="datetimeFigureOut">
              <a:rPr lang="nb-NO" smtClean="0"/>
              <a:t>05.05.2022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2BB3CDC-AFFD-DD4E-8301-8F967D3E8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27D6FCF-0D2A-B742-B2EA-B0E362E9D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A752-314E-7349-94FF-3BDAC52B2D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1002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64322F6-B80A-1845-861A-0590C6591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B2B12363-0CFA-8F4C-A5AB-A161C55C3A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E8ADFDE-868E-7C47-AFB7-B8625B567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C49CF-52CD-4D40-AE6E-FFEE156E75AD}" type="datetimeFigureOut">
              <a:rPr lang="nb-NO" smtClean="0"/>
              <a:t>05.05.2022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C5A52EF-6AF2-004C-B721-0AE1FB7FF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90FB550-AC59-D04A-A90F-C07B3CFB0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A752-314E-7349-94FF-3BDAC52B2D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3282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6B250205-EEDC-B046-8647-E08D1930BA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030E60C6-676F-C142-BA76-D9FE6FB03A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FFF279E-03D6-0A42-A236-69B0C751B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C49CF-52CD-4D40-AE6E-FFEE156E75AD}" type="datetimeFigureOut">
              <a:rPr lang="nb-NO" smtClean="0"/>
              <a:t>05.05.2022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85C3A45-0D68-2842-A2F0-39EA483A0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F818C7-D213-4F4C-BF53-C253C21DD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A752-314E-7349-94FF-3BDAC52B2D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91117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35CFD07-8573-864A-B8D1-6C8EBE92C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3DC2E02-8B35-2941-BCDD-682C86154E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7F4D73E-AFF9-BE44-BCA7-5DC7C2669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C49CF-52CD-4D40-AE6E-FFEE156E75AD}" type="datetimeFigureOut">
              <a:rPr lang="nb-NO" smtClean="0"/>
              <a:t>05.05.2022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81C683B-E24B-8A46-959E-7F7B9C006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9A2353F-9BC9-3B4B-BD54-E3496F09C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A752-314E-7349-94FF-3BDAC52B2D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020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F388080-AFCF-584D-A521-033AA80DC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D07ECE4-5B4F-7140-97A0-A4DE93C53B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047CDDB-8E0B-F547-9079-C6523DB3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C49CF-52CD-4D40-AE6E-FFEE156E75AD}" type="datetimeFigureOut">
              <a:rPr lang="nb-NO" smtClean="0"/>
              <a:t>05.05.2022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FA55649-6616-FE49-AE9F-CFE3BAC4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7864C62-1CEE-4542-9E53-83523C36A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A752-314E-7349-94FF-3BDAC52B2D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1240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6BCDDB4-845F-6A4E-A4B6-9F0137FC4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22D17D0-F4A5-D349-8243-7CD6FB86C9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C0BC542-318C-0B49-8014-720E3EAD49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C53EF6D-F7C9-8646-83E9-74D0F9A56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C49CF-52CD-4D40-AE6E-FFEE156E75AD}" type="datetimeFigureOut">
              <a:rPr lang="nb-NO" smtClean="0"/>
              <a:t>05.05.2022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62D1092-9586-7047-AFA3-52ED0BE1E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2BA0FF6-A531-B444-BD08-563B9B731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A752-314E-7349-94FF-3BDAC52B2D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14342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01F8B03-DE02-B244-8F37-7F9F93AB7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C4E36E7-E8FF-4C42-810B-354C6FCF8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A942021-3F43-6848-A569-343AB6BFA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13E87BC-EB75-BB46-97A5-D77C6A7473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F7C989A0-FAED-444F-A873-44EFAE582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691987B5-3AA8-664D-8722-ADE7D683F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C49CF-52CD-4D40-AE6E-FFEE156E75AD}" type="datetimeFigureOut">
              <a:rPr lang="nb-NO" smtClean="0"/>
              <a:t>05.05.2022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AB3FD51F-A1B3-CF40-A1D2-EDD826AFA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10D8C847-E3DF-0D46-A87C-7D9A36388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A752-314E-7349-94FF-3BDAC52B2D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4180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5C216F0-CE39-4841-98E1-499A0625B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1D3F5EF-31F0-C348-BDCF-13778E7CD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C49CF-52CD-4D40-AE6E-FFEE156E75AD}" type="datetimeFigureOut">
              <a:rPr lang="nb-NO" smtClean="0"/>
              <a:t>05.05.2022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B0614FE-4C64-C047-A38B-9890333E9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A06C6FC-6D63-634A-B9C6-CCF425E8E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A752-314E-7349-94FF-3BDAC52B2D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7044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62AE3B0-531B-AE4B-BDAE-0107D47C0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C49CF-52CD-4D40-AE6E-FFEE156E75AD}" type="datetimeFigureOut">
              <a:rPr lang="nb-NO" smtClean="0"/>
              <a:t>05.05.2022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B4D580E-6499-3144-BB9B-8CAD3EEDB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04E5441-453F-2B45-93E4-6D07A2B16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A752-314E-7349-94FF-3BDAC52B2D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8561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6438D8-BAF9-3B4F-B41E-63FDA0886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70C4851-F5F2-1B4B-838B-4941257E0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AB9A474-0F42-B447-BB08-EEC1566ECC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E0DCE9A-0AB4-4B47-B525-A874339FD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C49CF-52CD-4D40-AE6E-FFEE156E75AD}" type="datetimeFigureOut">
              <a:rPr lang="nb-NO" smtClean="0"/>
              <a:t>05.05.2022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4EC78B0-6905-9241-B297-54AE8229C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4C011F6-8CB6-624B-BE48-FEDC98A5A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A752-314E-7349-94FF-3BDAC52B2D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6653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54E5A3-904C-3C4F-AC5F-C004189F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B4F5D6A-868F-9A4C-A5B1-DD55DF8988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04D677E-2AF0-2542-975B-81335712A0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8209C3A-9038-3F40-9B0A-616A087A4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C49CF-52CD-4D40-AE6E-FFEE156E75AD}" type="datetimeFigureOut">
              <a:rPr lang="nb-NO" smtClean="0"/>
              <a:t>05.05.2022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E144BC0-D9B8-794E-A559-4BC6CE07E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54A978A-7273-2F49-A7F4-42D79D265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3A752-314E-7349-94FF-3BDAC52B2D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8971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9CE1606-B6C3-074C-B809-624ECCFAF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64C2AB8-8FCF-CB4D-BC92-63665739F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81F18C0-7D1D-E54E-80A3-51DE3CD7B6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C49CF-52CD-4D40-AE6E-FFEE156E75AD}" type="datetimeFigureOut">
              <a:rPr lang="nb-NO" smtClean="0"/>
              <a:t>05.05.2022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52681A4-D8A0-D946-9F30-BBE89811B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0487BBF-23B5-DE48-B583-899F9B723F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3A752-314E-7349-94FF-3BDAC52B2DC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012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C59AB4C8-9178-4F7A-8404-6890510B5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1321ED5-4166-8440-93B4-D352F9B9AB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1" y="457201"/>
            <a:ext cx="10909640" cy="1832654"/>
          </a:xfrm>
        </p:spPr>
        <p:txBody>
          <a:bodyPr anchor="b">
            <a:normAutofit fontScale="90000"/>
          </a:bodyPr>
          <a:lstStyle/>
          <a:p>
            <a:r>
              <a:rPr lang="nb-NO" sz="6600" dirty="0" err="1"/>
              <a:t>Welcome</a:t>
            </a:r>
            <a:r>
              <a:rPr lang="nb-NO" sz="6600" dirty="0"/>
              <a:t> to Flora </a:t>
            </a:r>
            <a:r>
              <a:rPr lang="nb-NO" sz="6600" dirty="0" err="1"/>
              <a:t>upper</a:t>
            </a:r>
            <a:r>
              <a:rPr lang="nb-NO" sz="6600" dirty="0"/>
              <a:t> </a:t>
            </a:r>
            <a:r>
              <a:rPr lang="nb-NO" sz="6600" dirty="0" err="1"/>
              <a:t>secondary</a:t>
            </a:r>
            <a:r>
              <a:rPr lang="nb-NO" sz="6600" dirty="0"/>
              <a:t> </a:t>
            </a:r>
            <a:r>
              <a:rPr lang="nb-NO" sz="6600" dirty="0" err="1"/>
              <a:t>school</a:t>
            </a:r>
            <a:endParaRPr lang="nb-NO" sz="6600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7CEAD3D-CAB8-9B49-BA2F-EABF41334F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1" y="2419141"/>
            <a:ext cx="10909643" cy="552659"/>
          </a:xfrm>
        </p:spPr>
        <p:txBody>
          <a:bodyPr anchor="t">
            <a:normAutofit fontScale="62500" lnSpcReduction="20000"/>
          </a:bodyPr>
          <a:lstStyle/>
          <a:p>
            <a:r>
              <a:rPr lang="nb-NO" dirty="0"/>
              <a:t>One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many</a:t>
            </a:r>
            <a:r>
              <a:rPr lang="nb-NO" dirty="0"/>
              <a:t> </a:t>
            </a:r>
            <a:r>
              <a:rPr lang="nb-NO" dirty="0" err="1"/>
              <a:t>new</a:t>
            </a:r>
            <a:r>
              <a:rPr lang="nb-NO" dirty="0"/>
              <a:t> </a:t>
            </a:r>
            <a:r>
              <a:rPr lang="nb-NO" dirty="0" err="1"/>
              <a:t>teaching</a:t>
            </a:r>
            <a:r>
              <a:rPr lang="nb-NO" dirty="0"/>
              <a:t> </a:t>
            </a:r>
            <a:r>
              <a:rPr lang="nb-NO" dirty="0" err="1"/>
              <a:t>adventures</a:t>
            </a:r>
            <a:r>
              <a:rPr lang="nb-NO" dirty="0"/>
              <a:t> </a:t>
            </a:r>
            <a:r>
              <a:rPr lang="nb-NO" dirty="0">
                <a:sym typeface="Wingdings" pitchFamily="2" charset="2"/>
              </a:rPr>
              <a:t></a:t>
            </a:r>
          </a:p>
          <a:p>
            <a:r>
              <a:rPr lang="nb-NO" dirty="0">
                <a:sym typeface="Wingdings" pitchFamily="2" charset="2"/>
              </a:rPr>
              <a:t>Knut Chr. Clausen - </a:t>
            </a:r>
            <a:r>
              <a:rPr lang="nb-NO" dirty="0" err="1">
                <a:sym typeface="Wingdings" pitchFamily="2" charset="2"/>
              </a:rPr>
              <a:t>headmaster</a:t>
            </a:r>
            <a:r>
              <a:rPr lang="nb-NO" dirty="0">
                <a:sym typeface="Wingdings" pitchFamily="2" charset="2"/>
              </a:rPr>
              <a:t> </a:t>
            </a:r>
            <a:endParaRPr lang="nb-NO" dirty="0"/>
          </a:p>
        </p:txBody>
      </p:sp>
      <p:sp>
        <p:nvSpPr>
          <p:cNvPr id="73" name="sketch line">
            <a:extLst>
              <a:ext uri="{FF2B5EF4-FFF2-40B4-BE49-F238E27FC236}">
                <a16:creationId xmlns:a16="http://schemas.microsoft.com/office/drawing/2014/main" id="{4CFDFB37-4BC7-42C6-915D-A6609139B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234391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Elevar på Flora vgs">
            <a:extLst>
              <a:ext uri="{FF2B5EF4-FFF2-40B4-BE49-F238E27FC236}">
                <a16:creationId xmlns:a16="http://schemas.microsoft.com/office/drawing/2014/main" id="{57084325-3D9B-754C-A073-EB2E35E96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5384" y="3124200"/>
            <a:ext cx="10518183" cy="310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894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93BA76A-F312-DF49-8B06-D565A41B3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nb-NO" sz="5000" b="1"/>
              <a:t>Specialization in general studies</a:t>
            </a:r>
            <a:endParaRPr lang="nb-NO" sz="5000"/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170DB7F-5F7D-C346-8438-7E470E274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endParaRPr lang="nb-NO" sz="2200" dirty="0"/>
          </a:p>
        </p:txBody>
      </p:sp>
      <p:pic>
        <p:nvPicPr>
          <p:cNvPr id="3074" name="Picture 2" descr="Elevar på studiespesialiserande">
            <a:extLst>
              <a:ext uri="{FF2B5EF4-FFF2-40B4-BE49-F238E27FC236}">
                <a16:creationId xmlns:a16="http://schemas.microsoft.com/office/drawing/2014/main" id="{CBD3BAB5-627E-7E41-8F01-76A41EAD7A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7" r="18740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806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F56AE9A-EDC4-0643-9E99-2CA27EF2B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nb-NO" sz="4200" b="1"/>
              <a:t>Sports and physical education</a:t>
            </a:r>
            <a:endParaRPr lang="nb-NO" sz="4200"/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9B4A2AB-C5D3-064B-A0ED-C5A83C269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endParaRPr lang="nb-NO" sz="2200" dirty="0"/>
          </a:p>
        </p:txBody>
      </p:sp>
      <p:pic>
        <p:nvPicPr>
          <p:cNvPr id="4098" name="Picture 2" descr="Elevar på Idrettsfag">
            <a:extLst>
              <a:ext uri="{FF2B5EF4-FFF2-40B4-BE49-F238E27FC236}">
                <a16:creationId xmlns:a16="http://schemas.microsoft.com/office/drawing/2014/main" id="{2D49C402-8433-9D47-9A17-2605E84FF4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3" r="20234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243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70A18FF-6E7D-AC49-A1F4-E60D3CB37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nb-NO" sz="4200" b="1"/>
              <a:t>Healthcare, childhood and youth development</a:t>
            </a:r>
            <a:endParaRPr lang="nb-NO" sz="4200"/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04070CC-AA32-7045-8BC3-D9C737054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endParaRPr lang="nb-NO" sz="1900" dirty="0"/>
          </a:p>
        </p:txBody>
      </p:sp>
      <p:pic>
        <p:nvPicPr>
          <p:cNvPr id="5122" name="Picture 2" descr="Elevar på Barn- og ungdomsarbeidarfags">
            <a:extLst>
              <a:ext uri="{FF2B5EF4-FFF2-40B4-BE49-F238E27FC236}">
                <a16:creationId xmlns:a16="http://schemas.microsoft.com/office/drawing/2014/main" id="{D077638A-3FA6-9C44-8107-66DC462F5F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47" b="-1"/>
          <a:stretch/>
        </p:blipFill>
        <p:spPr bwMode="auto">
          <a:xfrm>
            <a:off x="5313225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330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801BD42-8BE4-4643-B086-D53E373F9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nb-NO" sz="5400" b="1"/>
              <a:t>Sales, service and tourism</a:t>
            </a:r>
            <a:endParaRPr lang="nb-NO" sz="5400"/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E0B2C7B-7C76-9641-884E-EAA44D51A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endParaRPr lang="nb-NO" sz="2000" dirty="0"/>
          </a:p>
        </p:txBody>
      </p:sp>
      <p:pic>
        <p:nvPicPr>
          <p:cNvPr id="6146" name="Picture 2" descr="Elevar på Sal, service og reiseliv">
            <a:extLst>
              <a:ext uri="{FF2B5EF4-FFF2-40B4-BE49-F238E27FC236}">
                <a16:creationId xmlns:a16="http://schemas.microsoft.com/office/drawing/2014/main" id="{9B0E41F9-C36E-F848-9F2F-18696AF25F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6" r="28740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503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F5157C5-B70B-C140-8A62-7FC386986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nb-NO" sz="5400" b="1"/>
              <a:t>Building and construction</a:t>
            </a:r>
            <a:endParaRPr lang="nb-NO" sz="5400"/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1C458EC-F3EF-904F-9B16-168450537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endParaRPr lang="nb-NO" sz="2000" dirty="0"/>
          </a:p>
        </p:txBody>
      </p:sp>
      <p:pic>
        <p:nvPicPr>
          <p:cNvPr id="7170" name="Picture 2" descr=" Elevar i praktisk arbeid i byggfag">
            <a:extLst>
              <a:ext uri="{FF2B5EF4-FFF2-40B4-BE49-F238E27FC236}">
                <a16:creationId xmlns:a16="http://schemas.microsoft.com/office/drawing/2014/main" id="{8F62382B-9C78-FB42-9917-442C3CBE4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0" r="16477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65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E0564DC-1985-C142-9D1E-5A29CA1B7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nb-NO" sz="4200" b="1"/>
              <a:t>Technological and industrial production</a:t>
            </a:r>
            <a:endParaRPr lang="nb-NO" sz="4200"/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12A5FEE-0416-9C46-B0E8-26F32D8CA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endParaRPr lang="nb-NO" sz="1700" dirty="0"/>
          </a:p>
        </p:txBody>
      </p:sp>
      <p:pic>
        <p:nvPicPr>
          <p:cNvPr id="8194" name="Picture 2" descr="Elevar på Teknologo- og industrifag">
            <a:extLst>
              <a:ext uri="{FF2B5EF4-FFF2-40B4-BE49-F238E27FC236}">
                <a16:creationId xmlns:a16="http://schemas.microsoft.com/office/drawing/2014/main" id="{BEBB0A72-DCDA-AE42-B0A8-A2352E6B97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3" r="7494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627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7160BD2-F12E-4F4D-9900-0405F15D5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nb-NO" sz="3800" b="1"/>
              <a:t>Electrical engineering and computer technology</a:t>
            </a:r>
            <a:endParaRPr lang="nb-NO" sz="3800"/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9DAB34D-16D0-0C45-814D-7A132AB04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endParaRPr lang="nb-NO" sz="1700" dirty="0"/>
          </a:p>
        </p:txBody>
      </p:sp>
      <p:pic>
        <p:nvPicPr>
          <p:cNvPr id="9218" name="Picture 2" descr="Elevar på elektrofag">
            <a:extLst>
              <a:ext uri="{FF2B5EF4-FFF2-40B4-BE49-F238E27FC236}">
                <a16:creationId xmlns:a16="http://schemas.microsoft.com/office/drawing/2014/main" id="{38CB7E4C-104F-B94C-9676-95518B2952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8" r="-1" b="26973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111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93BA76A-F312-DF49-8B06-D565A41B3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nb-NO" sz="5000" b="1"/>
              <a:t>Specialization in general studies</a:t>
            </a:r>
            <a:endParaRPr lang="nb-NO" sz="5000"/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170DB7F-5F7D-C346-8438-7E470E274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nb-NO" sz="2200"/>
              <a:t>You choose specialization in </a:t>
            </a:r>
          </a:p>
          <a:p>
            <a:pPr lvl="1"/>
            <a:r>
              <a:rPr lang="nb-NO" sz="2200"/>
              <a:t>natural science and mathematics</a:t>
            </a:r>
          </a:p>
          <a:p>
            <a:pPr lvl="1"/>
            <a:r>
              <a:rPr lang="nb-NO" sz="2200"/>
              <a:t>languages, social sciences and economics</a:t>
            </a:r>
            <a:br>
              <a:rPr lang="nb-NO" sz="2200"/>
            </a:br>
            <a:endParaRPr lang="nb-NO" sz="2200"/>
          </a:p>
        </p:txBody>
      </p:sp>
      <p:pic>
        <p:nvPicPr>
          <p:cNvPr id="3074" name="Picture 2" descr="Elevar på studiespesialiserande">
            <a:extLst>
              <a:ext uri="{FF2B5EF4-FFF2-40B4-BE49-F238E27FC236}">
                <a16:creationId xmlns:a16="http://schemas.microsoft.com/office/drawing/2014/main" id="{CBD3BAB5-627E-7E41-8F01-76A41EAD7A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7" r="18740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171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004396-1AB6-3B4E-8E6C-7A68E7871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Education</a:t>
            </a:r>
            <a:r>
              <a:rPr lang="nb-NO" dirty="0"/>
              <a:t> in Norway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2D07085-A032-1243-94BA-35B6079B6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9387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F56AE9A-EDC4-0643-9E99-2CA27EF2B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nb-NO" sz="4200" b="1"/>
              <a:t>Sports and physical education</a:t>
            </a:r>
            <a:endParaRPr lang="nb-NO" sz="4200"/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9B4A2AB-C5D3-064B-A0ED-C5A83C269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nb-NO" sz="2200"/>
              <a:t>You learn</a:t>
            </a:r>
          </a:p>
          <a:p>
            <a:pPr lvl="1"/>
            <a:r>
              <a:rPr lang="nb-NO" sz="2200"/>
              <a:t>about physical activity and training</a:t>
            </a:r>
          </a:p>
          <a:p>
            <a:pPr lvl="1"/>
            <a:r>
              <a:rPr lang="nb-NO" sz="2200"/>
              <a:t>training management</a:t>
            </a:r>
          </a:p>
          <a:p>
            <a:pPr lvl="1"/>
            <a:r>
              <a:rPr lang="nb-NO" sz="2200"/>
              <a:t>about health, nutrition and the structure of the body</a:t>
            </a:r>
          </a:p>
          <a:p>
            <a:pPr lvl="1"/>
            <a:r>
              <a:rPr lang="nb-NO" sz="2200"/>
              <a:t>theoretical subjects</a:t>
            </a:r>
          </a:p>
        </p:txBody>
      </p:sp>
      <p:pic>
        <p:nvPicPr>
          <p:cNvPr id="4098" name="Picture 2" descr="Elevar på Idrettsfag">
            <a:extLst>
              <a:ext uri="{FF2B5EF4-FFF2-40B4-BE49-F238E27FC236}">
                <a16:creationId xmlns:a16="http://schemas.microsoft.com/office/drawing/2014/main" id="{2D49C402-8433-9D47-9A17-2605E84FF4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3" r="20234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525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6800882-8E1A-5240-A84C-0426150E0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Our </a:t>
            </a:r>
            <a:r>
              <a:rPr lang="nb-NO" dirty="0" err="1"/>
              <a:t>school</a:t>
            </a:r>
            <a:r>
              <a:rPr lang="nb-NO" dirty="0"/>
              <a:t>: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7AAA739-AE53-7D45-A95E-DCFFFF6A7D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500 </a:t>
            </a:r>
            <a:r>
              <a:rPr lang="nb-NO" dirty="0" err="1"/>
              <a:t>regular</a:t>
            </a:r>
            <a:r>
              <a:rPr lang="nb-NO" dirty="0"/>
              <a:t> students</a:t>
            </a:r>
          </a:p>
          <a:p>
            <a:r>
              <a:rPr lang="nb-NO" dirty="0"/>
              <a:t>30 </a:t>
            </a:r>
            <a:r>
              <a:rPr lang="nb-NO" dirty="0" err="1"/>
              <a:t>language</a:t>
            </a:r>
            <a:r>
              <a:rPr lang="nb-NO" dirty="0"/>
              <a:t> training students</a:t>
            </a:r>
          </a:p>
          <a:p>
            <a:r>
              <a:rPr lang="nb-NO" dirty="0"/>
              <a:t>40 adult </a:t>
            </a:r>
            <a:r>
              <a:rPr lang="nb-NO" dirty="0" err="1"/>
              <a:t>learners</a:t>
            </a:r>
            <a:r>
              <a:rPr lang="nb-NO" dirty="0"/>
              <a:t> </a:t>
            </a:r>
          </a:p>
          <a:p>
            <a:r>
              <a:rPr lang="nb-NO" dirty="0"/>
              <a:t>95 staff</a:t>
            </a:r>
          </a:p>
        </p:txBody>
      </p:sp>
    </p:spTree>
    <p:extLst>
      <p:ext uri="{BB962C8B-B14F-4D97-AF65-F5344CB8AC3E}">
        <p14:creationId xmlns:p14="http://schemas.microsoft.com/office/powerpoint/2010/main" val="3759509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70A18FF-6E7D-AC49-A1F4-E60D3CB37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nb-NO" sz="4200" b="1"/>
              <a:t>Healthcare, childhood and youth development</a:t>
            </a:r>
            <a:endParaRPr lang="nb-NO" sz="4200"/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04070CC-AA32-7045-8BC3-D9C737054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nb-NO" sz="1900"/>
              <a:t>You learn </a:t>
            </a:r>
          </a:p>
          <a:p>
            <a:pPr lvl="1"/>
            <a:r>
              <a:rPr lang="nb-NO" sz="1900"/>
              <a:t>about health-promoting work </a:t>
            </a:r>
          </a:p>
          <a:p>
            <a:pPr lvl="1"/>
            <a:r>
              <a:rPr lang="nb-NO" sz="1900"/>
              <a:t>about physical and mental health</a:t>
            </a:r>
          </a:p>
          <a:p>
            <a:pPr lvl="1"/>
            <a:r>
              <a:rPr lang="nb-NO" sz="1900"/>
              <a:t>about the anatomy of the body </a:t>
            </a:r>
          </a:p>
          <a:p>
            <a:pPr lvl="1"/>
            <a:r>
              <a:rPr lang="nb-NO" sz="1900"/>
              <a:t>about communication and interaction</a:t>
            </a:r>
          </a:p>
          <a:p>
            <a:pPr lvl="1"/>
            <a:r>
              <a:rPr lang="nb-NO" sz="1900"/>
              <a:t>about the development of children and young people </a:t>
            </a:r>
          </a:p>
          <a:p>
            <a:pPr lvl="1"/>
            <a:r>
              <a:rPr lang="nb-NO" sz="1900"/>
              <a:t>about diet, nutrition and hygiene</a:t>
            </a:r>
          </a:p>
          <a:p>
            <a:endParaRPr lang="nb-NO" sz="1900"/>
          </a:p>
        </p:txBody>
      </p:sp>
      <p:pic>
        <p:nvPicPr>
          <p:cNvPr id="5122" name="Picture 2" descr="Elevar på Barn- og ungdomsarbeidarfags">
            <a:extLst>
              <a:ext uri="{FF2B5EF4-FFF2-40B4-BE49-F238E27FC236}">
                <a16:creationId xmlns:a16="http://schemas.microsoft.com/office/drawing/2014/main" id="{D077638A-3FA6-9C44-8107-66DC462F5F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47" b="-1"/>
          <a:stretch/>
        </p:blipFill>
        <p:spPr bwMode="auto">
          <a:xfrm>
            <a:off x="5313225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2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801BD42-8BE4-4643-B086-D53E373F9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nb-NO" sz="5400" b="1"/>
              <a:t>Sales, service and tourism</a:t>
            </a:r>
            <a:endParaRPr lang="nb-NO" sz="5400"/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E0B2C7B-7C76-9641-884E-EAA44D51A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nb-NO" sz="2000"/>
              <a:t>You learn </a:t>
            </a:r>
          </a:p>
          <a:p>
            <a:pPr lvl="1"/>
            <a:r>
              <a:rPr lang="nb-NO" sz="2000"/>
              <a:t>economical and sustainable operations</a:t>
            </a:r>
          </a:p>
          <a:p>
            <a:pPr lvl="1"/>
            <a:r>
              <a:rPr lang="nb-NO" sz="2000"/>
              <a:t>marketing, entrepreneurship and innovation</a:t>
            </a:r>
          </a:p>
          <a:p>
            <a:pPr lvl="1"/>
            <a:r>
              <a:rPr lang="nb-NO" sz="2000"/>
              <a:t>administration and digital tools</a:t>
            </a:r>
          </a:p>
          <a:p>
            <a:pPr lvl="1"/>
            <a:r>
              <a:rPr lang="nb-NO" sz="2000"/>
              <a:t>tourism and travel</a:t>
            </a:r>
          </a:p>
          <a:p>
            <a:pPr lvl="1"/>
            <a:r>
              <a:rPr lang="nb-NO" sz="2000"/>
              <a:t>customer relations and sales</a:t>
            </a:r>
          </a:p>
          <a:p>
            <a:pPr lvl="1"/>
            <a:r>
              <a:rPr lang="nb-NO" sz="2000"/>
              <a:t>planning and implementation of security measures</a:t>
            </a:r>
          </a:p>
          <a:p>
            <a:endParaRPr lang="nb-NO" sz="2000"/>
          </a:p>
        </p:txBody>
      </p:sp>
      <p:pic>
        <p:nvPicPr>
          <p:cNvPr id="6146" name="Picture 2" descr="Elevar på Sal, service og reiseliv">
            <a:extLst>
              <a:ext uri="{FF2B5EF4-FFF2-40B4-BE49-F238E27FC236}">
                <a16:creationId xmlns:a16="http://schemas.microsoft.com/office/drawing/2014/main" id="{9B0E41F9-C36E-F848-9F2F-18696AF25F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6" r="28740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727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F5157C5-B70B-C140-8A62-7FC386986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nb-NO" sz="5400" b="1"/>
              <a:t>Building and construction</a:t>
            </a:r>
            <a:endParaRPr lang="nb-NO" sz="5400"/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1C458EC-F3EF-904F-9B16-168450537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nb-NO" sz="2000" dirty="0" err="1"/>
              <a:t>You</a:t>
            </a:r>
            <a:r>
              <a:rPr lang="nb-NO" sz="2000" dirty="0"/>
              <a:t> </a:t>
            </a:r>
            <a:r>
              <a:rPr lang="nb-NO" sz="2000" dirty="0" err="1"/>
              <a:t>learn</a:t>
            </a:r>
            <a:endParaRPr lang="nb-NO" sz="2000" dirty="0"/>
          </a:p>
          <a:p>
            <a:pPr lvl="1"/>
            <a:r>
              <a:rPr lang="nb-NO" sz="2000" dirty="0" err="1"/>
              <a:t>producing</a:t>
            </a:r>
            <a:r>
              <a:rPr lang="nb-NO" sz="2000" dirty="0"/>
              <a:t> and </a:t>
            </a:r>
            <a:r>
              <a:rPr lang="nb-NO" sz="2000" dirty="0" err="1"/>
              <a:t>erecting</a:t>
            </a:r>
            <a:r>
              <a:rPr lang="nb-NO" sz="2000" dirty="0"/>
              <a:t> </a:t>
            </a:r>
            <a:r>
              <a:rPr lang="nb-NO" sz="2000" dirty="0" err="1"/>
              <a:t>new</a:t>
            </a:r>
            <a:r>
              <a:rPr lang="nb-NO" sz="2000" dirty="0"/>
              <a:t> </a:t>
            </a:r>
            <a:r>
              <a:rPr lang="nb-NO" sz="2000" dirty="0" err="1"/>
              <a:t>buildings</a:t>
            </a:r>
            <a:r>
              <a:rPr lang="nb-NO" sz="2000" dirty="0"/>
              <a:t> and </a:t>
            </a:r>
            <a:r>
              <a:rPr lang="nb-NO" sz="2000" dirty="0" err="1"/>
              <a:t>facilities</a:t>
            </a:r>
            <a:endParaRPr lang="nb-NO" sz="2000" dirty="0"/>
          </a:p>
          <a:p>
            <a:pPr lvl="1"/>
            <a:r>
              <a:rPr lang="nb-NO" sz="2000" dirty="0" err="1"/>
              <a:t>renovating</a:t>
            </a:r>
            <a:r>
              <a:rPr lang="nb-NO" sz="2000" dirty="0"/>
              <a:t> and </a:t>
            </a:r>
            <a:r>
              <a:rPr lang="nb-NO" sz="2000" dirty="0" err="1"/>
              <a:t>maintaining</a:t>
            </a:r>
            <a:r>
              <a:rPr lang="nb-NO" sz="2000" dirty="0"/>
              <a:t> </a:t>
            </a:r>
            <a:r>
              <a:rPr lang="nb-NO" sz="2000" dirty="0" err="1"/>
              <a:t>buildings</a:t>
            </a:r>
            <a:r>
              <a:rPr lang="nb-NO" sz="2000" dirty="0"/>
              <a:t> and </a:t>
            </a:r>
            <a:r>
              <a:rPr lang="nb-NO" sz="2000" dirty="0" err="1"/>
              <a:t>facilities</a:t>
            </a:r>
            <a:endParaRPr lang="nb-NO" sz="2000" dirty="0"/>
          </a:p>
          <a:p>
            <a:pPr lvl="1"/>
            <a:r>
              <a:rPr lang="nb-NO" sz="2000" dirty="0" err="1"/>
              <a:t>climate</a:t>
            </a:r>
            <a:r>
              <a:rPr lang="nb-NO" sz="2000" dirty="0"/>
              <a:t> and </a:t>
            </a:r>
            <a:r>
              <a:rPr lang="nb-NO" sz="2000" dirty="0" err="1"/>
              <a:t>technology</a:t>
            </a:r>
            <a:r>
              <a:rPr lang="nb-NO" sz="2000" dirty="0"/>
              <a:t> </a:t>
            </a:r>
          </a:p>
          <a:p>
            <a:pPr lvl="1"/>
            <a:r>
              <a:rPr lang="nb-NO" sz="2000" dirty="0" err="1"/>
              <a:t>using</a:t>
            </a:r>
            <a:r>
              <a:rPr lang="nb-NO" sz="2000" dirty="0"/>
              <a:t> </a:t>
            </a:r>
            <a:r>
              <a:rPr lang="nb-NO" sz="2000" dirty="0" err="1"/>
              <a:t>drawings</a:t>
            </a:r>
            <a:r>
              <a:rPr lang="nb-NO" sz="2000" dirty="0"/>
              <a:t>, </a:t>
            </a:r>
            <a:r>
              <a:rPr lang="nb-NO" sz="2000" dirty="0" err="1"/>
              <a:t>descriptions</a:t>
            </a:r>
            <a:r>
              <a:rPr lang="nb-NO" sz="2000" dirty="0"/>
              <a:t> and </a:t>
            </a:r>
            <a:r>
              <a:rPr lang="nb-NO" sz="2000" dirty="0" err="1"/>
              <a:t>calculations</a:t>
            </a:r>
            <a:r>
              <a:rPr lang="nb-NO" sz="2000" dirty="0"/>
              <a:t> </a:t>
            </a:r>
          </a:p>
          <a:p>
            <a:pPr lvl="1"/>
            <a:r>
              <a:rPr lang="nb-NO" sz="2000" dirty="0" err="1"/>
              <a:t>quality</a:t>
            </a:r>
            <a:r>
              <a:rPr lang="nb-NO" sz="2000" dirty="0"/>
              <a:t> and </a:t>
            </a:r>
            <a:r>
              <a:rPr lang="nb-NO" sz="2000" dirty="0" err="1"/>
              <a:t>safety</a:t>
            </a:r>
            <a:endParaRPr lang="nb-NO" sz="2000" dirty="0"/>
          </a:p>
          <a:p>
            <a:pPr lvl="1"/>
            <a:r>
              <a:rPr lang="nb-NO" sz="2000" dirty="0" err="1"/>
              <a:t>knowledge</a:t>
            </a:r>
            <a:r>
              <a:rPr lang="nb-NO" sz="2000" dirty="0"/>
              <a:t> </a:t>
            </a:r>
            <a:r>
              <a:rPr lang="nb-NO" sz="2000" dirty="0" err="1"/>
              <a:t>about</a:t>
            </a:r>
            <a:r>
              <a:rPr lang="nb-NO" sz="2000" dirty="0"/>
              <a:t> materials</a:t>
            </a:r>
          </a:p>
        </p:txBody>
      </p:sp>
      <p:pic>
        <p:nvPicPr>
          <p:cNvPr id="7170" name="Picture 2" descr=" Elevar i praktisk arbeid i byggfag">
            <a:extLst>
              <a:ext uri="{FF2B5EF4-FFF2-40B4-BE49-F238E27FC236}">
                <a16:creationId xmlns:a16="http://schemas.microsoft.com/office/drawing/2014/main" id="{8F62382B-9C78-FB42-9917-442C3CBE4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0" r="16477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820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E0564DC-1985-C142-9D1E-5A29CA1B7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nb-NO" sz="4200" b="1"/>
              <a:t>Technological and industrial production</a:t>
            </a:r>
            <a:endParaRPr lang="nb-NO" sz="4200"/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12A5FEE-0416-9C46-B0E8-26F32D8CA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nb-NO" sz="1700"/>
              <a:t>You learn </a:t>
            </a:r>
          </a:p>
          <a:p>
            <a:pPr lvl="1"/>
            <a:r>
              <a:rPr lang="nb-NO" sz="1700"/>
              <a:t>production planning and production processes </a:t>
            </a:r>
          </a:p>
          <a:p>
            <a:pPr lvl="1"/>
            <a:r>
              <a:rPr lang="nb-NO" sz="1700"/>
              <a:t>automation and programming of robots</a:t>
            </a:r>
          </a:p>
          <a:p>
            <a:pPr lvl="1"/>
            <a:r>
              <a:rPr lang="nb-NO" sz="1700"/>
              <a:t>about machinery and production equipment </a:t>
            </a:r>
          </a:p>
          <a:p>
            <a:pPr lvl="1"/>
            <a:r>
              <a:rPr lang="nb-NO" sz="1700"/>
              <a:t>about vehicles and transport</a:t>
            </a:r>
          </a:p>
          <a:p>
            <a:pPr lvl="1"/>
            <a:r>
              <a:rPr lang="nb-NO" sz="1700"/>
              <a:t>about chemical processes and chemistry techniques</a:t>
            </a:r>
          </a:p>
          <a:p>
            <a:pPr lvl="1"/>
            <a:r>
              <a:rPr lang="nb-NO" sz="1700"/>
              <a:t>about health, environment and safety</a:t>
            </a:r>
          </a:p>
          <a:p>
            <a:endParaRPr lang="nb-NO" sz="1700"/>
          </a:p>
        </p:txBody>
      </p:sp>
      <p:pic>
        <p:nvPicPr>
          <p:cNvPr id="8194" name="Picture 2" descr="Elevar på Teknologo- og industrifag">
            <a:extLst>
              <a:ext uri="{FF2B5EF4-FFF2-40B4-BE49-F238E27FC236}">
                <a16:creationId xmlns:a16="http://schemas.microsoft.com/office/drawing/2014/main" id="{BEBB0A72-DCDA-AE42-B0A8-A2352E6B97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3" r="7494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1247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7160BD2-F12E-4F4D-9900-0405F15D5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nb-NO" sz="3800" b="1"/>
              <a:t>Electrical engineering and computer technology</a:t>
            </a:r>
            <a:endParaRPr lang="nb-NO" sz="3800"/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9DAB34D-16D0-0C45-814D-7A132AB04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nb-NO" sz="1700"/>
              <a:t>You learn</a:t>
            </a:r>
          </a:p>
          <a:p>
            <a:pPr lvl="1"/>
            <a:r>
              <a:rPr lang="nb-NO" sz="1700"/>
              <a:t>Installation and maintenance of electrical and electronic systems </a:t>
            </a:r>
          </a:p>
          <a:p>
            <a:pPr lvl="1"/>
            <a:r>
              <a:rPr lang="nb-NO" sz="1700"/>
              <a:t>installing, connecting and programming electrical and electronic systems and installations</a:t>
            </a:r>
          </a:p>
          <a:p>
            <a:pPr lvl="1"/>
            <a:r>
              <a:rPr lang="nb-NO" sz="1700"/>
              <a:t>repair of electrical equipment </a:t>
            </a:r>
          </a:p>
          <a:p>
            <a:pPr lvl="1"/>
            <a:r>
              <a:rPr lang="nb-NO" sz="1700"/>
              <a:t>developing new electronic products</a:t>
            </a:r>
          </a:p>
          <a:p>
            <a:pPr lvl="1"/>
            <a:r>
              <a:rPr lang="nb-NO" sz="1700"/>
              <a:t>configuring and programming equipment and components</a:t>
            </a:r>
          </a:p>
          <a:p>
            <a:pPr lvl="1"/>
            <a:r>
              <a:rPr lang="nb-NO" sz="1700"/>
              <a:t>safety, security and documentation</a:t>
            </a:r>
          </a:p>
        </p:txBody>
      </p:sp>
      <p:pic>
        <p:nvPicPr>
          <p:cNvPr id="9218" name="Picture 2" descr="Elevar på elektrofag">
            <a:extLst>
              <a:ext uri="{FF2B5EF4-FFF2-40B4-BE49-F238E27FC236}">
                <a16:creationId xmlns:a16="http://schemas.microsoft.com/office/drawing/2014/main" id="{38CB7E4C-104F-B94C-9676-95518B2952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8" r="-1" b="26973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54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A695DB1-E7F0-294F-858E-625D46147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Education i Norway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865E343-3B0F-094E-85A5-6FE82D03F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382" y="643466"/>
            <a:ext cx="4886568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47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F0CE70-C0EA-1B4E-A118-B783CFE84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904" y="365125"/>
            <a:ext cx="10367890" cy="1325563"/>
          </a:xfrm>
        </p:spPr>
        <p:txBody>
          <a:bodyPr/>
          <a:lstStyle/>
          <a:p>
            <a:r>
              <a:rPr lang="en-GB" dirty="0"/>
              <a:t>Trends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96419B0-4D47-6841-891E-8B078504A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4904" y="1435608"/>
            <a:ext cx="10367890" cy="4741355"/>
          </a:xfrm>
        </p:spPr>
        <p:txBody>
          <a:bodyPr>
            <a:normAutofit fontScale="92500" lnSpcReduction="20000"/>
          </a:bodyPr>
          <a:lstStyle/>
          <a:p>
            <a:r>
              <a:rPr lang="nb-NO" dirty="0"/>
              <a:t>The ‘70s</a:t>
            </a:r>
          </a:p>
          <a:p>
            <a:pPr lvl="1"/>
            <a:r>
              <a:rPr lang="en-GB" dirty="0"/>
              <a:t>Progressive pedagogic. Child centred. Individual needs “Free upbringing” etc. </a:t>
            </a:r>
          </a:p>
          <a:p>
            <a:pPr lvl="1"/>
            <a:r>
              <a:rPr lang="en-GB" dirty="0"/>
              <a:t>On collision course with the established school/teacher norms …</a:t>
            </a:r>
          </a:p>
          <a:p>
            <a:r>
              <a:rPr lang="en-GB" dirty="0"/>
              <a:t>The </a:t>
            </a:r>
            <a:r>
              <a:rPr lang="nb-NO" dirty="0"/>
              <a:t>‘</a:t>
            </a:r>
            <a:r>
              <a:rPr lang="en-GB" dirty="0"/>
              <a:t>80s </a:t>
            </a:r>
          </a:p>
          <a:p>
            <a:pPr lvl="1"/>
            <a:r>
              <a:rPr lang="en-GB" dirty="0"/>
              <a:t>Cold war, beginning awareness on refugees and multiculturalism, ecology and sustainable development. Progressive attitudes on gender roles, upbringing and the changing attitudes on individual vs group/society. </a:t>
            </a:r>
          </a:p>
          <a:p>
            <a:r>
              <a:rPr lang="en-GB" dirty="0"/>
              <a:t>The </a:t>
            </a:r>
            <a:r>
              <a:rPr lang="nb-NO" dirty="0"/>
              <a:t>‘</a:t>
            </a:r>
            <a:r>
              <a:rPr lang="en-GB" dirty="0"/>
              <a:t>90s </a:t>
            </a:r>
          </a:p>
          <a:p>
            <a:pPr lvl="1"/>
            <a:r>
              <a:rPr lang="en-GB" dirty="0"/>
              <a:t>“The whole human”. The pupil as seeking meaning, being creative, working, literate, in cooperation, and with eco awareness adds up to “the integrated human”. </a:t>
            </a:r>
            <a:br>
              <a:rPr lang="en-GB" dirty="0"/>
            </a:br>
            <a:r>
              <a:rPr lang="en-GB" dirty="0"/>
              <a:t>Project work/groupwork as the new methodology</a:t>
            </a:r>
          </a:p>
          <a:p>
            <a:r>
              <a:rPr lang="en-GB" dirty="0"/>
              <a:t>The </a:t>
            </a:r>
            <a:r>
              <a:rPr lang="nb-NO" dirty="0"/>
              <a:t>‘</a:t>
            </a:r>
            <a:r>
              <a:rPr lang="en-GB" dirty="0"/>
              <a:t>00s</a:t>
            </a:r>
          </a:p>
          <a:p>
            <a:pPr lvl="1"/>
            <a:r>
              <a:rPr lang="en-GB" dirty="0"/>
              <a:t> Basic skills, read, write, mathematics and ICT literacy as transversal (interdisciplinary) parts in all subjects (response to international competition – PISA – testing – education as a competitive advantage in a global world)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D1594371-B773-074A-A26B-F0EBD6C20D79}"/>
              </a:ext>
            </a:extLst>
          </p:cNvPr>
          <p:cNvSpPr/>
          <p:nvPr/>
        </p:nvSpPr>
        <p:spPr>
          <a:xfrm rot="16200000">
            <a:off x="-2290372" y="3044703"/>
            <a:ext cx="5964702" cy="605546"/>
          </a:xfrm>
          <a:prstGeom prst="rect">
            <a:avLst/>
          </a:prstGeom>
          <a:solidFill>
            <a:srgbClr val="FF0000"/>
          </a:solidFill>
          <a:ln w="952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In a Norwegian context</a:t>
            </a:r>
          </a:p>
        </p:txBody>
      </p:sp>
    </p:spTree>
    <p:extLst>
      <p:ext uri="{BB962C8B-B14F-4D97-AF65-F5344CB8AC3E}">
        <p14:creationId xmlns:p14="http://schemas.microsoft.com/office/powerpoint/2010/main" val="22095438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9441246-8994-394D-802A-C8B8E1166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6430" y="407961"/>
            <a:ext cx="10017369" cy="6000506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The </a:t>
            </a:r>
            <a:r>
              <a:rPr lang="nb-NO" dirty="0"/>
              <a:t>‘10s </a:t>
            </a:r>
          </a:p>
          <a:p>
            <a:pPr lvl="1"/>
            <a:r>
              <a:rPr lang="en-GB" dirty="0"/>
              <a:t>Interdisciplinary topics “Health and life skills”, “Democracy and citizenship”, “Sustainable development”. Promote scientific thinking. Increase completion and reduce drop-out. </a:t>
            </a:r>
          </a:p>
          <a:p>
            <a:r>
              <a:rPr lang="en-GB" dirty="0"/>
              <a:t>Response to matters as:</a:t>
            </a:r>
          </a:p>
          <a:p>
            <a:pPr lvl="1"/>
            <a:r>
              <a:rPr lang="en-GB" dirty="0"/>
              <a:t>aging population </a:t>
            </a:r>
          </a:p>
          <a:p>
            <a:pPr lvl="1"/>
            <a:r>
              <a:rPr lang="en-GB" dirty="0"/>
              <a:t>low birth rates </a:t>
            </a:r>
          </a:p>
          <a:p>
            <a:pPr lvl="1"/>
            <a:r>
              <a:rPr lang="en-GB" dirty="0"/>
              <a:t>make everyone contribute</a:t>
            </a:r>
          </a:p>
          <a:p>
            <a:pPr lvl="1"/>
            <a:r>
              <a:rPr lang="en-GB" dirty="0"/>
              <a:t>increased welfare costs </a:t>
            </a:r>
          </a:p>
          <a:p>
            <a:pPr lvl="1"/>
            <a:r>
              <a:rPr lang="en-GB" dirty="0"/>
              <a:t>lifestyle issues </a:t>
            </a:r>
          </a:p>
          <a:p>
            <a:pPr lvl="1"/>
            <a:r>
              <a:rPr lang="en-GB" dirty="0"/>
              <a:t>environmental issues</a:t>
            </a:r>
          </a:p>
          <a:p>
            <a:pPr lvl="1"/>
            <a:r>
              <a:rPr lang="en-GB" dirty="0"/>
              <a:t>national populism, anti-multiculturalism and polarization of political debate </a:t>
            </a:r>
          </a:p>
          <a:p>
            <a:pPr lvl="1"/>
            <a:r>
              <a:rPr lang="en-GB" dirty="0"/>
              <a:t>“alternative facts”, conspiracy theories, anti intellectualism</a:t>
            </a:r>
          </a:p>
          <a:p>
            <a:pPr lvl="1"/>
            <a:r>
              <a:rPr lang="en-GB" dirty="0"/>
              <a:t>Rebuilding trust in institutions vs. the individuals experiences with institutionally delivered services and alternative approaches  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C8B1D087-35F9-6E4F-9B0C-A6023B4105BE}"/>
              </a:ext>
            </a:extLst>
          </p:cNvPr>
          <p:cNvSpPr/>
          <p:nvPr/>
        </p:nvSpPr>
        <p:spPr>
          <a:xfrm rot="16200000">
            <a:off x="-2290372" y="3044703"/>
            <a:ext cx="5964702" cy="605546"/>
          </a:xfrm>
          <a:prstGeom prst="rect">
            <a:avLst/>
          </a:prstGeom>
          <a:solidFill>
            <a:srgbClr val="FF0000"/>
          </a:solidFill>
          <a:ln w="952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In a Norwegian context</a:t>
            </a:r>
          </a:p>
        </p:txBody>
      </p:sp>
    </p:spTree>
    <p:extLst>
      <p:ext uri="{BB962C8B-B14F-4D97-AF65-F5344CB8AC3E}">
        <p14:creationId xmlns:p14="http://schemas.microsoft.com/office/powerpoint/2010/main" val="27384151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B9BE770-3065-5E4A-8526-F6FD74984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836" y="365125"/>
            <a:ext cx="9932963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Completion. Avoid dropping out of school. Norway is aiming for 90% completion in upper secondary school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9441246-8994-394D-802A-C8B8E1166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0836" y="1825625"/>
            <a:ext cx="9932963" cy="4667250"/>
          </a:xfrm>
        </p:spPr>
        <p:txBody>
          <a:bodyPr>
            <a:normAutofit/>
          </a:bodyPr>
          <a:lstStyle/>
          <a:p>
            <a:pPr lvl="1"/>
            <a:r>
              <a:rPr lang="en-GB" dirty="0"/>
              <a:t>The cost of school drop-outs and late finishers is huge in a generous welfare state:</a:t>
            </a:r>
          </a:p>
          <a:p>
            <a:pPr lvl="2"/>
            <a:r>
              <a:rPr lang="en-GB" dirty="0"/>
              <a:t>Costs for the state through social programmes</a:t>
            </a:r>
          </a:p>
          <a:p>
            <a:pPr lvl="2"/>
            <a:r>
              <a:rPr lang="en-GB" dirty="0"/>
              <a:t>Reduced income taxes to the state </a:t>
            </a:r>
            <a:br>
              <a:rPr lang="en-GB" dirty="0"/>
            </a:br>
            <a:endParaRPr lang="en-GB" dirty="0"/>
          </a:p>
          <a:p>
            <a:pPr lvl="1"/>
            <a:r>
              <a:rPr lang="en-GB" dirty="0"/>
              <a:t>A specialized labour market</a:t>
            </a:r>
          </a:p>
          <a:p>
            <a:pPr lvl="2"/>
            <a:r>
              <a:rPr lang="en-GB" dirty="0"/>
              <a:t>Few jobs for unskilled, </a:t>
            </a:r>
          </a:p>
          <a:p>
            <a:pPr lvl="2"/>
            <a:r>
              <a:rPr lang="en-GB" dirty="0"/>
              <a:t>Free movement of certified skilled labour in Europe </a:t>
            </a:r>
            <a:br>
              <a:rPr lang="en-GB" dirty="0"/>
            </a:br>
            <a:endParaRPr lang="en-GB" dirty="0"/>
          </a:p>
          <a:p>
            <a:pPr lvl="1"/>
            <a:r>
              <a:rPr lang="en-GB" dirty="0"/>
              <a:t>requires completion and certified competence for young people to enter the labour market!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1B004E46-4B8A-1344-98E1-DCFCF688DDDC}"/>
              </a:ext>
            </a:extLst>
          </p:cNvPr>
          <p:cNvSpPr/>
          <p:nvPr/>
        </p:nvSpPr>
        <p:spPr>
          <a:xfrm rot="16200000">
            <a:off x="-2290372" y="3044703"/>
            <a:ext cx="5964702" cy="605546"/>
          </a:xfrm>
          <a:prstGeom prst="rect">
            <a:avLst/>
          </a:prstGeom>
          <a:solidFill>
            <a:srgbClr val="FF0000"/>
          </a:solidFill>
          <a:ln w="952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In a Norwegian context</a:t>
            </a:r>
          </a:p>
        </p:txBody>
      </p:sp>
    </p:spTree>
    <p:extLst>
      <p:ext uri="{BB962C8B-B14F-4D97-AF65-F5344CB8AC3E}">
        <p14:creationId xmlns:p14="http://schemas.microsoft.com/office/powerpoint/2010/main" val="34203710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B7E5EF32-9803-4945-A9B5-0D6B76D2F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849" y="0"/>
            <a:ext cx="9890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79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DCA4819-C71F-9E42-ABFF-38E693D97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84FBC3C-6451-B341-9045-3394BBD45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/>
              <a:t>Watch out for the «</a:t>
            </a:r>
            <a:r>
              <a:rPr lang="en-US" sz="4000" dirty="0" err="1"/>
              <a:t>russen</a:t>
            </a:r>
            <a:r>
              <a:rPr lang="en-US" sz="4000" dirty="0"/>
              <a:t>»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134DA6B-03FC-F243-949D-5A2B0EAB6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1700" dirty="0"/>
              <a:t>Third year students and graduates from the </a:t>
            </a:r>
            <a:r>
              <a:rPr lang="en-US" sz="1700" dirty="0" err="1"/>
              <a:t>generetal</a:t>
            </a:r>
            <a:r>
              <a:rPr lang="en-US" sz="1700" dirty="0"/>
              <a:t> studies celebrating their final year 24/7 …  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Sylinder 3">
            <a:extLst>
              <a:ext uri="{FF2B5EF4-FFF2-40B4-BE49-F238E27FC236}">
                <a16:creationId xmlns:a16="http://schemas.microsoft.com/office/drawing/2014/main" id="{51CC9D1F-F358-ED44-831A-BBF9A4AC6507}"/>
              </a:ext>
            </a:extLst>
          </p:cNvPr>
          <p:cNvSpPr txBox="1"/>
          <p:nvPr/>
        </p:nvSpPr>
        <p:spPr>
          <a:xfrm>
            <a:off x="152401" y="118533"/>
            <a:ext cx="4047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Photo: Dag Frøyen – Firdaposten.  </a:t>
            </a:r>
          </a:p>
        </p:txBody>
      </p:sp>
    </p:spTree>
    <p:extLst>
      <p:ext uri="{BB962C8B-B14F-4D97-AF65-F5344CB8AC3E}">
        <p14:creationId xmlns:p14="http://schemas.microsoft.com/office/powerpoint/2010/main" val="1586707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0B03FC0-F99E-854C-8B50-DEB09A56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C859A49-4B01-4A4A-B40D-C7E129165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3C04CBB-CCFB-444C-9AC1-5E9117608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247" y="0"/>
            <a:ext cx="95215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937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D3506D-DA0C-E74D-8CC8-F805DE6A0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298" y="365125"/>
            <a:ext cx="10004502" cy="1325563"/>
          </a:xfrm>
        </p:spPr>
        <p:txBody>
          <a:bodyPr/>
          <a:lstStyle/>
          <a:p>
            <a:r>
              <a:rPr lang="en-GB" dirty="0"/>
              <a:t>General education vs. special needs education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5EB8D99-DC29-9E4F-AA42-60286A589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9298" y="1825625"/>
            <a:ext cx="10004502" cy="4351338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Teachers up to grade 7 are generalists. From grade 8 until 13 they are specialized in their subjects (approx. 1 year (60 points) of studies) in addition to general teacher training. </a:t>
            </a:r>
          </a:p>
          <a:p>
            <a:r>
              <a:rPr lang="en-GB" dirty="0"/>
              <a:t>Almost all special needs education is delivered within, or close to, the general group. A pupil typically receive special needs education in some subjects. </a:t>
            </a:r>
          </a:p>
          <a:p>
            <a:r>
              <a:rPr lang="en-GB" dirty="0"/>
              <a:t>Teachers therefore often work with pupils with vastly varying needs and abilities. </a:t>
            </a:r>
          </a:p>
          <a:p>
            <a:pPr marL="0" indent="0">
              <a:buNone/>
            </a:pPr>
            <a:r>
              <a:rPr lang="en-GB" sz="6500" dirty="0"/>
              <a:t>F </a:t>
            </a:r>
            <a:r>
              <a:rPr lang="en-GB" sz="3500" dirty="0"/>
              <a:t>or individual reflection</a:t>
            </a:r>
            <a:r>
              <a:rPr lang="en-GB" dirty="0"/>
              <a:t>: How can teachers that often work with pupils with demanding needs and low abilities, take advantage of this experience when teaching potentially high achieving students?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2B72176B-D658-B94C-BE5C-9CB8CA4E3FB0}"/>
              </a:ext>
            </a:extLst>
          </p:cNvPr>
          <p:cNvSpPr/>
          <p:nvPr/>
        </p:nvSpPr>
        <p:spPr>
          <a:xfrm rot="16200000">
            <a:off x="-2290372" y="3044703"/>
            <a:ext cx="5964702" cy="605546"/>
          </a:xfrm>
          <a:prstGeom prst="rect">
            <a:avLst/>
          </a:prstGeom>
          <a:noFill/>
          <a:ln w="952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Question/reflection</a:t>
            </a:r>
          </a:p>
        </p:txBody>
      </p:sp>
    </p:spTree>
    <p:extLst>
      <p:ext uri="{BB962C8B-B14F-4D97-AF65-F5344CB8AC3E}">
        <p14:creationId xmlns:p14="http://schemas.microsoft.com/office/powerpoint/2010/main" val="8754842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F04482BB-A2C7-E342-9389-6CBD6879A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896" y="0"/>
            <a:ext cx="9358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303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EA061875-D847-D646-BF16-681790176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466" y="0"/>
            <a:ext cx="84550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209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322DF680-D7D7-C341-93F5-39434210C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166" y="0"/>
            <a:ext cx="103616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3185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80F96FB9-7403-AA45-8525-40E101202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665" y="0"/>
            <a:ext cx="8266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117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8A5796FC-8538-6442-9150-3C5C58973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29" y="0"/>
            <a:ext cx="11504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496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4BCC7BF-E50E-A041-B49E-DB7249E4F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0317E0A-AC35-D248-8AEC-A8F04F392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30800"/>
            <a:ext cx="10515599" cy="370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34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BF63DF-26B8-EC42-9D47-AEEB4FD5F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General studies VG1 (</a:t>
            </a:r>
            <a:r>
              <a:rPr lang="nb-NO" dirty="0" err="1"/>
              <a:t>upper</a:t>
            </a:r>
            <a:r>
              <a:rPr lang="nb-NO" dirty="0"/>
              <a:t> </a:t>
            </a:r>
            <a:r>
              <a:rPr lang="nb-NO" dirty="0" err="1"/>
              <a:t>secondary</a:t>
            </a:r>
            <a:r>
              <a:rPr lang="nb-NO" dirty="0"/>
              <a:t>)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577C988-D91F-AC49-8F9B-0957D8269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82067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b-NO" dirty="0" err="1"/>
              <a:t>Common</a:t>
            </a:r>
            <a:r>
              <a:rPr lang="nb-NO" dirty="0"/>
              <a:t> </a:t>
            </a:r>
            <a:r>
              <a:rPr lang="nb-NO" dirty="0" err="1"/>
              <a:t>core</a:t>
            </a:r>
            <a:r>
              <a:rPr lang="nb-NO" dirty="0"/>
              <a:t> </a:t>
            </a:r>
            <a:r>
              <a:rPr lang="nb-NO" dirty="0" err="1"/>
              <a:t>subjects</a:t>
            </a:r>
            <a:r>
              <a:rPr lang="nb-NO" dirty="0"/>
              <a:t> (842 timer)</a:t>
            </a:r>
          </a:p>
          <a:p>
            <a:r>
              <a:rPr lang="nb-NO" dirty="0"/>
              <a:t>140 English</a:t>
            </a:r>
          </a:p>
          <a:p>
            <a:r>
              <a:rPr lang="nb-NO" dirty="0"/>
              <a:t>113 Foreign </a:t>
            </a:r>
            <a:r>
              <a:rPr lang="nb-NO" dirty="0" err="1"/>
              <a:t>language</a:t>
            </a:r>
            <a:r>
              <a:rPr lang="nb-NO" dirty="0"/>
              <a:t> </a:t>
            </a:r>
            <a:r>
              <a:rPr lang="nb-NO" dirty="0" err="1"/>
              <a:t>level</a:t>
            </a:r>
            <a:r>
              <a:rPr lang="nb-NO" dirty="0"/>
              <a:t> I /</a:t>
            </a:r>
          </a:p>
          <a:p>
            <a:r>
              <a:rPr lang="nb-NO" dirty="0"/>
              <a:t>113 Foreign </a:t>
            </a:r>
            <a:r>
              <a:rPr lang="nb-NO" dirty="0" err="1"/>
              <a:t>language</a:t>
            </a:r>
            <a:r>
              <a:rPr lang="nb-NO" dirty="0"/>
              <a:t> </a:t>
            </a:r>
            <a:r>
              <a:rPr lang="nb-NO" dirty="0" err="1"/>
              <a:t>level</a:t>
            </a:r>
            <a:r>
              <a:rPr lang="nb-NO" dirty="0"/>
              <a:t> II</a:t>
            </a:r>
          </a:p>
          <a:p>
            <a:r>
              <a:rPr lang="nb-NO" dirty="0"/>
              <a:t>56 </a:t>
            </a:r>
            <a:r>
              <a:rPr lang="nb-NO" dirty="0" err="1"/>
              <a:t>Geography</a:t>
            </a:r>
            <a:endParaRPr lang="nb-NO" dirty="0"/>
          </a:p>
          <a:p>
            <a:r>
              <a:rPr lang="nb-NO" dirty="0"/>
              <a:t>140 </a:t>
            </a:r>
            <a:r>
              <a:rPr lang="nb-NO" dirty="0" err="1"/>
              <a:t>Mathematics</a:t>
            </a:r>
            <a:r>
              <a:rPr lang="nb-NO" dirty="0"/>
              <a:t> 1P (</a:t>
            </a:r>
            <a:r>
              <a:rPr lang="nb-NO" dirty="0" err="1"/>
              <a:t>practical</a:t>
            </a:r>
            <a:r>
              <a:rPr lang="nb-NO" dirty="0"/>
              <a:t>) /</a:t>
            </a:r>
          </a:p>
          <a:p>
            <a:r>
              <a:rPr lang="nb-NO" dirty="0"/>
              <a:t>140 </a:t>
            </a:r>
            <a:r>
              <a:rPr lang="nb-NO" dirty="0" err="1"/>
              <a:t>Mathematics</a:t>
            </a:r>
            <a:r>
              <a:rPr lang="nb-NO" dirty="0"/>
              <a:t> 1T (</a:t>
            </a:r>
            <a:r>
              <a:rPr lang="nb-NO" dirty="0" err="1"/>
              <a:t>theoretical</a:t>
            </a:r>
            <a:r>
              <a:rPr lang="nb-NO" dirty="0"/>
              <a:t>)</a:t>
            </a:r>
          </a:p>
          <a:p>
            <a:r>
              <a:rPr lang="nb-NO" dirty="0"/>
              <a:t>140 Natural science</a:t>
            </a:r>
          </a:p>
          <a:p>
            <a:r>
              <a:rPr lang="nb-NO" dirty="0"/>
              <a:t>113 Norwegian</a:t>
            </a:r>
          </a:p>
          <a:p>
            <a:r>
              <a:rPr lang="nb-NO" dirty="0"/>
              <a:t>56 </a:t>
            </a:r>
            <a:r>
              <a:rPr lang="nb-NO" dirty="0" err="1"/>
              <a:t>Physical</a:t>
            </a:r>
            <a:r>
              <a:rPr lang="nb-NO" dirty="0"/>
              <a:t> </a:t>
            </a:r>
            <a:r>
              <a:rPr lang="nb-NO" dirty="0" err="1"/>
              <a:t>education</a:t>
            </a:r>
            <a:endParaRPr lang="nb-NO" dirty="0"/>
          </a:p>
          <a:p>
            <a:r>
              <a:rPr lang="nb-NO" dirty="0"/>
              <a:t>84 </a:t>
            </a:r>
            <a:r>
              <a:rPr lang="nb-NO" dirty="0" err="1"/>
              <a:t>Social</a:t>
            </a:r>
            <a:r>
              <a:rPr lang="nb-NO" dirty="0"/>
              <a:t> science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99368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26F6B88-6977-5543-AFC0-D12E8A985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General studies VG2 + VG3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74AD0D1-692D-E54F-A843-09059532E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6558"/>
            <a:ext cx="4665133" cy="47263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VG2</a:t>
            </a:r>
          </a:p>
          <a:p>
            <a:pPr marL="0" indent="0">
              <a:buNone/>
            </a:pPr>
            <a:r>
              <a:rPr lang="nb-NO" dirty="0" err="1"/>
              <a:t>Common</a:t>
            </a:r>
            <a:r>
              <a:rPr lang="nb-NO" dirty="0"/>
              <a:t> </a:t>
            </a:r>
            <a:r>
              <a:rPr lang="nb-NO" dirty="0" err="1"/>
              <a:t>core</a:t>
            </a:r>
            <a:r>
              <a:rPr lang="nb-NO" dirty="0"/>
              <a:t> </a:t>
            </a:r>
            <a:r>
              <a:rPr lang="nb-NO" dirty="0" err="1"/>
              <a:t>subjects</a:t>
            </a:r>
            <a:r>
              <a:rPr lang="nb-NO" dirty="0"/>
              <a:t>: </a:t>
            </a:r>
          </a:p>
          <a:p>
            <a:pPr marL="0" indent="0">
              <a:buNone/>
            </a:pPr>
            <a:r>
              <a:rPr lang="nb-NO" dirty="0"/>
              <a:t>112 Foreign </a:t>
            </a:r>
            <a:r>
              <a:rPr lang="nb-NO" dirty="0" err="1"/>
              <a:t>language</a:t>
            </a:r>
            <a:r>
              <a:rPr lang="nb-NO" dirty="0"/>
              <a:t> </a:t>
            </a:r>
            <a:r>
              <a:rPr lang="nb-NO" dirty="0" err="1"/>
              <a:t>level</a:t>
            </a:r>
            <a:r>
              <a:rPr lang="nb-NO" dirty="0"/>
              <a:t> I /</a:t>
            </a:r>
          </a:p>
          <a:p>
            <a:pPr marL="0" indent="0">
              <a:buNone/>
            </a:pPr>
            <a:r>
              <a:rPr lang="nb-NO" dirty="0"/>
              <a:t>112 Foreign </a:t>
            </a:r>
            <a:r>
              <a:rPr lang="nb-NO" dirty="0" err="1"/>
              <a:t>language</a:t>
            </a:r>
            <a:r>
              <a:rPr lang="nb-NO" dirty="0"/>
              <a:t> </a:t>
            </a:r>
            <a:r>
              <a:rPr lang="nb-NO" dirty="0" err="1"/>
              <a:t>level</a:t>
            </a:r>
            <a:r>
              <a:rPr lang="nb-NO" dirty="0"/>
              <a:t> II</a:t>
            </a:r>
          </a:p>
          <a:p>
            <a:pPr marL="0" indent="0">
              <a:buNone/>
            </a:pPr>
            <a:r>
              <a:rPr lang="nb-NO" dirty="0"/>
              <a:t>56 </a:t>
            </a:r>
            <a:r>
              <a:rPr lang="nb-NO" dirty="0" err="1"/>
              <a:t>History</a:t>
            </a:r>
            <a:endParaRPr lang="nb-NO" dirty="0"/>
          </a:p>
          <a:p>
            <a:pPr marL="0" indent="0">
              <a:buNone/>
            </a:pPr>
            <a:r>
              <a:rPr lang="nb-NO" dirty="0"/>
              <a:t>84 </a:t>
            </a:r>
            <a:r>
              <a:rPr lang="nb-NO" dirty="0" err="1"/>
              <a:t>Mathematics</a:t>
            </a:r>
            <a:r>
              <a:rPr lang="nb-NO" dirty="0"/>
              <a:t> 2P (</a:t>
            </a:r>
            <a:r>
              <a:rPr lang="nb-NO" dirty="0" err="1"/>
              <a:t>practical</a:t>
            </a:r>
            <a:r>
              <a:rPr lang="nb-NO" dirty="0"/>
              <a:t>)*</a:t>
            </a:r>
          </a:p>
          <a:p>
            <a:pPr marL="0" indent="0">
              <a:buNone/>
            </a:pPr>
            <a:r>
              <a:rPr lang="nb-NO" dirty="0"/>
              <a:t>112 Norwegian</a:t>
            </a:r>
          </a:p>
          <a:p>
            <a:pPr marL="0" indent="0">
              <a:buNone/>
            </a:pPr>
            <a:r>
              <a:rPr lang="nb-NO" dirty="0"/>
              <a:t>56 </a:t>
            </a:r>
            <a:r>
              <a:rPr lang="nb-NO" dirty="0" err="1"/>
              <a:t>Physical</a:t>
            </a:r>
            <a:r>
              <a:rPr lang="nb-NO" dirty="0"/>
              <a:t> </a:t>
            </a:r>
            <a:r>
              <a:rPr lang="nb-NO" dirty="0" err="1"/>
              <a:t>education</a:t>
            </a: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BF1FA233-C980-984C-AAC5-698AD07ABF88}"/>
              </a:ext>
            </a:extLst>
          </p:cNvPr>
          <p:cNvSpPr txBox="1">
            <a:spLocks/>
          </p:cNvSpPr>
          <p:nvPr/>
        </p:nvSpPr>
        <p:spPr>
          <a:xfrm>
            <a:off x="6688667" y="1825625"/>
            <a:ext cx="4665133" cy="3169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dirty="0"/>
              <a:t>VG2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 err="1"/>
              <a:t>Common</a:t>
            </a:r>
            <a:r>
              <a:rPr lang="nb-NO" dirty="0"/>
              <a:t> </a:t>
            </a:r>
            <a:r>
              <a:rPr lang="nb-NO" dirty="0" err="1"/>
              <a:t>core</a:t>
            </a:r>
            <a:r>
              <a:rPr lang="nb-NO" dirty="0"/>
              <a:t> </a:t>
            </a:r>
            <a:r>
              <a:rPr lang="nb-NO" dirty="0" err="1"/>
              <a:t>subjects</a:t>
            </a:r>
            <a:r>
              <a:rPr lang="nb-NO" dirty="0"/>
              <a:t>:</a:t>
            </a:r>
          </a:p>
          <a:p>
            <a:pPr marL="0" indent="0">
              <a:buNone/>
            </a:pPr>
            <a:r>
              <a:rPr lang="nb-NO" dirty="0"/>
              <a:t>113 </a:t>
            </a:r>
            <a:r>
              <a:rPr lang="nb-NO" dirty="0" err="1"/>
              <a:t>History</a:t>
            </a:r>
            <a:endParaRPr lang="nb-NO" dirty="0"/>
          </a:p>
          <a:p>
            <a:pPr marL="0" indent="0">
              <a:buNone/>
            </a:pPr>
            <a:r>
              <a:rPr lang="nb-NO" dirty="0"/>
              <a:t>168 Norwegian</a:t>
            </a:r>
          </a:p>
          <a:p>
            <a:pPr marL="0" indent="0">
              <a:buNone/>
            </a:pPr>
            <a:r>
              <a:rPr lang="nb-NO" dirty="0"/>
              <a:t>56 </a:t>
            </a:r>
            <a:r>
              <a:rPr lang="nb-NO" dirty="0" err="1"/>
              <a:t>Physical</a:t>
            </a:r>
            <a:r>
              <a:rPr lang="nb-NO" dirty="0"/>
              <a:t> </a:t>
            </a:r>
            <a:r>
              <a:rPr lang="nb-NO" dirty="0" err="1"/>
              <a:t>education</a:t>
            </a:r>
            <a:endParaRPr lang="nb-NO" dirty="0"/>
          </a:p>
          <a:p>
            <a:pPr marL="0" indent="0">
              <a:buNone/>
            </a:pPr>
            <a:r>
              <a:rPr lang="nb-NO" dirty="0"/>
              <a:t>84 Religion and </a:t>
            </a:r>
            <a:r>
              <a:rPr lang="nb-NO" dirty="0" err="1"/>
              <a:t>ethics</a:t>
            </a:r>
            <a:endParaRPr lang="nb-NO" dirty="0"/>
          </a:p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0173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kart&#10;&#10;Automatisk generert beskrivelse">
            <a:extLst>
              <a:ext uri="{FF2B5EF4-FFF2-40B4-BE49-F238E27FC236}">
                <a16:creationId xmlns:a16="http://schemas.microsoft.com/office/drawing/2014/main" id="{6116B933-31C5-9041-BCD1-598E3D6704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6" name="Bilde 5" descr="Et bilde som inneholder gress, utendørs, fjell, tallerken&#10;&#10;Automatisk generert beskrivelse">
            <a:extLst>
              <a:ext uri="{FF2B5EF4-FFF2-40B4-BE49-F238E27FC236}">
                <a16:creationId xmlns:a16="http://schemas.microsoft.com/office/drawing/2014/main" id="{8F3F8821-1210-854F-A6D7-DCB78F3116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>
        <p:nvSpPr>
          <p:cNvPr id="18" name="TekstSylinder 17">
            <a:extLst>
              <a:ext uri="{FF2B5EF4-FFF2-40B4-BE49-F238E27FC236}">
                <a16:creationId xmlns:a16="http://schemas.microsoft.com/office/drawing/2014/main" id="{0F8D274F-3B70-5846-B668-C5D3EF923F06}"/>
              </a:ext>
            </a:extLst>
          </p:cNvPr>
          <p:cNvSpPr txBox="1"/>
          <p:nvPr/>
        </p:nvSpPr>
        <p:spPr>
          <a:xfrm>
            <a:off x="313943" y="1879256"/>
            <a:ext cx="3293627" cy="43599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dirty="0"/>
              <a:t>The </a:t>
            </a:r>
            <a:r>
              <a:rPr lang="en-GB" sz="1300" dirty="0" err="1"/>
              <a:t>Florø</a:t>
            </a:r>
            <a:r>
              <a:rPr lang="en-GB" sz="1300" dirty="0"/>
              <a:t> area:</a:t>
            </a:r>
            <a:endParaRPr lang="en-GB" sz="1300" dirty="0">
              <a:cs typeface="Calibri"/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dirty="0"/>
              <a:t>On the coast of western Norway</a:t>
            </a:r>
            <a:endParaRPr lang="en-GB" sz="1300" dirty="0">
              <a:cs typeface="Calibri"/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dirty="0"/>
              <a:t>Strong community culture for personal initiative and entrepreneurial mindset both in business and socially </a:t>
            </a:r>
            <a:endParaRPr lang="en-GB" sz="1300" dirty="0">
              <a:cs typeface="Calibri"/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dirty="0"/>
              <a:t>Thriving industries based on recourses like fish, oil, gas, mining and cutting edge technologies within sea farming, hydrogen and maritime construction. </a:t>
            </a:r>
            <a:endParaRPr lang="en-GB" sz="1300" dirty="0">
              <a:cs typeface="Calibri"/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dirty="0"/>
              <a:t>Small public government sector except from social services, health care and education</a:t>
            </a:r>
            <a:br>
              <a:rPr lang="en-GB" sz="1300" dirty="0"/>
            </a:br>
            <a:endParaRPr lang="en-GB" sz="1300" dirty="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dirty="0"/>
              <a:t>Demographics:</a:t>
            </a:r>
            <a:endParaRPr lang="en-GB" sz="1300" dirty="0">
              <a:cs typeface="Calibri"/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dirty="0"/>
              <a:t>12 000 people</a:t>
            </a:r>
            <a:endParaRPr lang="en-GB" sz="1300" dirty="0">
              <a:cs typeface="Calibri"/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dirty="0"/>
              <a:t>Lower birth rates</a:t>
            </a:r>
            <a:endParaRPr lang="en-GB" sz="1300" dirty="0">
              <a:cs typeface="Calibri"/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dirty="0"/>
              <a:t>Older population</a:t>
            </a:r>
            <a:endParaRPr lang="en-GB" sz="1300" dirty="0">
              <a:cs typeface="Calibri"/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dirty="0"/>
              <a:t>14% immigrant population</a:t>
            </a:r>
            <a:endParaRPr lang="en-GB" sz="1300" dirty="0">
              <a:cs typeface="Calibri"/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b="1" dirty="0"/>
              <a:t>Students from vocational studies find work locally</a:t>
            </a:r>
            <a:endParaRPr lang="en-GB" sz="1300" b="1" dirty="0">
              <a:cs typeface="Calibri"/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300" b="1" dirty="0"/>
              <a:t>Students from general studies generally move to larger cities</a:t>
            </a:r>
            <a:endParaRPr lang="en-GB" sz="1300" b="1" dirty="0">
              <a:cs typeface="Calibri"/>
            </a:endParaRP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/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/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/>
          </a:p>
        </p:txBody>
      </p:sp>
      <p:cxnSp>
        <p:nvCxnSpPr>
          <p:cNvPr id="12" name="Rett pil 11">
            <a:extLst>
              <a:ext uri="{FF2B5EF4-FFF2-40B4-BE49-F238E27FC236}">
                <a16:creationId xmlns:a16="http://schemas.microsoft.com/office/drawing/2014/main" id="{083FDC5E-5997-0F4C-9581-922F86BC3319}"/>
              </a:ext>
            </a:extLst>
          </p:cNvPr>
          <p:cNvCxnSpPr/>
          <p:nvPr/>
        </p:nvCxnSpPr>
        <p:spPr>
          <a:xfrm>
            <a:off x="10214352" y="1670770"/>
            <a:ext cx="273269" cy="22071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50043FA0-D4C7-3C47-A539-64CD8A62EED1}"/>
              </a:ext>
            </a:extLst>
          </p:cNvPr>
          <p:cNvSpPr txBox="1"/>
          <p:nvPr/>
        </p:nvSpPr>
        <p:spPr>
          <a:xfrm>
            <a:off x="358933" y="204876"/>
            <a:ext cx="2593356" cy="1486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Flora upper secondary school: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Knowledge, inspiration and personal growth for all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550 students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7 programmes (general and vocational)</a:t>
            </a:r>
          </a:p>
        </p:txBody>
      </p:sp>
      <p:pic>
        <p:nvPicPr>
          <p:cNvPr id="22" name="Bilde 21" descr="Et bilde som inneholder person, innendørs, bord, kvinne&#10;&#10;Automatisk generert beskrivelse">
            <a:extLst>
              <a:ext uri="{FF2B5EF4-FFF2-40B4-BE49-F238E27FC236}">
                <a16:creationId xmlns:a16="http://schemas.microsoft.com/office/drawing/2014/main" id="{30673571-BFC7-014D-958E-255ABBFD03A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3316" y="4945805"/>
            <a:ext cx="6864680" cy="189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6481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04E72BA-957B-5246-835E-0E82E6CB4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Teachers!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7861EB8-6F6B-C74A-BAA1-716ADDD19E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1 </a:t>
            </a:r>
            <a:r>
              <a:rPr lang="nb-NO" dirty="0" err="1"/>
              <a:t>week</a:t>
            </a:r>
            <a:r>
              <a:rPr lang="nb-NO" dirty="0"/>
              <a:t> planning – 38 </a:t>
            </a:r>
            <a:r>
              <a:rPr lang="nb-NO" dirty="0" err="1"/>
              <a:t>weeks</a:t>
            </a:r>
            <a:r>
              <a:rPr lang="nb-NO" dirty="0"/>
              <a:t> </a:t>
            </a:r>
            <a:r>
              <a:rPr lang="nb-NO" dirty="0" err="1"/>
              <a:t>teaching</a:t>
            </a:r>
            <a:r>
              <a:rPr lang="nb-NO" dirty="0"/>
              <a:t>. </a:t>
            </a:r>
          </a:p>
          <a:p>
            <a:r>
              <a:rPr lang="nb-NO" dirty="0" err="1"/>
              <a:t>Teaching</a:t>
            </a:r>
            <a:r>
              <a:rPr lang="nb-NO" dirty="0"/>
              <a:t> </a:t>
            </a:r>
            <a:r>
              <a:rPr lang="nb-NO" dirty="0" err="1"/>
              <a:t>hours</a:t>
            </a:r>
            <a:r>
              <a:rPr lang="nb-NO" dirty="0"/>
              <a:t> (60 min) - </a:t>
            </a:r>
            <a:r>
              <a:rPr lang="nb-NO" dirty="0" err="1"/>
              <a:t>average</a:t>
            </a:r>
            <a:r>
              <a:rPr lang="nb-NO" dirty="0"/>
              <a:t> 14.  </a:t>
            </a:r>
          </a:p>
          <a:p>
            <a:r>
              <a:rPr lang="nb-NO" dirty="0" err="1"/>
              <a:t>Other</a:t>
            </a:r>
            <a:r>
              <a:rPr lang="nb-NO" dirty="0"/>
              <a:t> </a:t>
            </a:r>
            <a:r>
              <a:rPr lang="nb-NO" dirty="0" err="1"/>
              <a:t>work</a:t>
            </a:r>
            <a:r>
              <a:rPr lang="nb-NO" dirty="0"/>
              <a:t> at </a:t>
            </a:r>
            <a:r>
              <a:rPr lang="nb-NO" dirty="0" err="1"/>
              <a:t>school</a:t>
            </a:r>
            <a:r>
              <a:rPr lang="nb-NO" dirty="0"/>
              <a:t> (60 min ) </a:t>
            </a:r>
            <a:r>
              <a:rPr lang="nb-NO" dirty="0" err="1"/>
              <a:t>average</a:t>
            </a:r>
            <a:r>
              <a:rPr lang="nb-NO" dirty="0"/>
              <a:t> 16 </a:t>
            </a:r>
          </a:p>
          <a:p>
            <a:r>
              <a:rPr lang="nb-NO" dirty="0" err="1"/>
              <a:t>Work</a:t>
            </a:r>
            <a:r>
              <a:rPr lang="nb-NO" dirty="0"/>
              <a:t> at </a:t>
            </a:r>
            <a:r>
              <a:rPr lang="nb-NO" dirty="0" err="1"/>
              <a:t>home</a:t>
            </a:r>
            <a:r>
              <a:rPr lang="nb-NO" dirty="0"/>
              <a:t> or </a:t>
            </a:r>
            <a:r>
              <a:rPr lang="nb-NO" dirty="0" err="1"/>
              <a:t>wherever</a:t>
            </a:r>
            <a:r>
              <a:rPr lang="nb-NO" dirty="0"/>
              <a:t> (60 min) 13</a:t>
            </a:r>
          </a:p>
          <a:p>
            <a:r>
              <a:rPr lang="nb-NO" dirty="0"/>
              <a:t>At total </a:t>
            </a:r>
            <a:r>
              <a:rPr lang="nb-NO" dirty="0" err="1"/>
              <a:t>of</a:t>
            </a:r>
            <a:r>
              <a:rPr lang="nb-NO" dirty="0"/>
              <a:t> 43 </a:t>
            </a:r>
            <a:r>
              <a:rPr lang="nb-NO" dirty="0" err="1"/>
              <a:t>hours</a:t>
            </a:r>
            <a:r>
              <a:rPr lang="nb-NO" dirty="0"/>
              <a:t> a </a:t>
            </a:r>
            <a:r>
              <a:rPr lang="nb-NO" dirty="0" err="1"/>
              <a:t>week</a:t>
            </a:r>
            <a:r>
              <a:rPr lang="nb-NO" dirty="0"/>
              <a:t> is 5,5 </a:t>
            </a:r>
            <a:r>
              <a:rPr lang="nb-NO" dirty="0" err="1"/>
              <a:t>hours</a:t>
            </a:r>
            <a:r>
              <a:rPr lang="nb-NO" dirty="0"/>
              <a:t> more </a:t>
            </a:r>
            <a:r>
              <a:rPr lang="nb-NO" dirty="0" err="1"/>
              <a:t>than</a:t>
            </a:r>
            <a:r>
              <a:rPr lang="nb-NO" dirty="0"/>
              <a:t> </a:t>
            </a:r>
            <a:r>
              <a:rPr lang="nb-NO" dirty="0" err="1"/>
              <a:t>average</a:t>
            </a:r>
            <a:r>
              <a:rPr lang="nb-NO" dirty="0"/>
              <a:t> </a:t>
            </a:r>
            <a:r>
              <a:rPr lang="nb-NO" dirty="0" err="1"/>
              <a:t>workforce</a:t>
            </a:r>
            <a:r>
              <a:rPr lang="nb-NO" dirty="0"/>
              <a:t> in Norway and is </a:t>
            </a:r>
            <a:r>
              <a:rPr lang="nb-NO" dirty="0" err="1"/>
              <a:t>paid</a:t>
            </a:r>
            <a:r>
              <a:rPr lang="nb-NO" dirty="0"/>
              <a:t> back as </a:t>
            </a:r>
            <a:r>
              <a:rPr lang="nb-NO" dirty="0" err="1"/>
              <a:t>leave</a:t>
            </a:r>
            <a:r>
              <a:rPr lang="nb-NO" dirty="0"/>
              <a:t> during </a:t>
            </a:r>
            <a:r>
              <a:rPr lang="nb-NO" dirty="0" err="1"/>
              <a:t>school</a:t>
            </a:r>
            <a:r>
              <a:rPr lang="nb-NO" dirty="0"/>
              <a:t> </a:t>
            </a:r>
            <a:r>
              <a:rPr lang="nb-NO" dirty="0" err="1"/>
              <a:t>holiday</a:t>
            </a:r>
            <a:r>
              <a:rPr lang="nb-NO" dirty="0"/>
              <a:t> .... </a:t>
            </a:r>
          </a:p>
          <a:p>
            <a:pPr lvl="1"/>
            <a:r>
              <a:rPr lang="nb-NO" dirty="0"/>
              <a:t>«A </a:t>
            </a:r>
            <a:r>
              <a:rPr lang="nb-NO" dirty="0" err="1"/>
              <a:t>teacher</a:t>
            </a:r>
            <a:r>
              <a:rPr lang="nb-NO" dirty="0"/>
              <a:t> in summer and </a:t>
            </a:r>
            <a:r>
              <a:rPr lang="nb-NO" dirty="0" err="1"/>
              <a:t>bear</a:t>
            </a:r>
            <a:r>
              <a:rPr lang="nb-NO" dirty="0"/>
              <a:t> in </a:t>
            </a:r>
            <a:r>
              <a:rPr lang="nb-NO" dirty="0" err="1"/>
              <a:t>winter</a:t>
            </a:r>
            <a:r>
              <a:rPr lang="nb-NO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7823390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BB49A9C6-E294-2D4F-8725-411CD27EC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Assessment related to the specific subjects.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C7CF0CA2-6F55-BF46-8A06-40630889B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Year 1 – 7 - NO GRADES</a:t>
            </a:r>
          </a:p>
          <a:p>
            <a:r>
              <a:rPr lang="en-GB" dirty="0"/>
              <a:t>Year 8 – 13 GRADES</a:t>
            </a:r>
          </a:p>
          <a:p>
            <a:pPr lvl="1"/>
            <a:r>
              <a:rPr lang="en-GB" dirty="0"/>
              <a:t>In subjects Grade 1 – 6 (2 required to pass)</a:t>
            </a:r>
          </a:p>
          <a:p>
            <a:pPr lvl="1"/>
            <a:r>
              <a:rPr lang="en-GB" dirty="0"/>
              <a:t>The grading of competences in subjects are separated from behaviour and attitudes, and from students pre-conditions and abilities. </a:t>
            </a:r>
          </a:p>
          <a:p>
            <a:pPr lvl="2"/>
            <a:r>
              <a:rPr lang="en-GB" dirty="0"/>
              <a:t>Two exceptions:</a:t>
            </a:r>
          </a:p>
          <a:p>
            <a:pPr lvl="3"/>
            <a:r>
              <a:rPr lang="en-GB" dirty="0"/>
              <a:t>Physical education. Effort, fair play and progress within ones own abilities is part of the grades. Being active is a public health issue and should be promoted! </a:t>
            </a:r>
          </a:p>
          <a:p>
            <a:pPr lvl="3"/>
            <a:r>
              <a:rPr lang="en-GB" dirty="0"/>
              <a:t>Undocumented absence for more than 10% of lessons deprives a student </a:t>
            </a:r>
            <a:r>
              <a:rPr lang="en-GB" dirty="0">
                <a:highlight>
                  <a:srgbClr val="00FF00"/>
                </a:highlight>
              </a:rPr>
              <a:t>the right to </a:t>
            </a:r>
            <a:r>
              <a:rPr lang="en-GB" dirty="0"/>
              <a:t>assessment with grades. </a:t>
            </a:r>
          </a:p>
          <a:p>
            <a:r>
              <a:rPr lang="en-GB" dirty="0"/>
              <a:t>As assessment is a right for the students, it is a duty for the teachers to give an assessment if the teacher has sufficient factual foundations for an evaluation</a:t>
            </a:r>
          </a:p>
        </p:txBody>
      </p:sp>
    </p:spTree>
    <p:extLst>
      <p:ext uri="{BB962C8B-B14F-4D97-AF65-F5344CB8AC3E}">
        <p14:creationId xmlns:p14="http://schemas.microsoft.com/office/powerpoint/2010/main" val="4634923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05F4E62-FF21-C64F-BA0A-CDFA2002E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994"/>
            <a:ext cx="10419608" cy="846158"/>
          </a:xfrm>
        </p:spPr>
        <p:txBody>
          <a:bodyPr/>
          <a:lstStyle/>
          <a:p>
            <a:r>
              <a:rPr lang="en-GB" dirty="0"/>
              <a:t>Regulations to the educations act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634C7F7-5923-4841-B469-596A4625F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38152"/>
            <a:ext cx="10515600" cy="5238811"/>
          </a:xfrm>
        </p:spPr>
        <p:txBody>
          <a:bodyPr>
            <a:normAutofit fontScale="92500"/>
          </a:bodyPr>
          <a:lstStyle/>
          <a:p>
            <a:r>
              <a:rPr lang="en-GB" b="1" i="1" dirty="0"/>
              <a:t>Assessment before completion of course</a:t>
            </a:r>
            <a:r>
              <a:rPr lang="en-GB" dirty="0"/>
              <a:t> </a:t>
            </a:r>
            <a:br>
              <a:rPr lang="en-GB" dirty="0"/>
            </a:br>
            <a:r>
              <a:rPr lang="en-GB" dirty="0"/>
              <a:t>All assessment before completion of course is </a:t>
            </a:r>
            <a:r>
              <a:rPr lang="en-GB" dirty="0">
                <a:highlight>
                  <a:srgbClr val="00FF00"/>
                </a:highlight>
              </a:rPr>
              <a:t>formative assessment for learning</a:t>
            </a:r>
            <a:r>
              <a:rPr lang="en-GB" dirty="0"/>
              <a:t>. This should be an integrated part of teaching and shall </a:t>
            </a:r>
            <a:r>
              <a:rPr lang="en-GB" dirty="0">
                <a:highlight>
                  <a:srgbClr val="00FF00"/>
                </a:highlight>
              </a:rPr>
              <a:t>promote</a:t>
            </a:r>
            <a:r>
              <a:rPr lang="en-GB" dirty="0"/>
              <a:t> </a:t>
            </a:r>
            <a:r>
              <a:rPr lang="en-GB" dirty="0">
                <a:highlight>
                  <a:srgbClr val="00FF00"/>
                </a:highlight>
              </a:rPr>
              <a:t>learning</a:t>
            </a:r>
            <a:r>
              <a:rPr lang="en-GB" dirty="0"/>
              <a:t>, </a:t>
            </a:r>
            <a:r>
              <a:rPr lang="en-GB" dirty="0">
                <a:highlight>
                  <a:srgbClr val="00FF00"/>
                </a:highlight>
              </a:rPr>
              <a:t>adapt</a:t>
            </a:r>
            <a:r>
              <a:rPr lang="en-GB" dirty="0"/>
              <a:t> teaching to students needs and </a:t>
            </a:r>
            <a:r>
              <a:rPr lang="en-GB" dirty="0">
                <a:highlight>
                  <a:srgbClr val="00FF00"/>
                </a:highlight>
              </a:rPr>
              <a:t>increase their competence</a:t>
            </a:r>
            <a:r>
              <a:rPr lang="en-GB" dirty="0"/>
              <a:t> in subjects. Formative assessment for learning can be oral or written. In the formative assessment for learning in subjects the student </a:t>
            </a:r>
            <a:r>
              <a:rPr lang="en-GB" dirty="0">
                <a:highlight>
                  <a:srgbClr val="FF0000"/>
                </a:highlight>
              </a:rPr>
              <a:t>shall</a:t>
            </a:r>
            <a:r>
              <a:rPr lang="en-GB" dirty="0"/>
              <a:t>: </a:t>
            </a:r>
            <a:br>
              <a:rPr lang="en-GB" dirty="0"/>
            </a:br>
            <a:r>
              <a:rPr lang="en-GB" dirty="0"/>
              <a:t>a. take part in </a:t>
            </a:r>
            <a:r>
              <a:rPr lang="en-GB" dirty="0">
                <a:highlight>
                  <a:srgbClr val="00FF00"/>
                </a:highlight>
              </a:rPr>
              <a:t>assessing their own work </a:t>
            </a:r>
            <a:r>
              <a:rPr lang="en-GB" dirty="0"/>
              <a:t>and </a:t>
            </a:r>
            <a:r>
              <a:rPr lang="en-GB" dirty="0">
                <a:highlight>
                  <a:srgbClr val="00FF00"/>
                </a:highlight>
              </a:rPr>
              <a:t>reflect upon their learning and progress</a:t>
            </a:r>
            <a:r>
              <a:rPr lang="en-GB" dirty="0"/>
              <a:t> in the subjects taught. </a:t>
            </a:r>
            <a:br>
              <a:rPr lang="en-GB" dirty="0"/>
            </a:br>
            <a:r>
              <a:rPr lang="en-GB" dirty="0"/>
              <a:t>b. understand </a:t>
            </a:r>
            <a:r>
              <a:rPr lang="en-GB" dirty="0">
                <a:highlight>
                  <a:srgbClr val="00FF00"/>
                </a:highlight>
              </a:rPr>
              <a:t>what they shall learn </a:t>
            </a:r>
            <a:r>
              <a:rPr lang="en-GB" dirty="0"/>
              <a:t>and understand </a:t>
            </a:r>
            <a:r>
              <a:rPr lang="en-GB" dirty="0">
                <a:highlight>
                  <a:srgbClr val="00FF00"/>
                </a:highlight>
              </a:rPr>
              <a:t>what is expected </a:t>
            </a:r>
            <a:r>
              <a:rPr lang="en-GB" dirty="0"/>
              <a:t>from them </a:t>
            </a:r>
            <a:br>
              <a:rPr lang="en-GB" dirty="0"/>
            </a:br>
            <a:r>
              <a:rPr lang="en-GB" dirty="0"/>
              <a:t>c. be </a:t>
            </a:r>
            <a:r>
              <a:rPr lang="en-GB" dirty="0">
                <a:highlight>
                  <a:srgbClr val="00FF00"/>
                </a:highlight>
              </a:rPr>
              <a:t>told what they master </a:t>
            </a:r>
            <a:br>
              <a:rPr lang="en-GB" dirty="0"/>
            </a:br>
            <a:r>
              <a:rPr lang="en-GB" dirty="0"/>
              <a:t>d. </a:t>
            </a:r>
            <a:r>
              <a:rPr lang="en-GB" dirty="0">
                <a:highlight>
                  <a:srgbClr val="00FF00"/>
                </a:highlight>
              </a:rPr>
              <a:t>receive guidance on how to keep working </a:t>
            </a:r>
            <a:r>
              <a:rPr lang="en-GB" dirty="0"/>
              <a:t>to increase their competence. </a:t>
            </a:r>
            <a:br>
              <a:rPr lang="en-GB" dirty="0"/>
            </a:br>
            <a:r>
              <a:rPr lang="en-GB" dirty="0"/>
              <a:t>Formative assessment for learning shall be used to monitor if the student has sufficient gains from the teaching provided. </a:t>
            </a:r>
          </a:p>
        </p:txBody>
      </p:sp>
    </p:spTree>
    <p:extLst>
      <p:ext uri="{BB962C8B-B14F-4D97-AF65-F5344CB8AC3E}">
        <p14:creationId xmlns:p14="http://schemas.microsoft.com/office/powerpoint/2010/main" val="14468436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934DA6-E07F-684F-99C4-5D7A3CA66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Democracy and </a:t>
            </a:r>
            <a:r>
              <a:rPr lang="nb-NO" dirty="0" err="1"/>
              <a:t>participation</a:t>
            </a:r>
            <a:r>
              <a:rPr lang="nb-NO" dirty="0"/>
              <a:t>. School </a:t>
            </a:r>
            <a:r>
              <a:rPr lang="nb-NO" dirty="0" err="1"/>
              <a:t>shall</a:t>
            </a:r>
            <a:r>
              <a:rPr lang="nb-NO" dirty="0"/>
              <a:t> </a:t>
            </a:r>
            <a:r>
              <a:rPr lang="nb-NO" dirty="0" err="1"/>
              <a:t>provide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opportunity</a:t>
            </a:r>
            <a:r>
              <a:rPr lang="nb-NO" dirty="0"/>
              <a:t> to </a:t>
            </a:r>
            <a:r>
              <a:rPr lang="nb-NO" dirty="0" err="1"/>
              <a:t>participate</a:t>
            </a:r>
            <a:r>
              <a:rPr lang="nb-NO" dirty="0"/>
              <a:t> in and </a:t>
            </a:r>
            <a:r>
              <a:rPr lang="nb-NO" dirty="0" err="1"/>
              <a:t>learn</a:t>
            </a:r>
            <a:r>
              <a:rPr lang="nb-NO" dirty="0"/>
              <a:t> </a:t>
            </a:r>
            <a:r>
              <a:rPr lang="nb-NO" dirty="0" err="1"/>
              <a:t>what</a:t>
            </a:r>
            <a:r>
              <a:rPr lang="nb-NO" dirty="0"/>
              <a:t> </a:t>
            </a:r>
            <a:r>
              <a:rPr lang="nb-NO" dirty="0" err="1"/>
              <a:t>democracy</a:t>
            </a:r>
            <a:r>
              <a:rPr lang="nb-NO" dirty="0"/>
              <a:t> </a:t>
            </a:r>
            <a:r>
              <a:rPr lang="nb-NO" dirty="0" err="1"/>
              <a:t>means</a:t>
            </a:r>
            <a:r>
              <a:rPr lang="nb-NO" dirty="0"/>
              <a:t> in </a:t>
            </a:r>
            <a:r>
              <a:rPr lang="nb-NO" dirty="0" err="1"/>
              <a:t>practice</a:t>
            </a:r>
            <a:r>
              <a:rPr lang="nb-NO" dirty="0"/>
              <a:t>.</a:t>
            </a:r>
            <a:endParaRPr lang="en-GB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F48048C-812E-6E43-85B9-37B061C6A9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158583"/>
            <a:ext cx="2204804" cy="38524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dirty="0"/>
              <a:t>«The </a:t>
            </a:r>
            <a:r>
              <a:rPr lang="nb-NO" dirty="0" err="1"/>
              <a:t>school</a:t>
            </a:r>
            <a:r>
              <a:rPr lang="nb-NO" dirty="0"/>
              <a:t> must be a </a:t>
            </a:r>
            <a:r>
              <a:rPr lang="nb-NO" dirty="0" err="1"/>
              <a:t>venue</a:t>
            </a:r>
            <a:r>
              <a:rPr lang="nb-NO" dirty="0"/>
              <a:t> </a:t>
            </a:r>
            <a:r>
              <a:rPr lang="nb-NO" dirty="0" err="1"/>
              <a:t>where</a:t>
            </a:r>
            <a:r>
              <a:rPr lang="nb-NO" dirty="0"/>
              <a:t> </a:t>
            </a:r>
            <a:r>
              <a:rPr lang="nb-NO" dirty="0" err="1"/>
              <a:t>children</a:t>
            </a:r>
            <a:r>
              <a:rPr lang="nb-NO" dirty="0"/>
              <a:t> and </a:t>
            </a:r>
            <a:r>
              <a:rPr lang="nb-NO" dirty="0" err="1"/>
              <a:t>young</a:t>
            </a:r>
            <a:r>
              <a:rPr lang="nb-NO" dirty="0"/>
              <a:t> </a:t>
            </a:r>
            <a:r>
              <a:rPr lang="nb-NO" dirty="0" err="1"/>
              <a:t>people</a:t>
            </a:r>
            <a:r>
              <a:rPr lang="nb-NO" dirty="0"/>
              <a:t> </a:t>
            </a:r>
            <a:r>
              <a:rPr lang="nb-NO" dirty="0" err="1"/>
              <a:t>experience</a:t>
            </a:r>
            <a:r>
              <a:rPr lang="nb-NO" dirty="0"/>
              <a:t> </a:t>
            </a:r>
            <a:r>
              <a:rPr lang="nb-NO" dirty="0" err="1"/>
              <a:t>democracy</a:t>
            </a:r>
            <a:r>
              <a:rPr lang="nb-NO" dirty="0"/>
              <a:t> in </a:t>
            </a:r>
            <a:r>
              <a:rPr lang="nb-NO" dirty="0" err="1"/>
              <a:t>practice</a:t>
            </a:r>
            <a:r>
              <a:rPr lang="nb-NO" dirty="0"/>
              <a:t>.» </a:t>
            </a:r>
            <a:endParaRPr lang="en-GB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1601B3B-882D-2147-8A45-B52C95B4B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43003" y="2158582"/>
            <a:ext cx="8310797" cy="4699417"/>
          </a:xfrm>
        </p:spPr>
        <p:txBody>
          <a:bodyPr>
            <a:normAutofit fontScale="85000" lnSpcReduction="10000"/>
          </a:bodyPr>
          <a:lstStyle/>
          <a:p>
            <a:r>
              <a:rPr lang="nb-NO" dirty="0"/>
              <a:t>The </a:t>
            </a:r>
            <a:r>
              <a:rPr lang="nb-NO" dirty="0" err="1"/>
              <a:t>pupils</a:t>
            </a:r>
            <a:r>
              <a:rPr lang="nb-NO" dirty="0"/>
              <a:t> must </a:t>
            </a:r>
            <a:r>
              <a:rPr lang="nb-NO" dirty="0" err="1">
                <a:highlight>
                  <a:srgbClr val="FFFF00"/>
                </a:highlight>
              </a:rPr>
              <a:t>experience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heard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day</a:t>
            </a:r>
            <a:r>
              <a:rPr lang="nb-NO" dirty="0"/>
              <a:t>-to-</a:t>
            </a:r>
            <a:r>
              <a:rPr lang="nb-NO" dirty="0" err="1"/>
              <a:t>day</a:t>
            </a:r>
            <a:r>
              <a:rPr lang="nb-NO" dirty="0"/>
              <a:t> </a:t>
            </a:r>
            <a:r>
              <a:rPr lang="nb-NO" dirty="0" err="1"/>
              <a:t>affairs</a:t>
            </a:r>
            <a:r>
              <a:rPr lang="nb-NO" dirty="0"/>
              <a:t> in </a:t>
            </a:r>
            <a:r>
              <a:rPr lang="nb-NO" dirty="0" err="1"/>
              <a:t>school</a:t>
            </a:r>
            <a:r>
              <a:rPr lang="nb-NO" dirty="0"/>
              <a:t> </a:t>
            </a:r>
          </a:p>
          <a:p>
            <a:r>
              <a:rPr lang="nb-NO" dirty="0" err="1"/>
              <a:t>They</a:t>
            </a:r>
            <a:r>
              <a:rPr lang="nb-NO" dirty="0"/>
              <a:t> must </a:t>
            </a:r>
            <a:r>
              <a:rPr lang="nb-NO" dirty="0" err="1"/>
              <a:t>gain</a:t>
            </a:r>
            <a:r>
              <a:rPr lang="nb-NO" dirty="0"/>
              <a:t> </a:t>
            </a:r>
            <a:r>
              <a:rPr lang="nb-NO" dirty="0" err="1"/>
              <a:t>experience</a:t>
            </a:r>
            <a:r>
              <a:rPr lang="nb-NO" dirty="0"/>
              <a:t> and </a:t>
            </a:r>
            <a:r>
              <a:rPr lang="nb-NO" dirty="0" err="1">
                <a:highlight>
                  <a:srgbClr val="FFFF00"/>
                </a:highlight>
              </a:rPr>
              <a:t>practise</a:t>
            </a:r>
            <a:r>
              <a:rPr lang="nb-NO" dirty="0"/>
              <a:t> </a:t>
            </a:r>
            <a:r>
              <a:rPr lang="nb-NO" dirty="0">
                <a:highlight>
                  <a:srgbClr val="00FF00"/>
                </a:highlight>
              </a:rPr>
              <a:t>different forms </a:t>
            </a:r>
            <a:r>
              <a:rPr lang="nb-NO" dirty="0" err="1">
                <a:highlight>
                  <a:srgbClr val="00FF00"/>
                </a:highlight>
              </a:rPr>
              <a:t>of</a:t>
            </a:r>
            <a:r>
              <a:rPr lang="nb-NO" dirty="0">
                <a:highlight>
                  <a:srgbClr val="00FF00"/>
                </a:highlight>
              </a:rPr>
              <a:t> </a:t>
            </a:r>
            <a:r>
              <a:rPr lang="nb-NO" dirty="0" err="1">
                <a:highlight>
                  <a:srgbClr val="00FF00"/>
                </a:highlight>
              </a:rPr>
              <a:t>democratic</a:t>
            </a:r>
            <a:r>
              <a:rPr lang="nb-NO" dirty="0">
                <a:highlight>
                  <a:srgbClr val="00FF00"/>
                </a:highlight>
              </a:rPr>
              <a:t> </a:t>
            </a:r>
            <a:r>
              <a:rPr lang="nb-NO" dirty="0" err="1">
                <a:highlight>
                  <a:srgbClr val="00FF00"/>
                </a:highlight>
              </a:rPr>
              <a:t>participation</a:t>
            </a:r>
            <a:r>
              <a:rPr lang="nb-NO" dirty="0">
                <a:highlight>
                  <a:srgbClr val="00FF00"/>
                </a:highlight>
              </a:rPr>
              <a:t> in </a:t>
            </a:r>
            <a:r>
              <a:rPr lang="nb-NO" dirty="0" err="1">
                <a:highlight>
                  <a:srgbClr val="00FF00"/>
                </a:highlight>
              </a:rPr>
              <a:t>the</a:t>
            </a:r>
            <a:r>
              <a:rPr lang="nb-NO" dirty="0">
                <a:highlight>
                  <a:srgbClr val="00FF00"/>
                </a:highlight>
              </a:rPr>
              <a:t> </a:t>
            </a:r>
            <a:r>
              <a:rPr lang="nb-NO" dirty="0" err="1">
                <a:highlight>
                  <a:srgbClr val="00FF00"/>
                </a:highlight>
              </a:rPr>
              <a:t>day</a:t>
            </a:r>
            <a:r>
              <a:rPr lang="nb-NO" dirty="0">
                <a:highlight>
                  <a:srgbClr val="00FF00"/>
                </a:highlight>
              </a:rPr>
              <a:t>-to-</a:t>
            </a:r>
            <a:r>
              <a:rPr lang="nb-NO" dirty="0" err="1">
                <a:highlight>
                  <a:srgbClr val="00FF00"/>
                </a:highlight>
              </a:rPr>
              <a:t>day</a:t>
            </a:r>
            <a:r>
              <a:rPr lang="nb-NO" dirty="0">
                <a:highlight>
                  <a:srgbClr val="00FF00"/>
                </a:highlight>
              </a:rPr>
              <a:t> </a:t>
            </a:r>
            <a:r>
              <a:rPr lang="nb-NO" dirty="0" err="1">
                <a:highlight>
                  <a:srgbClr val="00FF00"/>
                </a:highlight>
              </a:rPr>
              <a:t>work</a:t>
            </a:r>
            <a:r>
              <a:rPr lang="nb-NO" dirty="0">
                <a:highlight>
                  <a:srgbClr val="00FF00"/>
                </a:highlight>
              </a:rPr>
              <a:t> </a:t>
            </a:r>
            <a:r>
              <a:rPr lang="nb-NO" dirty="0" err="1">
                <a:highlight>
                  <a:srgbClr val="00FF00"/>
                </a:highlight>
              </a:rPr>
              <a:t>with</a:t>
            </a:r>
            <a:r>
              <a:rPr lang="nb-NO" dirty="0">
                <a:highlight>
                  <a:srgbClr val="00FF00"/>
                </a:highlight>
              </a:rPr>
              <a:t> </a:t>
            </a:r>
            <a:r>
              <a:rPr lang="nb-NO" dirty="0" err="1">
                <a:highlight>
                  <a:srgbClr val="00FF00"/>
                </a:highlight>
              </a:rPr>
              <a:t>their</a:t>
            </a:r>
            <a:r>
              <a:rPr lang="nb-NO" dirty="0">
                <a:highlight>
                  <a:srgbClr val="00FF00"/>
                </a:highlight>
              </a:rPr>
              <a:t> </a:t>
            </a:r>
            <a:r>
              <a:rPr lang="nb-NO" dirty="0" err="1">
                <a:highlight>
                  <a:srgbClr val="00FF00"/>
                </a:highlight>
              </a:rPr>
              <a:t>subjects</a:t>
            </a:r>
            <a:r>
              <a:rPr lang="nb-NO" dirty="0">
                <a:highlight>
                  <a:srgbClr val="00FF00"/>
                </a:highlight>
              </a:rPr>
              <a:t>, </a:t>
            </a:r>
          </a:p>
          <a:p>
            <a:r>
              <a:rPr lang="nb-NO" dirty="0"/>
              <a:t>and </a:t>
            </a:r>
            <a:r>
              <a:rPr lang="nb-NO" dirty="0" err="1"/>
              <a:t>through</a:t>
            </a:r>
            <a:r>
              <a:rPr lang="nb-NO" dirty="0"/>
              <a:t> </a:t>
            </a:r>
            <a:r>
              <a:rPr lang="nb-NO" dirty="0" err="1"/>
              <a:t>such</a:t>
            </a:r>
            <a:r>
              <a:rPr lang="nb-NO" dirty="0"/>
              <a:t> </a:t>
            </a:r>
            <a:r>
              <a:rPr lang="nb-NO" dirty="0" err="1"/>
              <a:t>bodies</a:t>
            </a:r>
            <a:r>
              <a:rPr lang="nb-NO" dirty="0"/>
              <a:t> as </a:t>
            </a:r>
            <a:r>
              <a:rPr lang="nb-NO" dirty="0" err="1">
                <a:highlight>
                  <a:srgbClr val="00FF00"/>
                </a:highlight>
              </a:rPr>
              <a:t>pupil</a:t>
            </a:r>
            <a:r>
              <a:rPr lang="nb-NO" dirty="0">
                <a:highlight>
                  <a:srgbClr val="00FF00"/>
                </a:highlight>
              </a:rPr>
              <a:t> </a:t>
            </a:r>
            <a:r>
              <a:rPr lang="nb-NO" dirty="0" err="1">
                <a:highlight>
                  <a:srgbClr val="00FF00"/>
                </a:highlight>
              </a:rPr>
              <a:t>councils</a:t>
            </a:r>
            <a:r>
              <a:rPr lang="nb-NO" dirty="0">
                <a:highlight>
                  <a:srgbClr val="00FF00"/>
                </a:highlight>
              </a:rPr>
              <a:t> and </a:t>
            </a:r>
            <a:r>
              <a:rPr lang="nb-NO" dirty="0" err="1">
                <a:highlight>
                  <a:srgbClr val="00FF00"/>
                </a:highlight>
              </a:rPr>
              <a:t>advisory</a:t>
            </a:r>
            <a:r>
              <a:rPr lang="nb-NO" dirty="0">
                <a:highlight>
                  <a:srgbClr val="00FF00"/>
                </a:highlight>
              </a:rPr>
              <a:t> </a:t>
            </a:r>
            <a:r>
              <a:rPr lang="nb-NO" dirty="0" err="1">
                <a:highlight>
                  <a:srgbClr val="00FF00"/>
                </a:highlight>
              </a:rPr>
              <a:t>bodies</a:t>
            </a:r>
            <a:r>
              <a:rPr lang="nb-NO" dirty="0">
                <a:highlight>
                  <a:srgbClr val="00FF00"/>
                </a:highlight>
              </a:rPr>
              <a:t>. </a:t>
            </a:r>
          </a:p>
          <a:p>
            <a:r>
              <a:rPr lang="nb-NO" dirty="0"/>
              <a:t>The </a:t>
            </a:r>
            <a:r>
              <a:rPr lang="nb-NO" dirty="0" err="1">
                <a:highlight>
                  <a:srgbClr val="00FF00"/>
                </a:highlight>
              </a:rPr>
              <a:t>dialogue</a:t>
            </a:r>
            <a:r>
              <a:rPr lang="nb-NO" dirty="0"/>
              <a:t> </a:t>
            </a:r>
            <a:r>
              <a:rPr lang="nb-NO" dirty="0" err="1"/>
              <a:t>between</a:t>
            </a:r>
            <a:r>
              <a:rPr lang="nb-NO" dirty="0"/>
              <a:t> </a:t>
            </a:r>
            <a:r>
              <a:rPr lang="nb-NO" dirty="0" err="1"/>
              <a:t>teacher</a:t>
            </a:r>
            <a:r>
              <a:rPr lang="nb-NO" dirty="0"/>
              <a:t> and </a:t>
            </a:r>
            <a:r>
              <a:rPr lang="nb-NO" dirty="0" err="1"/>
              <a:t>pupils</a:t>
            </a:r>
            <a:r>
              <a:rPr lang="nb-NO" dirty="0"/>
              <a:t>, and </a:t>
            </a:r>
            <a:r>
              <a:rPr lang="nb-NO" dirty="0" err="1"/>
              <a:t>between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school</a:t>
            </a:r>
            <a:r>
              <a:rPr lang="nb-NO" dirty="0"/>
              <a:t> and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home</a:t>
            </a:r>
            <a:r>
              <a:rPr lang="nb-NO" dirty="0"/>
              <a:t>, must be </a:t>
            </a:r>
            <a:r>
              <a:rPr lang="nb-NO" dirty="0" err="1">
                <a:highlight>
                  <a:srgbClr val="00FF00"/>
                </a:highlight>
              </a:rPr>
              <a:t>based</a:t>
            </a:r>
            <a:r>
              <a:rPr lang="nb-NO" dirty="0">
                <a:highlight>
                  <a:srgbClr val="00FF00"/>
                </a:highlight>
              </a:rPr>
              <a:t> </a:t>
            </a:r>
            <a:r>
              <a:rPr lang="nb-NO" dirty="0" err="1">
                <a:highlight>
                  <a:srgbClr val="00FF00"/>
                </a:highlight>
              </a:rPr>
              <a:t>on</a:t>
            </a:r>
            <a:r>
              <a:rPr lang="nb-NO" dirty="0">
                <a:highlight>
                  <a:srgbClr val="00FF00"/>
                </a:highlight>
              </a:rPr>
              <a:t> mutual </a:t>
            </a:r>
            <a:r>
              <a:rPr lang="nb-NO" dirty="0" err="1">
                <a:highlight>
                  <a:srgbClr val="00FF00"/>
                </a:highlight>
              </a:rPr>
              <a:t>respect</a:t>
            </a:r>
            <a:r>
              <a:rPr lang="nb-NO" dirty="0">
                <a:highlight>
                  <a:srgbClr val="00FF00"/>
                </a:highlight>
              </a:rPr>
              <a:t>. </a:t>
            </a:r>
          </a:p>
          <a:p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voices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pupils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heard</a:t>
            </a:r>
            <a:r>
              <a:rPr lang="nb-NO" dirty="0"/>
              <a:t> in </a:t>
            </a:r>
            <a:r>
              <a:rPr lang="nb-NO" dirty="0" err="1"/>
              <a:t>school</a:t>
            </a:r>
            <a:r>
              <a:rPr lang="nb-NO" dirty="0"/>
              <a:t>,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>
                <a:highlight>
                  <a:srgbClr val="00FF00"/>
                </a:highlight>
              </a:rPr>
              <a:t>experience</a:t>
            </a:r>
            <a:r>
              <a:rPr lang="nb-NO" dirty="0"/>
              <a:t> </a:t>
            </a:r>
            <a:r>
              <a:rPr lang="nb-NO" dirty="0" err="1"/>
              <a:t>how</a:t>
            </a:r>
            <a:r>
              <a:rPr lang="nb-NO" dirty="0"/>
              <a:t>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make </a:t>
            </a:r>
            <a:r>
              <a:rPr lang="nb-NO" dirty="0" err="1"/>
              <a:t>their</a:t>
            </a:r>
            <a:r>
              <a:rPr lang="nb-NO" dirty="0"/>
              <a:t> </a:t>
            </a:r>
            <a:r>
              <a:rPr lang="nb-NO" dirty="0" err="1"/>
              <a:t>own</a:t>
            </a:r>
            <a:r>
              <a:rPr lang="nb-NO" dirty="0"/>
              <a:t> </a:t>
            </a:r>
            <a:r>
              <a:rPr lang="nb-NO" dirty="0" err="1"/>
              <a:t>considered</a:t>
            </a:r>
            <a:r>
              <a:rPr lang="nb-NO" dirty="0"/>
              <a:t> </a:t>
            </a:r>
            <a:r>
              <a:rPr lang="nb-NO" dirty="0" err="1"/>
              <a:t>decisions</a:t>
            </a:r>
            <a:r>
              <a:rPr lang="nb-NO" dirty="0"/>
              <a:t>. </a:t>
            </a:r>
            <a:r>
              <a:rPr lang="nb-NO" dirty="0" err="1"/>
              <a:t>Such</a:t>
            </a:r>
            <a:r>
              <a:rPr lang="nb-NO" dirty="0"/>
              <a:t> </a:t>
            </a:r>
            <a:r>
              <a:rPr lang="nb-NO" dirty="0" err="1"/>
              <a:t>experiences</a:t>
            </a:r>
            <a:r>
              <a:rPr lang="nb-NO" dirty="0"/>
              <a:t> have a </a:t>
            </a:r>
            <a:r>
              <a:rPr lang="nb-NO" dirty="0" err="1"/>
              <a:t>value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here</a:t>
            </a:r>
            <a:r>
              <a:rPr lang="nb-NO" dirty="0"/>
              <a:t> and </a:t>
            </a:r>
            <a:r>
              <a:rPr lang="nb-NO" dirty="0" err="1"/>
              <a:t>now</a:t>
            </a:r>
            <a:r>
              <a:rPr lang="nb-NO" dirty="0"/>
              <a:t>, and </a:t>
            </a:r>
            <a:r>
              <a:rPr lang="nb-NO" dirty="0" err="1">
                <a:highlight>
                  <a:srgbClr val="00FF00"/>
                </a:highlight>
              </a:rPr>
              <a:t>prepare</a:t>
            </a:r>
            <a:r>
              <a:rPr lang="nb-NO" dirty="0">
                <a:highlight>
                  <a:srgbClr val="00FF00"/>
                </a:highlight>
              </a:rPr>
              <a:t> </a:t>
            </a:r>
            <a:r>
              <a:rPr lang="nb-NO" dirty="0" err="1">
                <a:highlight>
                  <a:srgbClr val="00FF00"/>
                </a:highlight>
              </a:rPr>
              <a:t>the</a:t>
            </a:r>
            <a:r>
              <a:rPr lang="nb-NO" dirty="0">
                <a:highlight>
                  <a:srgbClr val="00FF00"/>
                </a:highlight>
              </a:rPr>
              <a:t> </a:t>
            </a:r>
            <a:r>
              <a:rPr lang="nb-NO" dirty="0" err="1">
                <a:highlight>
                  <a:srgbClr val="00FF00"/>
                </a:highlight>
              </a:rPr>
              <a:t>pupils</a:t>
            </a:r>
            <a:r>
              <a:rPr lang="nb-NO" dirty="0">
                <a:highlight>
                  <a:srgbClr val="00FF00"/>
                </a:highlight>
              </a:rPr>
              <a:t> for </a:t>
            </a:r>
            <a:r>
              <a:rPr lang="nb-NO" dirty="0" err="1">
                <a:highlight>
                  <a:srgbClr val="00FF00"/>
                </a:highlight>
              </a:rPr>
              <a:t>becoming</a:t>
            </a:r>
            <a:r>
              <a:rPr lang="nb-NO" dirty="0">
                <a:highlight>
                  <a:srgbClr val="00FF00"/>
                </a:highlight>
              </a:rPr>
              <a:t> </a:t>
            </a:r>
            <a:r>
              <a:rPr lang="nb-NO" dirty="0" err="1">
                <a:highlight>
                  <a:srgbClr val="00FF00"/>
                </a:highlight>
              </a:rPr>
              <a:t>responsible</a:t>
            </a:r>
            <a:r>
              <a:rPr lang="nb-NO" dirty="0">
                <a:highlight>
                  <a:srgbClr val="00FF00"/>
                </a:highlight>
              </a:rPr>
              <a:t> </a:t>
            </a:r>
            <a:r>
              <a:rPr lang="nb-NO" dirty="0" err="1">
                <a:highlight>
                  <a:srgbClr val="00FF00"/>
                </a:highlight>
              </a:rPr>
              <a:t>citizens</a:t>
            </a:r>
            <a:r>
              <a:rPr lang="nb-NO" dirty="0">
                <a:highlight>
                  <a:srgbClr val="00FF00"/>
                </a:highlight>
              </a:rPr>
              <a:t> in </a:t>
            </a:r>
            <a:r>
              <a:rPr lang="nb-NO" dirty="0" err="1">
                <a:highlight>
                  <a:srgbClr val="00FF00"/>
                </a:highlight>
              </a:rPr>
              <a:t>society</a:t>
            </a:r>
            <a:r>
              <a:rPr lang="nb-NO" dirty="0">
                <a:highlight>
                  <a:srgbClr val="00FF00"/>
                </a:highlight>
              </a:rPr>
              <a:t>.</a:t>
            </a:r>
          </a:p>
          <a:p>
            <a:endParaRPr lang="en-GB" dirty="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013D35F6-2F15-3D48-9DDC-376DB41B8D6F}"/>
              </a:ext>
            </a:extLst>
          </p:cNvPr>
          <p:cNvSpPr/>
          <p:nvPr/>
        </p:nvSpPr>
        <p:spPr>
          <a:xfrm rot="16200000">
            <a:off x="-2556193" y="3044703"/>
            <a:ext cx="5964702" cy="605546"/>
          </a:xfrm>
          <a:prstGeom prst="rect">
            <a:avLst/>
          </a:prstGeom>
          <a:noFill/>
          <a:ln w="952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From the core curriculum</a:t>
            </a:r>
          </a:p>
        </p:txBody>
      </p:sp>
    </p:spTree>
    <p:extLst>
      <p:ext uri="{BB962C8B-B14F-4D97-AF65-F5344CB8AC3E}">
        <p14:creationId xmlns:p14="http://schemas.microsoft.com/office/powerpoint/2010/main" val="2388916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e 22" descr="Et bilde som inneholder utendørs, person, gress, mann&#10;&#10;Automatisk generert beskrivelse">
            <a:extLst>
              <a:ext uri="{FF2B5EF4-FFF2-40B4-BE49-F238E27FC236}">
                <a16:creationId xmlns:a16="http://schemas.microsoft.com/office/drawing/2014/main" id="{C939AD48-BA10-1B4D-81DF-7C6338F115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85" r="22832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3" name="Bilde 2" descr="Et bilde som inneholder person, innendørs, barn, sitter&#10;&#10;Automatisk generert beskrivelse">
            <a:extLst>
              <a:ext uri="{FF2B5EF4-FFF2-40B4-BE49-F238E27FC236}">
                <a16:creationId xmlns:a16="http://schemas.microsoft.com/office/drawing/2014/main" id="{734D4333-51EF-8744-8A71-7ECF388031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67" r="6554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182D6F33-5244-FF40-AA55-D82C5A03B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anchor="ctr">
            <a:normAutofit/>
          </a:bodyPr>
          <a:lstStyle/>
          <a:p>
            <a:r>
              <a:rPr lang="en-GB" sz="1800" dirty="0"/>
              <a:t>Flora upper secondary: Examples of best practice in building sustainable local communities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C6276559-EE70-9146-80A0-54BBB9527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171"/>
            <a:ext cx="2804504" cy="39187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GB" sz="1800" dirty="0"/>
              <a:t>School run projects</a:t>
            </a:r>
            <a:endParaRPr lang="en-GB" sz="1800" dirty="0">
              <a:cs typeface="Calibri"/>
            </a:endParaRPr>
          </a:p>
          <a:p>
            <a:pPr lvl="1"/>
            <a:r>
              <a:rPr lang="en-GB" sz="1800" dirty="0"/>
              <a:t>Preparing young immigrants for upper secondary education</a:t>
            </a:r>
            <a:endParaRPr lang="en-GB" sz="1800" dirty="0">
              <a:cs typeface="Calibri"/>
            </a:endParaRPr>
          </a:p>
          <a:p>
            <a:pPr lvl="1"/>
            <a:r>
              <a:rPr lang="en-GB" sz="1800" dirty="0"/>
              <a:t>Educating migrants to become certified health care workers in collaboration with local community</a:t>
            </a:r>
            <a:endParaRPr lang="en-GB" sz="1800" dirty="0">
              <a:cs typeface="Calibri"/>
            </a:endParaRPr>
          </a:p>
          <a:p>
            <a:pPr lvl="1"/>
            <a:r>
              <a:rPr lang="en-GB" sz="1800" dirty="0"/>
              <a:t>Maintenance work on nature trails for the benefit of the local community</a:t>
            </a:r>
            <a:endParaRPr lang="en-GB" sz="1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9514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190696D-00A8-3E48-B203-A35A6CF1B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 </a:t>
            </a:r>
            <a:r>
              <a:rPr lang="nb-NO" dirty="0" err="1"/>
              <a:t>addition</a:t>
            </a:r>
            <a:r>
              <a:rPr lang="nb-NO" dirty="0"/>
              <a:t> to </a:t>
            </a:r>
            <a:r>
              <a:rPr lang="nb-NO" dirty="0" err="1"/>
              <a:t>seven</a:t>
            </a:r>
            <a:r>
              <a:rPr lang="nb-NO" dirty="0"/>
              <a:t> </a:t>
            </a:r>
            <a:r>
              <a:rPr lang="nb-NO" dirty="0" err="1"/>
              <a:t>programmes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500 students – </a:t>
            </a:r>
            <a:r>
              <a:rPr lang="nb-NO" dirty="0" err="1"/>
              <a:t>we</a:t>
            </a:r>
            <a:r>
              <a:rPr lang="nb-NO" dirty="0"/>
              <a:t> have: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C7C2797-74AC-2349-92D2-DF11D53E9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dirty="0" err="1"/>
              <a:t>Two</a:t>
            </a:r>
            <a:r>
              <a:rPr lang="nb-NO" dirty="0"/>
              <a:t> </a:t>
            </a:r>
            <a:r>
              <a:rPr lang="nb-NO" dirty="0" err="1"/>
              <a:t>groups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language</a:t>
            </a:r>
            <a:r>
              <a:rPr lang="nb-NO" dirty="0"/>
              <a:t> training</a:t>
            </a:r>
          </a:p>
          <a:p>
            <a:r>
              <a:rPr lang="nb-NO" dirty="0"/>
              <a:t>Four </a:t>
            </a:r>
            <a:r>
              <a:rPr lang="nb-NO" dirty="0" err="1"/>
              <a:t>groups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vocational</a:t>
            </a:r>
            <a:r>
              <a:rPr lang="nb-NO" dirty="0"/>
              <a:t> training for adults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An </a:t>
            </a:r>
            <a:r>
              <a:rPr lang="nb-NO" dirty="0" err="1"/>
              <a:t>inclusive</a:t>
            </a:r>
            <a:r>
              <a:rPr lang="nb-NO" dirty="0"/>
              <a:t> </a:t>
            </a:r>
            <a:r>
              <a:rPr lang="nb-NO" dirty="0" err="1"/>
              <a:t>environment</a:t>
            </a:r>
            <a:r>
              <a:rPr lang="nb-NO" dirty="0"/>
              <a:t> and </a:t>
            </a:r>
            <a:r>
              <a:rPr lang="nb-NO" dirty="0" err="1"/>
              <a:t>egalitarian</a:t>
            </a:r>
            <a:r>
              <a:rPr lang="nb-NO" dirty="0"/>
              <a:t> </a:t>
            </a:r>
            <a:r>
              <a:rPr lang="nb-NO" dirty="0" err="1"/>
              <a:t>culture</a:t>
            </a:r>
            <a:r>
              <a:rPr lang="nb-NO" dirty="0"/>
              <a:t>:</a:t>
            </a:r>
          </a:p>
          <a:p>
            <a:pPr>
              <a:buFontTx/>
              <a:buChar char="-"/>
            </a:pPr>
            <a:r>
              <a:rPr lang="nb-NO" dirty="0"/>
              <a:t>Teachers and </a:t>
            </a:r>
            <a:r>
              <a:rPr lang="nb-NO" dirty="0" err="1"/>
              <a:t>school</a:t>
            </a:r>
            <a:r>
              <a:rPr lang="nb-NO" dirty="0"/>
              <a:t> management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adressed</a:t>
            </a:r>
            <a:r>
              <a:rPr lang="nb-NO" dirty="0"/>
              <a:t> by first </a:t>
            </a:r>
            <a:r>
              <a:rPr lang="nb-NO" dirty="0" err="1"/>
              <a:t>name</a:t>
            </a:r>
            <a:r>
              <a:rPr lang="nb-NO" dirty="0"/>
              <a:t> by students</a:t>
            </a:r>
          </a:p>
          <a:p>
            <a:pPr>
              <a:buFontTx/>
              <a:buChar char="-"/>
            </a:pPr>
            <a:r>
              <a:rPr lang="nb-NO" dirty="0"/>
              <a:t>The </a:t>
            </a:r>
            <a:r>
              <a:rPr lang="nb-NO" dirty="0" err="1"/>
              <a:t>education</a:t>
            </a:r>
            <a:r>
              <a:rPr lang="nb-NO" dirty="0"/>
              <a:t> </a:t>
            </a:r>
            <a:r>
              <a:rPr lang="nb-NO" dirty="0" err="1"/>
              <a:t>act</a:t>
            </a:r>
            <a:r>
              <a:rPr lang="nb-NO" dirty="0"/>
              <a:t> </a:t>
            </a:r>
            <a:r>
              <a:rPr lang="nb-NO" dirty="0" err="1"/>
              <a:t>states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bullying</a:t>
            </a:r>
            <a:r>
              <a:rPr lang="nb-NO" dirty="0"/>
              <a:t> and </a:t>
            </a:r>
            <a:r>
              <a:rPr lang="nb-NO" dirty="0" err="1"/>
              <a:t>harrassment</a:t>
            </a:r>
            <a:r>
              <a:rPr lang="nb-NO" dirty="0"/>
              <a:t> is delt </a:t>
            </a:r>
            <a:r>
              <a:rPr lang="nb-NO" dirty="0" err="1"/>
              <a:t>with</a:t>
            </a:r>
            <a:r>
              <a:rPr lang="nb-NO" dirty="0"/>
              <a:t> at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highest</a:t>
            </a:r>
            <a:r>
              <a:rPr lang="nb-NO" dirty="0"/>
              <a:t> </a:t>
            </a:r>
            <a:r>
              <a:rPr lang="nb-NO" dirty="0" err="1"/>
              <a:t>level</a:t>
            </a:r>
            <a:r>
              <a:rPr lang="nb-NO" dirty="0"/>
              <a:t> in </a:t>
            </a:r>
            <a:r>
              <a:rPr lang="nb-NO" dirty="0" err="1"/>
              <a:t>each</a:t>
            </a:r>
            <a:r>
              <a:rPr lang="nb-NO" dirty="0"/>
              <a:t> </a:t>
            </a:r>
            <a:r>
              <a:rPr lang="nb-NO" dirty="0" err="1"/>
              <a:t>school</a:t>
            </a:r>
            <a:endParaRPr lang="nb-NO" dirty="0"/>
          </a:p>
          <a:p>
            <a:pPr marL="0" indent="0">
              <a:buNone/>
            </a:pPr>
            <a:r>
              <a:rPr lang="nb-NO" dirty="0" err="1"/>
              <a:t>But</a:t>
            </a:r>
            <a:r>
              <a:rPr lang="nb-NO" dirty="0"/>
              <a:t> </a:t>
            </a:r>
            <a:r>
              <a:rPr lang="nb-NO" dirty="0" err="1"/>
              <a:t>there</a:t>
            </a:r>
            <a:r>
              <a:rPr lang="nb-NO" dirty="0"/>
              <a:t> is </a:t>
            </a:r>
            <a:r>
              <a:rPr lang="nb-NO" dirty="0" err="1"/>
              <a:t>also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10% </a:t>
            </a:r>
            <a:r>
              <a:rPr lang="nb-NO" dirty="0" err="1"/>
              <a:t>rule</a:t>
            </a:r>
            <a:r>
              <a:rPr lang="nb-NO" dirty="0"/>
              <a:t>:</a:t>
            </a:r>
          </a:p>
          <a:p>
            <a:pPr marL="0" indent="0">
              <a:buNone/>
            </a:pPr>
            <a:r>
              <a:rPr lang="nb-NO" dirty="0"/>
              <a:t>- Students </a:t>
            </a:r>
            <a:r>
              <a:rPr lang="nb-NO" dirty="0" err="1"/>
              <a:t>with</a:t>
            </a:r>
            <a:r>
              <a:rPr lang="nb-NO" dirty="0"/>
              <a:t> more </a:t>
            </a:r>
            <a:r>
              <a:rPr lang="nb-NO" dirty="0" err="1"/>
              <a:t>than</a:t>
            </a:r>
            <a:r>
              <a:rPr lang="nb-NO" dirty="0"/>
              <a:t> 10% illegal absence from </a:t>
            </a:r>
            <a:r>
              <a:rPr lang="nb-NO" dirty="0" err="1"/>
              <a:t>lessons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not </a:t>
            </a:r>
            <a:r>
              <a:rPr lang="nb-NO" dirty="0" err="1"/>
              <a:t>granted</a:t>
            </a:r>
            <a:r>
              <a:rPr lang="nb-NO" dirty="0"/>
              <a:t> a right to grades in a </a:t>
            </a:r>
            <a:r>
              <a:rPr lang="nb-NO" dirty="0" err="1"/>
              <a:t>subject</a:t>
            </a:r>
            <a:r>
              <a:rPr lang="nb-NO" dirty="0"/>
              <a:t>  - and </a:t>
            </a:r>
            <a:r>
              <a:rPr lang="nb-NO" dirty="0" err="1"/>
              <a:t>thus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not </a:t>
            </a:r>
            <a:r>
              <a:rPr lang="nb-NO" dirty="0" err="1"/>
              <a:t>complete</a:t>
            </a:r>
            <a:r>
              <a:rPr lang="nb-NO" dirty="0"/>
              <a:t> a </a:t>
            </a:r>
            <a:r>
              <a:rPr lang="nb-NO" dirty="0" err="1"/>
              <a:t>school</a:t>
            </a:r>
            <a:r>
              <a:rPr lang="nb-NO" dirty="0"/>
              <a:t> </a:t>
            </a:r>
            <a:r>
              <a:rPr lang="nb-NO" dirty="0" err="1"/>
              <a:t>year</a:t>
            </a:r>
            <a:r>
              <a:rPr lang="nb-NO" dirty="0"/>
              <a:t>. </a:t>
            </a:r>
          </a:p>
          <a:p>
            <a:pPr>
              <a:buFontTx/>
              <a:buChar char="-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99657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546" y="1011045"/>
            <a:ext cx="4369859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0ED715F-17E2-B046-81E9-87012522B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825" y="1112969"/>
            <a:ext cx="4233091" cy="416601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Examples of using Youth businesses to facilitate the entrepreneurial mindset for students 16-19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18308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308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 descr="Et bilde som inneholder utendørs, mann, person, bilvei&#10;&#10;Automatisk generert beskrivelse">
            <a:extLst>
              <a:ext uri="{FF2B5EF4-FFF2-40B4-BE49-F238E27FC236}">
                <a16:creationId xmlns:a16="http://schemas.microsoft.com/office/drawing/2014/main" id="{9DA7B492-7E62-1F43-9814-97423713CE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716" r="14989" b="-1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11" name="Bilde 10" descr="Et bilde som inneholder person, innendørs, stående, mann&#10;&#10;Automatisk generert beskrivelse">
            <a:extLst>
              <a:ext uri="{FF2B5EF4-FFF2-40B4-BE49-F238E27FC236}">
                <a16:creationId xmlns:a16="http://schemas.microsoft.com/office/drawing/2014/main" id="{482E9B4B-E5A6-C140-94D9-B7C2EC508D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30" r="25421" b="-3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182D6F33-5244-FF40-AA55-D82C5A03B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anchor="ctr">
            <a:normAutofit/>
          </a:bodyPr>
          <a:lstStyle/>
          <a:p>
            <a:r>
              <a:rPr lang="en-GB" sz="1800" dirty="0"/>
              <a:t>Flora upper secondary: Examples of best practice in building sustainable local communities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C6276559-EE70-9146-80A0-54BBB9527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171"/>
            <a:ext cx="2804504" cy="39187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GB" sz="1800"/>
              <a:t>Student run projects as Youth Businesses</a:t>
            </a:r>
          </a:p>
          <a:p>
            <a:pPr lvl="1"/>
            <a:r>
              <a:rPr lang="en-GB" sz="1800"/>
              <a:t>Students in our Building and construction programme make benches, tables, bus stop shelters and rest huts for the benefit of our local community</a:t>
            </a:r>
          </a:p>
        </p:txBody>
      </p:sp>
    </p:spTree>
    <p:extLst>
      <p:ext uri="{BB962C8B-B14F-4D97-AF65-F5344CB8AC3E}">
        <p14:creationId xmlns:p14="http://schemas.microsoft.com/office/powerpoint/2010/main" val="2764003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person, stående, innendørs, poserer&#10;&#10;Automatisk generert beskrivelse">
            <a:extLst>
              <a:ext uri="{FF2B5EF4-FFF2-40B4-BE49-F238E27FC236}">
                <a16:creationId xmlns:a16="http://schemas.microsoft.com/office/drawing/2014/main" id="{B25BF60B-1371-D243-B25C-A6F69012CF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50" r="25391"/>
          <a:stretch/>
        </p:blipFill>
        <p:spPr>
          <a:xfrm>
            <a:off x="7368651" y="-17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8" name="Bilde 7" descr="Et bilde som inneholder person, innendørs, stående, poserer&#10;&#10;Automatisk generert beskrivelse">
            <a:extLst>
              <a:ext uri="{FF2B5EF4-FFF2-40B4-BE49-F238E27FC236}">
                <a16:creationId xmlns:a16="http://schemas.microsoft.com/office/drawing/2014/main" id="{AECCB888-F26A-BE4F-A8F1-85D85BBE8A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34" r="22433" b="1"/>
          <a:stretch/>
        </p:blipFill>
        <p:spPr>
          <a:xfrm>
            <a:off x="4551920" y="-35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182D6F33-5244-FF40-AA55-D82C5A03B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6576"/>
            <a:ext cx="2804504" cy="1970025"/>
          </a:xfrm>
        </p:spPr>
        <p:txBody>
          <a:bodyPr anchor="ctr">
            <a:normAutofit/>
          </a:bodyPr>
          <a:lstStyle/>
          <a:p>
            <a:r>
              <a:rPr lang="en-GB" sz="2400" dirty="0"/>
              <a:t>Flora upper secondary: Examples of best practice in building sustainable local communities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C6276559-EE70-9146-80A0-54BBB9527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171"/>
            <a:ext cx="3936670" cy="3918792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en-GB" sz="2000" dirty="0"/>
              <a:t>Student run projects as Youth Businesses</a:t>
            </a:r>
          </a:p>
          <a:p>
            <a:pPr lvl="1"/>
            <a:r>
              <a:rPr lang="en-GB" sz="2000" dirty="0"/>
              <a:t>Students in our sports programme deliver Physical Education (PE) for young immigrants preparing for upper secondary education</a:t>
            </a:r>
          </a:p>
          <a:p>
            <a:pPr lvl="1"/>
            <a:r>
              <a:rPr lang="en-GB" sz="2000" dirty="0"/>
              <a:t>Students in our Healthcare, child &amp; youth programme deliver homework assistance to kids in primary school </a:t>
            </a:r>
          </a:p>
          <a:p>
            <a:pPr lvl="1"/>
            <a:r>
              <a:rPr lang="en-GB" sz="2000" dirty="0"/>
              <a:t>Students in our Healthcare, child &amp; youth programme as «Yellow angels» visiting homes for the elderly</a:t>
            </a:r>
          </a:p>
          <a:p>
            <a:pPr lvl="1"/>
            <a:r>
              <a:rPr lang="en-GB" sz="2000" dirty="0"/>
              <a:t>And organizing “Birthday parties and events” for kids.</a:t>
            </a:r>
          </a:p>
        </p:txBody>
      </p:sp>
    </p:spTree>
    <p:extLst>
      <p:ext uri="{BB962C8B-B14F-4D97-AF65-F5344CB8AC3E}">
        <p14:creationId xmlns:p14="http://schemas.microsoft.com/office/powerpoint/2010/main" val="20995613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8F1B0EF81B6FA41B8C72722758191DB" ma:contentTypeVersion="13" ma:contentTypeDescription="Opprett et nytt dokument." ma:contentTypeScope="" ma:versionID="1c3735cd72b9b545ac5f6c2883af88ba">
  <xsd:schema xmlns:xsd="http://www.w3.org/2001/XMLSchema" xmlns:xs="http://www.w3.org/2001/XMLSchema" xmlns:p="http://schemas.microsoft.com/office/2006/metadata/properties" xmlns:ns2="c4aacf96-137b-4d7b-be5a-b8dc54178207" xmlns:ns3="4bd72459-ae52-4ea4-bb30-97481344d7d5" targetNamespace="http://schemas.microsoft.com/office/2006/metadata/properties" ma:root="true" ma:fieldsID="9f3fbf15ba738afa9cd593232e5224df" ns2:_="" ns3:_="">
    <xsd:import namespace="c4aacf96-137b-4d7b-be5a-b8dc54178207"/>
    <xsd:import namespace="4bd72459-ae52-4ea4-bb30-97481344d7d5"/>
    <xsd:element name="properties">
      <xsd:complexType>
        <xsd:sequence>
          <xsd:element name="documentManagement">
            <xsd:complexType>
              <xsd:all>
                <xsd:element ref="ns2:MigrationWizId" minOccurs="0"/>
                <xsd:element ref="ns2:MigrationWizIdPermissions" minOccurs="0"/>
                <xsd:element ref="ns2:MigrationWizIdPermissionLevels" minOccurs="0"/>
                <xsd:element ref="ns2:MigrationWizIdDocumentLibraryPermissions" minOccurs="0"/>
                <xsd:element ref="ns2:MigrationWizIdSecurityGroups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aacf96-137b-4d7b-be5a-b8dc54178207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internalName="MigrationWizIdSecurityGroups">
      <xsd:simpleType>
        <xsd:restriction base="dms:Text"/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d72459-ae52-4ea4-bb30-97481344d7d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SecurityGroups xmlns="c4aacf96-137b-4d7b-be5a-b8dc54178207" xsi:nil="true"/>
    <MigrationWizId xmlns="c4aacf96-137b-4d7b-be5a-b8dc54178207" xsi:nil="true"/>
    <MigrationWizIdPermissions xmlns="c4aacf96-137b-4d7b-be5a-b8dc54178207" xsi:nil="true"/>
    <MigrationWizIdDocumentLibraryPermissions xmlns="c4aacf96-137b-4d7b-be5a-b8dc54178207" xsi:nil="true"/>
    <MigrationWizIdPermissionLevels xmlns="c4aacf96-137b-4d7b-be5a-b8dc5417820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C4F38BD-77CF-41CF-AA01-539B85BC41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4aacf96-137b-4d7b-be5a-b8dc54178207"/>
    <ds:schemaRef ds:uri="4bd72459-ae52-4ea4-bb30-97481344d7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CB03E1-E7C6-45CA-9430-FC9CE11D574C}">
  <ds:schemaRefs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c4aacf96-137b-4d7b-be5a-b8dc54178207"/>
    <ds:schemaRef ds:uri="http://purl.org/dc/elements/1.1/"/>
    <ds:schemaRef ds:uri="http://schemas.microsoft.com/office/2006/metadata/properties"/>
    <ds:schemaRef ds:uri="4bd72459-ae52-4ea4-bb30-97481344d7d5"/>
    <ds:schemaRef ds:uri="http://purl.org/dc/terms/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7BC451B-3A99-40AB-A38C-BFE86C45231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1871</Words>
  <Application>Microsoft Office PowerPoint</Application>
  <PresentationFormat>Widescreen</PresentationFormat>
  <Paragraphs>215</Paragraphs>
  <Slides>43</Slides>
  <Notes>9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Office-tema</vt:lpstr>
      <vt:lpstr>Welcome to Flora upper secondary school</vt:lpstr>
      <vt:lpstr>Our school:</vt:lpstr>
      <vt:lpstr>Watch out for the «russen»</vt:lpstr>
      <vt:lpstr>PowerPoint-presentasjon</vt:lpstr>
      <vt:lpstr>Flora upper secondary: Examples of best practice in building sustainable local communities</vt:lpstr>
      <vt:lpstr>In addition to seven programmes with 500 students – we have: </vt:lpstr>
      <vt:lpstr>Examples of using Youth businesses to facilitate the entrepreneurial mindset for students 16-19</vt:lpstr>
      <vt:lpstr>Flora upper secondary: Examples of best practice in building sustainable local communities</vt:lpstr>
      <vt:lpstr>Flora upper secondary: Examples of best practice in building sustainable local communities</vt:lpstr>
      <vt:lpstr>Specialization in general studies</vt:lpstr>
      <vt:lpstr>Sports and physical education</vt:lpstr>
      <vt:lpstr>Healthcare, childhood and youth development</vt:lpstr>
      <vt:lpstr>Sales, service and tourism</vt:lpstr>
      <vt:lpstr>Building and construction</vt:lpstr>
      <vt:lpstr>Technological and industrial production</vt:lpstr>
      <vt:lpstr>Electrical engineering and computer technology</vt:lpstr>
      <vt:lpstr>Specialization in general studies</vt:lpstr>
      <vt:lpstr>Education in Norway</vt:lpstr>
      <vt:lpstr>Sports and physical education</vt:lpstr>
      <vt:lpstr>Healthcare, childhood and youth development</vt:lpstr>
      <vt:lpstr>Sales, service and tourism</vt:lpstr>
      <vt:lpstr>Building and construction</vt:lpstr>
      <vt:lpstr>Technological and industrial production</vt:lpstr>
      <vt:lpstr>Electrical engineering and computer technology</vt:lpstr>
      <vt:lpstr>Education i Norway</vt:lpstr>
      <vt:lpstr>Trends</vt:lpstr>
      <vt:lpstr>PowerPoint-presentasjon</vt:lpstr>
      <vt:lpstr>Completion. Avoid dropping out of school. Norway is aiming for 90% completion in upper secondary school</vt:lpstr>
      <vt:lpstr>PowerPoint-presentasjon</vt:lpstr>
      <vt:lpstr>PowerPoint-presentasjon</vt:lpstr>
      <vt:lpstr>General education vs. special needs education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General studies VG1 (upper secondary)</vt:lpstr>
      <vt:lpstr>General studies VG2 + VG3</vt:lpstr>
      <vt:lpstr>Teachers! </vt:lpstr>
      <vt:lpstr>Assessment related to the specific subjects.</vt:lpstr>
      <vt:lpstr>Regulations to the educations act</vt:lpstr>
      <vt:lpstr>Democracy and participation. School shall provide the pupils with the opportunity to participate in and learn what democracy means in practice.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Flora upper secondary</dc:title>
  <dc:creator>Knut Christian Clausen</dc:creator>
  <cp:lastModifiedBy>Lars Anders Nybu</cp:lastModifiedBy>
  <cp:revision>2</cp:revision>
  <dcterms:created xsi:type="dcterms:W3CDTF">2022-05-02T17:28:33Z</dcterms:created>
  <dcterms:modified xsi:type="dcterms:W3CDTF">2022-05-05T07:52:09Z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0x01010048F1B0EF81B6FA41B8C72722758191DB</vt:lpwstr>
  </property>
  <property fmtid="{D5CDD505-2E9C-101B-9397-08002B2CF9AE}" pid="3" name="_AdHocReviewCycleID">
    <vt:i4>-1672923450</vt:i4>
  </property>
  <property fmtid="{D5CDD505-2E9C-101B-9397-08002B2CF9AE}" pid="4" name="_NewReviewCycle">
    <vt:lpwstr/>
  </property>
  <property fmtid="{D5CDD505-2E9C-101B-9397-08002B2CF9AE}" pid="5" name="_EmailSubject">
    <vt:lpwstr>Headmasters presentation of our school and the norwegian school system</vt:lpwstr>
  </property>
  <property fmtid="{D5CDD505-2E9C-101B-9397-08002B2CF9AE}" pid="6" name="_AuthorEmail">
    <vt:lpwstr>Lars.Anders.Nybu@vlfk.no</vt:lpwstr>
  </property>
  <property fmtid="{D5CDD505-2E9C-101B-9397-08002B2CF9AE}" pid="7" name="_AuthorEmailDisplayName">
    <vt:lpwstr>Lars Anders Nybu</vt:lpwstr>
  </property>
</Properties>
</file>