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11/18/2019</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11/18/2019</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11/18/2019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6766" y="1543984"/>
            <a:ext cx="7772400" cy="1829761"/>
          </a:xfrm>
        </p:spPr>
        <p:txBody>
          <a:bodyPr>
            <a:normAutofit/>
          </a:bodyPr>
          <a:lstStyle/>
          <a:p>
            <a:r>
              <a:rPr lang="en-AU" sz="2400" dirty="0"/>
              <a:t>Traveling to new teaching adventures </a:t>
            </a:r>
            <a:br>
              <a:rPr lang="en-AU" sz="2400" dirty="0"/>
            </a:br>
            <a:r>
              <a:rPr lang="en-AU" sz="2400" dirty="0"/>
              <a:t>2019-1-BE02-KA229-060207_4</a:t>
            </a:r>
          </a:p>
        </p:txBody>
      </p:sp>
      <p:sp>
        <p:nvSpPr>
          <p:cNvPr id="3" name="Subtitle 2"/>
          <p:cNvSpPr>
            <a:spLocks noGrp="1"/>
          </p:cNvSpPr>
          <p:nvPr>
            <p:ph type="subTitle" idx="1"/>
          </p:nvPr>
        </p:nvSpPr>
        <p:spPr/>
        <p:txBody>
          <a:bodyPr/>
          <a:lstStyle/>
          <a:p>
            <a:r>
              <a:rPr lang="en-US" b="1" dirty="0" smtClean="0"/>
              <a:t>Assessment for parents</a:t>
            </a:r>
          </a:p>
          <a:p>
            <a:r>
              <a:rPr lang="en-US" sz="2000" dirty="0" smtClean="0"/>
              <a:t>October-November 2019</a:t>
            </a:r>
            <a:endParaRPr lang="en-AU"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555" y="692696"/>
            <a:ext cx="2507275" cy="265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58797"/>
            <a:ext cx="2391473" cy="667798"/>
          </a:xfrm>
          <a:prstGeom prst="rect">
            <a:avLst/>
          </a:prstGeom>
          <a:noFill/>
          <a:ln>
            <a:noFill/>
          </a:ln>
        </p:spPr>
      </p:pic>
    </p:spTree>
    <p:extLst>
      <p:ext uri="{BB962C8B-B14F-4D97-AF65-F5344CB8AC3E}">
        <p14:creationId xmlns:p14="http://schemas.microsoft.com/office/powerpoint/2010/main" val="2721352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4496" y="5191873"/>
            <a:ext cx="4572000" cy="461665"/>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24 parents</a:t>
            </a:r>
            <a:r>
              <a:rPr lang="en-AU" dirty="0" smtClean="0">
                <a:latin typeface="Roboto"/>
                <a:ea typeface="Roboto"/>
                <a:cs typeface="Roboto"/>
                <a:sym typeface="Roboto"/>
              </a:rPr>
              <a:t> </a:t>
            </a:r>
            <a:r>
              <a:rPr lang="en-AU" dirty="0">
                <a:latin typeface="Roboto"/>
                <a:ea typeface="Roboto"/>
                <a:cs typeface="Roboto"/>
                <a:sym typeface="Roboto"/>
              </a:rPr>
              <a:t>answered the </a:t>
            </a:r>
            <a:r>
              <a:rPr lang="en-AU" dirty="0" smtClean="0">
                <a:latin typeface="Roboto"/>
                <a:ea typeface="Roboto"/>
                <a:cs typeface="Roboto"/>
                <a:sym typeface="Roboto"/>
              </a:rPr>
              <a:t>e-form</a:t>
            </a:r>
            <a:endParaRPr lang="en-AU" dirty="0">
              <a:latin typeface="Roboto"/>
              <a:ea typeface="Roboto"/>
              <a:cs typeface="Roboto"/>
              <a:sym typeface="Roboto"/>
            </a:endParaRPr>
          </a:p>
        </p:txBody>
      </p:sp>
      <p:sp>
        <p:nvSpPr>
          <p:cNvPr id="6" name="Rectangle 5"/>
          <p:cNvSpPr/>
          <p:nvPr/>
        </p:nvSpPr>
        <p:spPr>
          <a:xfrm>
            <a:off x="7678601" y="4819218"/>
            <a:ext cx="1117614" cy="369332"/>
          </a:xfrm>
          <a:prstGeom prst="rect">
            <a:avLst/>
          </a:prstGeom>
        </p:spPr>
        <p:txBody>
          <a:bodyPr wrap="none">
            <a:spAutoFit/>
          </a:bodyPr>
          <a:lstStyle/>
          <a:p>
            <a:r>
              <a:rPr lang="en-AU" dirty="0"/>
              <a:t>Portugal</a:t>
            </a:r>
          </a:p>
        </p:txBody>
      </p:sp>
      <p:sp>
        <p:nvSpPr>
          <p:cNvPr id="7" name="Rectangle 6"/>
          <p:cNvSpPr/>
          <p:nvPr/>
        </p:nvSpPr>
        <p:spPr>
          <a:xfrm>
            <a:off x="144016" y="3988221"/>
            <a:ext cx="5436096" cy="461665"/>
          </a:xfrm>
          <a:prstGeom prst="rect">
            <a:avLst/>
          </a:prstGeom>
        </p:spPr>
        <p:txBody>
          <a:bodyPr wrap="square">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15 parents</a:t>
            </a:r>
            <a:r>
              <a:rPr lang="en-AU" dirty="0" smtClean="0">
                <a:latin typeface="Roboto"/>
                <a:ea typeface="Roboto"/>
                <a:cs typeface="Roboto"/>
                <a:sym typeface="Roboto"/>
              </a:rPr>
              <a:t> </a:t>
            </a:r>
            <a:r>
              <a:rPr lang="en-AU" dirty="0">
                <a:latin typeface="Roboto"/>
                <a:ea typeface="Roboto"/>
                <a:cs typeface="Roboto"/>
                <a:sym typeface="Roboto"/>
              </a:rPr>
              <a:t>answered </a:t>
            </a:r>
            <a:r>
              <a:rPr lang="en-AU" dirty="0" smtClean="0">
                <a:latin typeface="Roboto"/>
                <a:ea typeface="Roboto"/>
                <a:cs typeface="Roboto"/>
                <a:sym typeface="Roboto"/>
              </a:rPr>
              <a:t>the questionnaire</a:t>
            </a:r>
            <a:r>
              <a:rPr lang="en-AU" dirty="0">
                <a:latin typeface="Roboto"/>
                <a:ea typeface="Roboto"/>
                <a:cs typeface="Roboto"/>
                <a:sym typeface="Roboto"/>
              </a:rPr>
              <a:t>.</a:t>
            </a:r>
          </a:p>
        </p:txBody>
      </p:sp>
      <p:sp>
        <p:nvSpPr>
          <p:cNvPr id="8" name="Rectangle 7"/>
          <p:cNvSpPr/>
          <p:nvPr/>
        </p:nvSpPr>
        <p:spPr>
          <a:xfrm>
            <a:off x="403794" y="3635732"/>
            <a:ext cx="1152880" cy="369332"/>
          </a:xfrm>
          <a:prstGeom prst="rect">
            <a:avLst/>
          </a:prstGeom>
        </p:spPr>
        <p:txBody>
          <a:bodyPr wrap="none">
            <a:spAutoFit/>
          </a:bodyPr>
          <a:lstStyle/>
          <a:p>
            <a:r>
              <a:rPr lang="en-AU" dirty="0" smtClean="0"/>
              <a:t>Romania</a:t>
            </a:r>
            <a:endParaRPr lang="en-AU" dirty="0"/>
          </a:p>
        </p:txBody>
      </p:sp>
      <p:sp>
        <p:nvSpPr>
          <p:cNvPr id="9" name="Rectangle 8"/>
          <p:cNvSpPr/>
          <p:nvPr/>
        </p:nvSpPr>
        <p:spPr>
          <a:xfrm>
            <a:off x="251520" y="1610216"/>
            <a:ext cx="4572000" cy="738664"/>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2 parents</a:t>
            </a:r>
            <a:r>
              <a:rPr lang="en-AU" dirty="0" smtClean="0">
                <a:latin typeface="Roboto"/>
                <a:ea typeface="Roboto"/>
                <a:cs typeface="Roboto"/>
                <a:sym typeface="Roboto"/>
              </a:rPr>
              <a:t> </a:t>
            </a:r>
            <a:r>
              <a:rPr lang="en-AU" dirty="0">
                <a:latin typeface="Roboto"/>
                <a:ea typeface="Roboto"/>
                <a:cs typeface="Roboto"/>
                <a:sym typeface="Roboto"/>
              </a:rPr>
              <a:t>answered the questionnaire</a:t>
            </a:r>
            <a:r>
              <a:rPr lang="en-AU" dirty="0" smtClean="0">
                <a:latin typeface="Roboto"/>
                <a:ea typeface="Roboto"/>
                <a:cs typeface="Roboto"/>
                <a:sym typeface="Roboto"/>
              </a:rPr>
              <a:t>.</a:t>
            </a:r>
            <a:endParaRPr lang="en-AU" dirty="0">
              <a:latin typeface="Roboto"/>
              <a:ea typeface="Roboto"/>
              <a:cs typeface="Roboto"/>
              <a:sym typeface="Roboto"/>
            </a:endParaRPr>
          </a:p>
        </p:txBody>
      </p:sp>
      <p:sp>
        <p:nvSpPr>
          <p:cNvPr id="10" name="Rectangle 9"/>
          <p:cNvSpPr/>
          <p:nvPr/>
        </p:nvSpPr>
        <p:spPr>
          <a:xfrm>
            <a:off x="465316" y="1187460"/>
            <a:ext cx="1082348" cy="369332"/>
          </a:xfrm>
          <a:prstGeom prst="rect">
            <a:avLst/>
          </a:prstGeom>
        </p:spPr>
        <p:txBody>
          <a:bodyPr wrap="none">
            <a:spAutoFit/>
          </a:bodyPr>
          <a:lstStyle/>
          <a:p>
            <a:r>
              <a:rPr lang="en-AU" dirty="0" smtClean="0"/>
              <a:t>Belgium</a:t>
            </a:r>
            <a:endParaRPr lang="en-AU" dirty="0"/>
          </a:p>
        </p:txBody>
      </p:sp>
      <p:sp>
        <p:nvSpPr>
          <p:cNvPr id="11" name="Rectangle 10"/>
          <p:cNvSpPr/>
          <p:nvPr/>
        </p:nvSpPr>
        <p:spPr>
          <a:xfrm>
            <a:off x="4067944" y="2620069"/>
            <a:ext cx="4572000" cy="1107996"/>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NA – due with the students age</a:t>
            </a:r>
            <a:endParaRPr lang="en-AU" dirty="0">
              <a:latin typeface="Roboto"/>
              <a:ea typeface="Roboto"/>
              <a:cs typeface="Roboto"/>
              <a:sym typeface="Roboto"/>
            </a:endParaRPr>
          </a:p>
          <a:p>
            <a:pPr marL="114300" lvl="0">
              <a:buSzPts val="1800"/>
            </a:pPr>
            <a:endParaRPr lang="en-AU" dirty="0">
              <a:latin typeface="Roboto"/>
              <a:ea typeface="Roboto"/>
              <a:cs typeface="Roboto"/>
              <a:sym typeface="Roboto"/>
            </a:endParaRPr>
          </a:p>
        </p:txBody>
      </p:sp>
      <p:sp>
        <p:nvSpPr>
          <p:cNvPr id="12" name="Rectangle 11"/>
          <p:cNvSpPr/>
          <p:nvPr/>
        </p:nvSpPr>
        <p:spPr>
          <a:xfrm>
            <a:off x="7220783" y="2143944"/>
            <a:ext cx="1016625" cy="369332"/>
          </a:xfrm>
          <a:prstGeom prst="rect">
            <a:avLst/>
          </a:prstGeom>
        </p:spPr>
        <p:txBody>
          <a:bodyPr wrap="none">
            <a:spAutoFit/>
          </a:bodyPr>
          <a:lstStyle/>
          <a:p>
            <a:r>
              <a:rPr lang="en-AU" dirty="0" smtClean="0"/>
              <a:t>Norway</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7870" y="116632"/>
            <a:ext cx="1264653" cy="13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606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pt-PT" sz="2800" dirty="0"/>
              <a:t>Why did you choose your’s child school?</a:t>
            </a:r>
            <a:endParaRPr lang="en-AU" sz="2800" dirty="0"/>
          </a:p>
        </p:txBody>
      </p:sp>
      <p:sp>
        <p:nvSpPr>
          <p:cNvPr id="4" name="Rectangle 3"/>
          <p:cNvSpPr/>
          <p:nvPr/>
        </p:nvSpPr>
        <p:spPr>
          <a:xfrm>
            <a:off x="1475656" y="2060848"/>
            <a:ext cx="6984776" cy="2585323"/>
          </a:xfrm>
          <a:prstGeom prst="rect">
            <a:avLst/>
          </a:prstGeom>
        </p:spPr>
        <p:txBody>
          <a:bodyPr wrap="square">
            <a:spAutoFit/>
          </a:bodyPr>
          <a:lstStyle/>
          <a:p>
            <a:pPr lvl="0"/>
            <a:r>
              <a:rPr lang="en-AU" dirty="0">
                <a:latin typeface="Roboto"/>
                <a:ea typeface="Roboto"/>
                <a:cs typeface="Roboto"/>
                <a:sym typeface="Roboto"/>
              </a:rPr>
              <a:t>Parents chosen their child’s school due to:</a:t>
            </a:r>
          </a:p>
          <a:p>
            <a:pPr lvl="0"/>
            <a:endParaRPr lang="en-AU" dirty="0">
              <a:latin typeface="Roboto"/>
              <a:ea typeface="Roboto"/>
              <a:cs typeface="Roboto"/>
              <a:sym typeface="Roboto"/>
            </a:endParaRPr>
          </a:p>
          <a:p>
            <a:pPr marL="457200" lvl="0" indent="-381000">
              <a:buSzPts val="2400"/>
              <a:buFont typeface="Roboto"/>
              <a:buChar char="●"/>
            </a:pPr>
            <a:r>
              <a:rPr lang="en-AU" dirty="0">
                <a:latin typeface="Roboto"/>
                <a:ea typeface="Roboto"/>
                <a:cs typeface="Roboto"/>
                <a:sym typeface="Roboto"/>
              </a:rPr>
              <a:t>Proximity their residence;</a:t>
            </a:r>
          </a:p>
          <a:p>
            <a:pPr marL="457200" indent="-381000">
              <a:buSzPts val="2400"/>
              <a:buFont typeface="Roboto"/>
              <a:buChar char="●"/>
            </a:pPr>
            <a:r>
              <a:rPr lang="en-AU" dirty="0">
                <a:latin typeface="Roboto"/>
                <a:ea typeface="Roboto"/>
                <a:cs typeface="Roboto"/>
                <a:sym typeface="Roboto"/>
              </a:rPr>
              <a:t>Confidence in school </a:t>
            </a:r>
            <a:r>
              <a:rPr lang="en-AU" dirty="0" smtClean="0">
                <a:latin typeface="Roboto"/>
                <a:ea typeface="Roboto"/>
                <a:cs typeface="Roboto"/>
                <a:sym typeface="Roboto"/>
              </a:rPr>
              <a:t>work, </a:t>
            </a:r>
            <a:r>
              <a:rPr lang="en-AU" dirty="0">
                <a:latin typeface="Roboto"/>
                <a:ea typeface="Roboto"/>
                <a:cs typeface="Roboto"/>
                <a:sym typeface="Roboto"/>
              </a:rPr>
              <a:t>therapies </a:t>
            </a:r>
            <a:r>
              <a:rPr lang="en-AU" dirty="0" smtClean="0">
                <a:latin typeface="Roboto"/>
                <a:ea typeface="Roboto"/>
                <a:cs typeface="Roboto"/>
                <a:sym typeface="Roboto"/>
              </a:rPr>
              <a:t>offered;</a:t>
            </a:r>
          </a:p>
          <a:p>
            <a:pPr marL="457200" lvl="0" indent="-381000">
              <a:buSzPts val="2400"/>
              <a:buFont typeface="Roboto"/>
              <a:buChar char="●"/>
            </a:pPr>
            <a:r>
              <a:rPr lang="en-AU" dirty="0" smtClean="0">
                <a:latin typeface="Roboto"/>
                <a:ea typeface="Roboto"/>
                <a:cs typeface="Roboto"/>
                <a:sym typeface="Roboto"/>
              </a:rPr>
              <a:t>The </a:t>
            </a:r>
            <a:r>
              <a:rPr lang="en-AU" dirty="0">
                <a:latin typeface="Roboto"/>
                <a:ea typeface="Roboto"/>
                <a:cs typeface="Roboto"/>
                <a:sym typeface="Roboto"/>
              </a:rPr>
              <a:t>school offers specialized services, suitable for </a:t>
            </a:r>
            <a:r>
              <a:rPr lang="en-AU" dirty="0" smtClean="0">
                <a:latin typeface="Roboto"/>
                <a:ea typeface="Roboto"/>
                <a:cs typeface="Roboto"/>
                <a:sym typeface="Roboto"/>
              </a:rPr>
              <a:t> own child</a:t>
            </a:r>
            <a:r>
              <a:rPr lang="en-AU" dirty="0" smtClean="0">
                <a:latin typeface="Roboto"/>
                <a:ea typeface="Roboto"/>
                <a:cs typeface="Roboto"/>
                <a:sym typeface="Roboto"/>
              </a:rPr>
              <a:t>;</a:t>
            </a:r>
          </a:p>
          <a:p>
            <a:pPr marL="457200" lvl="0" indent="-381000">
              <a:buSzPts val="2400"/>
              <a:buFont typeface="Roboto"/>
              <a:buChar char="●"/>
            </a:pPr>
            <a:r>
              <a:rPr lang="en-AU" dirty="0" smtClean="0">
                <a:latin typeface="Roboto"/>
                <a:ea typeface="Roboto"/>
                <a:cs typeface="Roboto"/>
                <a:sym typeface="Roboto"/>
              </a:rPr>
              <a:t>Upon recommendation;</a:t>
            </a:r>
          </a:p>
          <a:p>
            <a:pPr marL="457200" lvl="0" indent="-381000">
              <a:buSzPts val="2400"/>
              <a:buFont typeface="Roboto"/>
              <a:buChar char="●"/>
            </a:pPr>
            <a:r>
              <a:rPr lang="en-AU" dirty="0" smtClean="0">
                <a:latin typeface="Roboto"/>
                <a:ea typeface="Roboto"/>
                <a:cs typeface="Roboto"/>
                <a:sym typeface="Roboto"/>
              </a:rPr>
              <a:t>Diverse</a:t>
            </a:r>
            <a:r>
              <a:rPr lang="en-AU" dirty="0">
                <a:latin typeface="Roboto"/>
                <a:ea typeface="Roboto"/>
                <a:cs typeface="Roboto"/>
                <a:sym typeface="Roboto"/>
              </a:rPr>
              <a:t>, varied, interactive and interesting </a:t>
            </a:r>
            <a:r>
              <a:rPr lang="en-AU" dirty="0" smtClean="0">
                <a:latin typeface="Roboto"/>
                <a:ea typeface="Roboto"/>
                <a:cs typeface="Roboto"/>
                <a:sym typeface="Roboto"/>
              </a:rPr>
              <a:t>activities;</a:t>
            </a:r>
          </a:p>
          <a:p>
            <a:pPr marL="457200" lvl="0" indent="-381000">
              <a:buSzPts val="2400"/>
              <a:buFont typeface="Roboto"/>
              <a:buChar char="●"/>
            </a:pPr>
            <a:r>
              <a:rPr lang="en-AU" dirty="0" smtClean="0">
                <a:latin typeface="Roboto"/>
                <a:ea typeface="Roboto"/>
                <a:cs typeface="Roboto"/>
                <a:sym typeface="Roboto"/>
              </a:rPr>
              <a:t>A </a:t>
            </a:r>
            <a:r>
              <a:rPr lang="en-AU" dirty="0">
                <a:latin typeface="Roboto"/>
                <a:ea typeface="Roboto"/>
                <a:cs typeface="Roboto"/>
                <a:sym typeface="Roboto"/>
              </a:rPr>
              <a:t>team of </a:t>
            </a:r>
            <a:r>
              <a:rPr lang="en-AU" dirty="0" smtClean="0">
                <a:latin typeface="Roboto"/>
                <a:ea typeface="Roboto"/>
                <a:cs typeface="Roboto"/>
                <a:sym typeface="Roboto"/>
              </a:rPr>
              <a:t>professionals.</a:t>
            </a:r>
          </a:p>
          <a:p>
            <a:pPr marL="457200" lvl="0" indent="-381000">
              <a:buSzPts val="2400"/>
              <a:buFont typeface="Roboto"/>
              <a:buChar char="●"/>
            </a:pPr>
            <a:endParaRPr lang="en-AU" dirty="0">
              <a:latin typeface="Roboto"/>
              <a:ea typeface="Roboto"/>
              <a:cs typeface="Roboto"/>
              <a:sym typeface="Roboto"/>
            </a:endParaRPr>
          </a:p>
        </p:txBody>
      </p:sp>
    </p:spTree>
    <p:extLst>
      <p:ext uri="{BB962C8B-B14F-4D97-AF65-F5344CB8AC3E}">
        <p14:creationId xmlns:p14="http://schemas.microsoft.com/office/powerpoint/2010/main" val="1885227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720080"/>
          </a:xfrm>
        </p:spPr>
        <p:txBody>
          <a:bodyPr>
            <a:normAutofit/>
          </a:bodyPr>
          <a:lstStyle/>
          <a:p>
            <a:r>
              <a:rPr lang="en-AU" sz="1800" dirty="0"/>
              <a:t>Which of the following school activities does your child like most?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869" y="1306186"/>
            <a:ext cx="4097337"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285875"/>
            <a:ext cx="4078287"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356" y="4293095"/>
            <a:ext cx="3975100" cy="216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95536" y="916543"/>
            <a:ext cx="1082348" cy="369332"/>
          </a:xfrm>
          <a:prstGeom prst="rect">
            <a:avLst/>
          </a:prstGeom>
        </p:spPr>
        <p:txBody>
          <a:bodyPr wrap="none">
            <a:spAutoFit/>
          </a:bodyPr>
          <a:lstStyle/>
          <a:p>
            <a:r>
              <a:rPr lang="en-AU" dirty="0" smtClean="0"/>
              <a:t>Belgium</a:t>
            </a:r>
            <a:endParaRPr lang="en-AU" dirty="0"/>
          </a:p>
        </p:txBody>
      </p:sp>
      <p:sp>
        <p:nvSpPr>
          <p:cNvPr id="8" name="Rectangle 7"/>
          <p:cNvSpPr/>
          <p:nvPr/>
        </p:nvSpPr>
        <p:spPr>
          <a:xfrm>
            <a:off x="7970576" y="6456858"/>
            <a:ext cx="1152880" cy="369332"/>
          </a:xfrm>
          <a:prstGeom prst="rect">
            <a:avLst/>
          </a:prstGeom>
        </p:spPr>
        <p:txBody>
          <a:bodyPr wrap="none">
            <a:spAutoFit/>
          </a:bodyPr>
          <a:lstStyle/>
          <a:p>
            <a:r>
              <a:rPr lang="en-AU" dirty="0" smtClean="0"/>
              <a:t>Romania</a:t>
            </a:r>
            <a:endParaRPr lang="en-AU" dirty="0"/>
          </a:p>
        </p:txBody>
      </p:sp>
      <p:sp>
        <p:nvSpPr>
          <p:cNvPr id="9" name="Rectangle 8"/>
          <p:cNvSpPr/>
          <p:nvPr/>
        </p:nvSpPr>
        <p:spPr>
          <a:xfrm>
            <a:off x="7820705" y="904454"/>
            <a:ext cx="1117614" cy="369332"/>
          </a:xfrm>
          <a:prstGeom prst="rect">
            <a:avLst/>
          </a:prstGeom>
        </p:spPr>
        <p:txBody>
          <a:bodyPr wrap="none">
            <a:spAutoFit/>
          </a:bodyPr>
          <a:lstStyle/>
          <a:p>
            <a:r>
              <a:rPr lang="en-AU" dirty="0"/>
              <a:t>Portugal</a:t>
            </a:r>
          </a:p>
        </p:txBody>
      </p:sp>
      <p:sp>
        <p:nvSpPr>
          <p:cNvPr id="4" name="Rectangle 3"/>
          <p:cNvSpPr/>
          <p:nvPr/>
        </p:nvSpPr>
        <p:spPr>
          <a:xfrm>
            <a:off x="425047" y="3861048"/>
            <a:ext cx="4572000" cy="1754326"/>
          </a:xfrm>
          <a:prstGeom prst="rect">
            <a:avLst/>
          </a:prstGeom>
        </p:spPr>
        <p:txBody>
          <a:bodyPr>
            <a:spAutoFit/>
          </a:bodyPr>
          <a:lstStyle/>
          <a:p>
            <a:r>
              <a:rPr lang="en-AU" dirty="0" smtClean="0"/>
              <a:t>Sports, </a:t>
            </a:r>
            <a:r>
              <a:rPr lang="en-AU" dirty="0"/>
              <a:t>school </a:t>
            </a:r>
            <a:r>
              <a:rPr lang="en-AU" dirty="0" smtClean="0"/>
              <a:t>clubs, outdoor activities, computer activities  </a:t>
            </a:r>
            <a:r>
              <a:rPr lang="en-AU" dirty="0"/>
              <a:t>were the most chosen items;</a:t>
            </a:r>
          </a:p>
          <a:p>
            <a:r>
              <a:rPr lang="en-AU" dirty="0" smtClean="0"/>
              <a:t>Group activities, school workshops </a:t>
            </a:r>
            <a:r>
              <a:rPr lang="en-AU" dirty="0"/>
              <a:t>and experimental activities  also achieved a good </a:t>
            </a:r>
            <a:r>
              <a:rPr lang="en-AU" dirty="0" smtClean="0"/>
              <a:t>rate.</a:t>
            </a:r>
            <a:endParaRPr lang="en-AU" dirty="0"/>
          </a:p>
        </p:txBody>
      </p:sp>
    </p:spTree>
    <p:extLst>
      <p:ext uri="{BB962C8B-B14F-4D97-AF65-F5344CB8AC3E}">
        <p14:creationId xmlns:p14="http://schemas.microsoft.com/office/powerpoint/2010/main" val="276874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16632"/>
            <a:ext cx="8229600" cy="850106"/>
          </a:xfrm>
        </p:spPr>
        <p:txBody>
          <a:bodyPr>
            <a:noAutofit/>
          </a:bodyPr>
          <a:lstStyle/>
          <a:p>
            <a:r>
              <a:rPr lang="pt-PT" sz="2000" dirty="0"/>
              <a:t>Which of the school subjects does your child like most?</a:t>
            </a:r>
            <a:endParaRPr lang="en-AU" sz="2000" dirty="0"/>
          </a:p>
        </p:txBody>
      </p:sp>
      <p:sp>
        <p:nvSpPr>
          <p:cNvPr id="4" name="Rectangle 3"/>
          <p:cNvSpPr/>
          <p:nvPr/>
        </p:nvSpPr>
        <p:spPr>
          <a:xfrm>
            <a:off x="1115616" y="843769"/>
            <a:ext cx="1512168" cy="2308324"/>
          </a:xfrm>
          <a:prstGeom prst="rect">
            <a:avLst/>
          </a:prstGeom>
        </p:spPr>
        <p:txBody>
          <a:bodyPr wrap="square">
            <a:spAutoFit/>
          </a:bodyPr>
          <a:lstStyle/>
          <a:p>
            <a:r>
              <a:rPr lang="en-AU" dirty="0">
                <a:solidFill>
                  <a:srgbClr val="00B050"/>
                </a:solidFill>
              </a:rPr>
              <a:t>Belgium</a:t>
            </a:r>
          </a:p>
          <a:p>
            <a:endParaRPr lang="en-AU" dirty="0"/>
          </a:p>
          <a:p>
            <a:r>
              <a:rPr lang="en-AU" dirty="0"/>
              <a:t>Drawing</a:t>
            </a:r>
          </a:p>
          <a:p>
            <a:r>
              <a:rPr lang="en-AU" dirty="0"/>
              <a:t>Crafting</a:t>
            </a:r>
          </a:p>
          <a:p>
            <a:r>
              <a:rPr lang="en-AU" dirty="0"/>
              <a:t>Art</a:t>
            </a:r>
          </a:p>
          <a:p>
            <a:r>
              <a:rPr lang="en-AU" dirty="0"/>
              <a:t>Sports</a:t>
            </a:r>
          </a:p>
          <a:p>
            <a:r>
              <a:rPr lang="en-AU" dirty="0"/>
              <a:t>Language</a:t>
            </a:r>
          </a:p>
          <a:p>
            <a:endParaRPr lang="en-AU" dirty="0"/>
          </a:p>
        </p:txBody>
      </p:sp>
      <p:sp>
        <p:nvSpPr>
          <p:cNvPr id="5" name="Rectangle 4"/>
          <p:cNvSpPr/>
          <p:nvPr/>
        </p:nvSpPr>
        <p:spPr>
          <a:xfrm>
            <a:off x="4427984" y="836712"/>
            <a:ext cx="4572000" cy="3139321"/>
          </a:xfrm>
          <a:prstGeom prst="rect">
            <a:avLst/>
          </a:prstGeom>
        </p:spPr>
        <p:txBody>
          <a:bodyPr>
            <a:spAutoFit/>
          </a:bodyPr>
          <a:lstStyle/>
          <a:p>
            <a:pPr lvl="0"/>
            <a:r>
              <a:rPr lang="en-US" dirty="0" smtClean="0">
                <a:solidFill>
                  <a:srgbClr val="00B050"/>
                </a:solidFill>
                <a:latin typeface="Roboto"/>
                <a:ea typeface="Roboto"/>
                <a:cs typeface="Roboto"/>
                <a:sym typeface="Roboto"/>
              </a:rPr>
              <a:t>Portugal</a:t>
            </a:r>
          </a:p>
          <a:p>
            <a:pPr lvl="0"/>
            <a:endParaRPr lang="en-AU" dirty="0" smtClean="0">
              <a:solidFill>
                <a:srgbClr val="00B050"/>
              </a:solidFill>
              <a:latin typeface="Roboto"/>
              <a:ea typeface="Roboto"/>
              <a:cs typeface="Roboto"/>
              <a:sym typeface="Roboto"/>
            </a:endParaRPr>
          </a:p>
          <a:p>
            <a:pPr lvl="0"/>
            <a:r>
              <a:rPr lang="en-AU" dirty="0" smtClean="0">
                <a:latin typeface="Roboto"/>
                <a:ea typeface="Roboto"/>
                <a:cs typeface="Roboto"/>
                <a:sym typeface="Roboto"/>
              </a:rPr>
              <a:t>Parents </a:t>
            </a:r>
            <a:r>
              <a:rPr lang="en-AU" dirty="0">
                <a:latin typeface="Roboto"/>
                <a:ea typeface="Roboto"/>
                <a:cs typeface="Roboto"/>
                <a:sym typeface="Roboto"/>
              </a:rPr>
              <a:t>think that their child’s </a:t>
            </a:r>
            <a:r>
              <a:rPr lang="en-AU" dirty="0" err="1">
                <a:latin typeface="Roboto"/>
                <a:ea typeface="Roboto"/>
                <a:cs typeface="Roboto"/>
                <a:sym typeface="Roboto"/>
              </a:rPr>
              <a:t>favorite</a:t>
            </a:r>
            <a:r>
              <a:rPr lang="en-AU" dirty="0">
                <a:latin typeface="Roboto"/>
                <a:ea typeface="Roboto"/>
                <a:cs typeface="Roboto"/>
                <a:sym typeface="Roboto"/>
              </a:rPr>
              <a:t> subjects is:</a:t>
            </a:r>
          </a:p>
          <a:p>
            <a:pPr marL="457200" lvl="0" indent="-381000">
              <a:buSzPts val="2400"/>
              <a:buFont typeface="Roboto"/>
              <a:buChar char="●"/>
            </a:pPr>
            <a:r>
              <a:rPr lang="en-AU" dirty="0">
                <a:latin typeface="Roboto"/>
                <a:ea typeface="Roboto"/>
                <a:cs typeface="Roboto"/>
                <a:sym typeface="Roboto"/>
              </a:rPr>
              <a:t>Maths</a:t>
            </a:r>
          </a:p>
          <a:p>
            <a:pPr marL="457200" lvl="0" indent="-381000">
              <a:buSzPts val="2400"/>
              <a:buFont typeface="Roboto"/>
              <a:buChar char="●"/>
            </a:pPr>
            <a:r>
              <a:rPr lang="en-AU" dirty="0">
                <a:latin typeface="Roboto"/>
                <a:ea typeface="Roboto"/>
                <a:cs typeface="Roboto"/>
                <a:sym typeface="Roboto"/>
              </a:rPr>
              <a:t>Sports</a:t>
            </a:r>
          </a:p>
          <a:p>
            <a:pPr marL="457200" lvl="0" indent="-381000">
              <a:buSzPts val="2400"/>
              <a:buFont typeface="Roboto"/>
              <a:buChar char="●"/>
            </a:pPr>
            <a:r>
              <a:rPr lang="en-AU" dirty="0">
                <a:latin typeface="Roboto"/>
                <a:ea typeface="Roboto"/>
                <a:cs typeface="Roboto"/>
                <a:sym typeface="Roboto"/>
              </a:rPr>
              <a:t>English </a:t>
            </a:r>
          </a:p>
          <a:p>
            <a:pPr lvl="0"/>
            <a:endParaRPr lang="en-AU" dirty="0">
              <a:latin typeface="Roboto"/>
              <a:ea typeface="Roboto"/>
              <a:cs typeface="Roboto"/>
              <a:sym typeface="Roboto"/>
            </a:endParaRPr>
          </a:p>
          <a:p>
            <a:pPr lvl="0"/>
            <a:r>
              <a:rPr lang="en-AU" dirty="0">
                <a:latin typeface="Roboto"/>
                <a:ea typeface="Roboto"/>
                <a:cs typeface="Roboto"/>
                <a:sym typeface="Roboto"/>
              </a:rPr>
              <a:t>They justified their answers by saying that the subjects are important to the future and because they like it.</a:t>
            </a:r>
          </a:p>
        </p:txBody>
      </p:sp>
      <p:sp>
        <p:nvSpPr>
          <p:cNvPr id="6" name="Rectangle 5"/>
          <p:cNvSpPr/>
          <p:nvPr/>
        </p:nvSpPr>
        <p:spPr>
          <a:xfrm>
            <a:off x="1745431" y="4017903"/>
            <a:ext cx="4968553" cy="2585323"/>
          </a:xfrm>
          <a:prstGeom prst="rect">
            <a:avLst/>
          </a:prstGeom>
        </p:spPr>
        <p:txBody>
          <a:bodyPr wrap="square">
            <a:spAutoFit/>
          </a:bodyPr>
          <a:lstStyle/>
          <a:p>
            <a:endParaRPr lang="en-AU" dirty="0" smtClean="0"/>
          </a:p>
          <a:p>
            <a:r>
              <a:rPr lang="en-AU" dirty="0"/>
              <a:t>	</a:t>
            </a:r>
            <a:r>
              <a:rPr lang="en-AU" dirty="0" smtClean="0"/>
              <a:t>Math</a:t>
            </a:r>
            <a:endParaRPr lang="en-AU" dirty="0"/>
          </a:p>
          <a:p>
            <a:r>
              <a:rPr lang="en-AU" dirty="0" smtClean="0"/>
              <a:t>	Physical </a:t>
            </a:r>
            <a:r>
              <a:rPr lang="en-AU" dirty="0"/>
              <a:t>education and sport</a:t>
            </a:r>
          </a:p>
          <a:p>
            <a:r>
              <a:rPr lang="en-AU" dirty="0" smtClean="0"/>
              <a:t>	</a:t>
            </a:r>
            <a:r>
              <a:rPr lang="en-AU" dirty="0" smtClean="0"/>
              <a:t>Drawing</a:t>
            </a:r>
          </a:p>
          <a:p>
            <a:r>
              <a:rPr lang="en-US" dirty="0"/>
              <a:t>	</a:t>
            </a:r>
            <a:r>
              <a:rPr lang="en-AU" dirty="0" smtClean="0"/>
              <a:t>Romanian</a:t>
            </a:r>
            <a:endParaRPr lang="en-AU" dirty="0"/>
          </a:p>
          <a:p>
            <a:r>
              <a:rPr lang="en-AU" dirty="0" smtClean="0"/>
              <a:t>	Music</a:t>
            </a:r>
            <a:endParaRPr lang="en-AU" dirty="0"/>
          </a:p>
          <a:p>
            <a:r>
              <a:rPr lang="en-AU" dirty="0" smtClean="0"/>
              <a:t>	English</a:t>
            </a:r>
            <a:endParaRPr lang="en-AU" dirty="0"/>
          </a:p>
          <a:p>
            <a:r>
              <a:rPr lang="en-AU" dirty="0" smtClean="0"/>
              <a:t>	Biology</a:t>
            </a:r>
            <a:endParaRPr lang="en-AU" dirty="0"/>
          </a:p>
          <a:p>
            <a:r>
              <a:rPr lang="en-AU" dirty="0" smtClean="0"/>
              <a:t>	Geography</a:t>
            </a:r>
            <a:endParaRPr lang="en-AU" dirty="0"/>
          </a:p>
        </p:txBody>
      </p:sp>
      <p:sp>
        <p:nvSpPr>
          <p:cNvPr id="7" name="Rectangle 6"/>
          <p:cNvSpPr/>
          <p:nvPr/>
        </p:nvSpPr>
        <p:spPr>
          <a:xfrm>
            <a:off x="6588224" y="5310564"/>
            <a:ext cx="1152880" cy="369332"/>
          </a:xfrm>
          <a:prstGeom prst="rect">
            <a:avLst/>
          </a:prstGeom>
        </p:spPr>
        <p:txBody>
          <a:bodyPr wrap="none">
            <a:spAutoFit/>
          </a:bodyPr>
          <a:lstStyle/>
          <a:p>
            <a:r>
              <a:rPr lang="en-AU" dirty="0" smtClean="0">
                <a:solidFill>
                  <a:srgbClr val="00B050"/>
                </a:solidFill>
              </a:rPr>
              <a:t>Romania</a:t>
            </a:r>
            <a:endParaRPr lang="en-AU" dirty="0">
              <a:solidFill>
                <a:srgbClr val="00B050"/>
              </a:solidFill>
            </a:endParaRPr>
          </a:p>
        </p:txBody>
      </p:sp>
    </p:spTree>
    <p:extLst>
      <p:ext uri="{BB962C8B-B14F-4D97-AF65-F5344CB8AC3E}">
        <p14:creationId xmlns:p14="http://schemas.microsoft.com/office/powerpoint/2010/main" val="793492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sz="2000" dirty="0"/>
              <a:t>Your son/daughter retains (learns) easier when he/she is using: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4090987"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7165" y="1484784"/>
            <a:ext cx="4078287"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133" y="3933056"/>
            <a:ext cx="3975100" cy="216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51520" y="1101209"/>
            <a:ext cx="1082348" cy="369332"/>
          </a:xfrm>
          <a:prstGeom prst="rect">
            <a:avLst/>
          </a:prstGeom>
        </p:spPr>
        <p:txBody>
          <a:bodyPr wrap="none">
            <a:spAutoFit/>
          </a:bodyPr>
          <a:lstStyle/>
          <a:p>
            <a:r>
              <a:rPr lang="en-AU" dirty="0" smtClean="0"/>
              <a:t>Belgium</a:t>
            </a:r>
            <a:endParaRPr lang="en-AU" dirty="0"/>
          </a:p>
        </p:txBody>
      </p:sp>
      <p:sp>
        <p:nvSpPr>
          <p:cNvPr id="8" name="Rectangle 7"/>
          <p:cNvSpPr/>
          <p:nvPr/>
        </p:nvSpPr>
        <p:spPr>
          <a:xfrm>
            <a:off x="7517838" y="1106470"/>
            <a:ext cx="1117614" cy="369332"/>
          </a:xfrm>
          <a:prstGeom prst="rect">
            <a:avLst/>
          </a:prstGeom>
        </p:spPr>
        <p:txBody>
          <a:bodyPr wrap="none">
            <a:spAutoFit/>
          </a:bodyPr>
          <a:lstStyle/>
          <a:p>
            <a:r>
              <a:rPr lang="en-AU" dirty="0"/>
              <a:t>Portugal</a:t>
            </a:r>
          </a:p>
        </p:txBody>
      </p:sp>
      <p:sp>
        <p:nvSpPr>
          <p:cNvPr id="9" name="Rectangle 8"/>
          <p:cNvSpPr/>
          <p:nvPr/>
        </p:nvSpPr>
        <p:spPr>
          <a:xfrm>
            <a:off x="7451114" y="6108166"/>
            <a:ext cx="1152880" cy="369332"/>
          </a:xfrm>
          <a:prstGeom prst="rect">
            <a:avLst/>
          </a:prstGeom>
        </p:spPr>
        <p:txBody>
          <a:bodyPr wrap="none">
            <a:spAutoFit/>
          </a:bodyPr>
          <a:lstStyle/>
          <a:p>
            <a:r>
              <a:rPr lang="en-AU" dirty="0" smtClean="0"/>
              <a:t>Romania</a:t>
            </a:r>
            <a:endParaRPr lang="en-AU" dirty="0"/>
          </a:p>
        </p:txBody>
      </p:sp>
      <p:sp>
        <p:nvSpPr>
          <p:cNvPr id="4" name="Rectangle 3"/>
          <p:cNvSpPr/>
          <p:nvPr/>
        </p:nvSpPr>
        <p:spPr>
          <a:xfrm>
            <a:off x="1499969" y="4251727"/>
            <a:ext cx="1007007" cy="369332"/>
          </a:xfrm>
          <a:prstGeom prst="rect">
            <a:avLst/>
          </a:prstGeom>
        </p:spPr>
        <p:txBody>
          <a:bodyPr wrap="none">
            <a:spAutoFit/>
          </a:bodyPr>
          <a:lstStyle/>
          <a:p>
            <a:r>
              <a:rPr lang="en-AU" dirty="0"/>
              <a:t>Others:</a:t>
            </a:r>
          </a:p>
        </p:txBody>
      </p:sp>
      <p:sp>
        <p:nvSpPr>
          <p:cNvPr id="5" name="Rectangle 4"/>
          <p:cNvSpPr/>
          <p:nvPr/>
        </p:nvSpPr>
        <p:spPr>
          <a:xfrm>
            <a:off x="1475656" y="4725144"/>
            <a:ext cx="2286000" cy="923330"/>
          </a:xfrm>
          <a:prstGeom prst="rect">
            <a:avLst/>
          </a:prstGeom>
        </p:spPr>
        <p:txBody>
          <a:bodyPr wrap="square">
            <a:spAutoFit/>
          </a:bodyPr>
          <a:lstStyle/>
          <a:p>
            <a:r>
              <a:rPr lang="en-AU" dirty="0"/>
              <a:t>Games</a:t>
            </a:r>
          </a:p>
          <a:p>
            <a:r>
              <a:rPr lang="en-AU" dirty="0"/>
              <a:t>Practical activities</a:t>
            </a:r>
          </a:p>
          <a:p>
            <a:r>
              <a:rPr lang="en-AU" dirty="0"/>
              <a:t>Experiments</a:t>
            </a:r>
          </a:p>
        </p:txBody>
      </p:sp>
    </p:spTree>
    <p:extLst>
      <p:ext uri="{BB962C8B-B14F-4D97-AF65-F5344CB8AC3E}">
        <p14:creationId xmlns:p14="http://schemas.microsoft.com/office/powerpoint/2010/main" val="310147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116632"/>
            <a:ext cx="8229600" cy="850106"/>
          </a:xfrm>
        </p:spPr>
        <p:txBody>
          <a:bodyPr>
            <a:normAutofit/>
          </a:bodyPr>
          <a:lstStyle/>
          <a:p>
            <a:r>
              <a:rPr lang="en-AU" sz="2000" dirty="0"/>
              <a:t>What activities your child does like when he/she is at home?</a:t>
            </a:r>
          </a:p>
        </p:txBody>
      </p:sp>
      <p:sp>
        <p:nvSpPr>
          <p:cNvPr id="4" name="Rectangle 3"/>
          <p:cNvSpPr/>
          <p:nvPr/>
        </p:nvSpPr>
        <p:spPr>
          <a:xfrm>
            <a:off x="1331640" y="1700808"/>
            <a:ext cx="7110536" cy="3416320"/>
          </a:xfrm>
          <a:prstGeom prst="rect">
            <a:avLst/>
          </a:prstGeom>
        </p:spPr>
        <p:txBody>
          <a:bodyPr wrap="square">
            <a:spAutoFit/>
          </a:bodyPr>
          <a:lstStyle/>
          <a:p>
            <a:r>
              <a:rPr lang="en-AU" dirty="0"/>
              <a:t>Parents  identified the following activities :</a:t>
            </a:r>
          </a:p>
          <a:p>
            <a:endParaRPr lang="en-AU" dirty="0"/>
          </a:p>
          <a:p>
            <a:r>
              <a:rPr lang="en-AU" dirty="0" smtClean="0"/>
              <a:t>Watching TV</a:t>
            </a:r>
            <a:endParaRPr lang="en-AU" dirty="0"/>
          </a:p>
          <a:p>
            <a:r>
              <a:rPr lang="en-AU" dirty="0"/>
              <a:t>Listen to music and play games on electronic devices</a:t>
            </a:r>
          </a:p>
          <a:p>
            <a:r>
              <a:rPr lang="en-AU" dirty="0"/>
              <a:t>Reading</a:t>
            </a:r>
          </a:p>
          <a:p>
            <a:r>
              <a:rPr lang="en-AU" dirty="0" smtClean="0"/>
              <a:t>Drawing</a:t>
            </a:r>
            <a:endParaRPr lang="en-AU" dirty="0"/>
          </a:p>
          <a:p>
            <a:r>
              <a:rPr lang="en-AU" dirty="0"/>
              <a:t>Sports</a:t>
            </a:r>
          </a:p>
          <a:p>
            <a:r>
              <a:rPr lang="en-AU" dirty="0" smtClean="0"/>
              <a:t>Cooking</a:t>
            </a:r>
          </a:p>
          <a:p>
            <a:r>
              <a:rPr lang="en-US" dirty="0" smtClean="0"/>
              <a:t>Playing outside</a:t>
            </a:r>
          </a:p>
          <a:p>
            <a:r>
              <a:rPr lang="en-US" dirty="0" smtClean="0"/>
              <a:t>Walking in the park</a:t>
            </a:r>
          </a:p>
          <a:p>
            <a:r>
              <a:rPr lang="en-US" dirty="0" smtClean="0"/>
              <a:t>Lego</a:t>
            </a:r>
          </a:p>
          <a:p>
            <a:r>
              <a:rPr lang="en-US" dirty="0" smtClean="0"/>
              <a:t>Puzzle</a:t>
            </a:r>
            <a:endParaRPr lang="en-AU" dirty="0"/>
          </a:p>
        </p:txBody>
      </p:sp>
    </p:spTree>
    <p:extLst>
      <p:ext uri="{BB962C8B-B14F-4D97-AF65-F5344CB8AC3E}">
        <p14:creationId xmlns:p14="http://schemas.microsoft.com/office/powerpoint/2010/main" val="1462047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116632"/>
            <a:ext cx="6059016" cy="1143000"/>
          </a:xfrm>
        </p:spPr>
        <p:txBody>
          <a:bodyPr>
            <a:normAutofit/>
          </a:bodyPr>
          <a:lstStyle/>
          <a:p>
            <a:r>
              <a:rPr lang="en-AU" sz="2000" dirty="0"/>
              <a:t>How do you think your child learns easier?</a:t>
            </a:r>
          </a:p>
        </p:txBody>
      </p:sp>
      <p:sp>
        <p:nvSpPr>
          <p:cNvPr id="4" name="Rectangle 3"/>
          <p:cNvSpPr/>
          <p:nvPr/>
        </p:nvSpPr>
        <p:spPr>
          <a:xfrm>
            <a:off x="1187624" y="1556792"/>
            <a:ext cx="7560840" cy="4247317"/>
          </a:xfrm>
          <a:prstGeom prst="rect">
            <a:avLst/>
          </a:prstGeom>
        </p:spPr>
        <p:txBody>
          <a:bodyPr wrap="square">
            <a:spAutoFit/>
          </a:bodyPr>
          <a:lstStyle/>
          <a:p>
            <a:r>
              <a:rPr lang="en-AU" dirty="0"/>
              <a:t>Parents referred different  ways to </a:t>
            </a:r>
            <a:r>
              <a:rPr lang="en-AU" dirty="0" smtClean="0"/>
              <a:t>learn:</a:t>
            </a:r>
          </a:p>
          <a:p>
            <a:pPr marL="285750" indent="-285750">
              <a:buFont typeface="Arial" pitchFamily="34" charset="0"/>
              <a:buChar char="•"/>
            </a:pPr>
            <a:r>
              <a:rPr lang="en-AU" dirty="0"/>
              <a:t>Game-based activities</a:t>
            </a:r>
          </a:p>
          <a:p>
            <a:pPr marL="285750" indent="-285750">
              <a:buFont typeface="Arial" pitchFamily="34" charset="0"/>
              <a:buChar char="•"/>
            </a:pPr>
            <a:r>
              <a:rPr lang="en-AU" dirty="0"/>
              <a:t>Practical activities</a:t>
            </a:r>
          </a:p>
          <a:p>
            <a:pPr marL="285750" indent="-285750">
              <a:buFont typeface="Arial" pitchFamily="34" charset="0"/>
              <a:buChar char="•"/>
            </a:pPr>
            <a:r>
              <a:rPr lang="en-AU" dirty="0"/>
              <a:t>Educational games on tablet and computer</a:t>
            </a:r>
          </a:p>
          <a:p>
            <a:pPr marL="285750" indent="-285750">
              <a:buFont typeface="Arial" pitchFamily="34" charset="0"/>
              <a:buChar char="•"/>
            </a:pPr>
            <a:r>
              <a:rPr lang="en-AU" dirty="0"/>
              <a:t>Additional worksheets</a:t>
            </a:r>
          </a:p>
          <a:p>
            <a:pPr marL="285750" indent="-285750">
              <a:buFont typeface="Arial" pitchFamily="34" charset="0"/>
              <a:buChar char="•"/>
            </a:pPr>
            <a:r>
              <a:rPr lang="en-AU" dirty="0"/>
              <a:t>Based on experiments and </a:t>
            </a:r>
            <a:r>
              <a:rPr lang="en-AU" dirty="0" err="1"/>
              <a:t>manipulatives</a:t>
            </a:r>
            <a:r>
              <a:rPr lang="en-AU" dirty="0"/>
              <a:t> activities</a:t>
            </a:r>
          </a:p>
          <a:p>
            <a:pPr marL="285750" indent="-285750">
              <a:buFont typeface="Arial" pitchFamily="34" charset="0"/>
              <a:buChar char="•"/>
            </a:pPr>
            <a:r>
              <a:rPr lang="en-AU" dirty="0" smtClean="0"/>
              <a:t>Outdoor </a:t>
            </a:r>
            <a:r>
              <a:rPr lang="en-AU" dirty="0"/>
              <a:t>activities</a:t>
            </a:r>
          </a:p>
          <a:p>
            <a:pPr marL="285750" indent="-285750">
              <a:buFont typeface="Arial" pitchFamily="34" charset="0"/>
              <a:buChar char="•"/>
            </a:pPr>
            <a:r>
              <a:rPr lang="en-AU" dirty="0"/>
              <a:t>Small group activities</a:t>
            </a:r>
          </a:p>
          <a:p>
            <a:pPr marL="285750" indent="-285750">
              <a:buFont typeface="Arial" pitchFamily="34" charset="0"/>
              <a:buChar char="•"/>
            </a:pPr>
            <a:r>
              <a:rPr lang="en-AU" dirty="0"/>
              <a:t>One by one activities</a:t>
            </a:r>
          </a:p>
          <a:p>
            <a:endParaRPr lang="en-AU" dirty="0"/>
          </a:p>
          <a:p>
            <a:endParaRPr lang="en-AU" dirty="0"/>
          </a:p>
          <a:p>
            <a:r>
              <a:rPr lang="en-AU" dirty="0"/>
              <a:t>They think the easier way is  to do summaries and use the </a:t>
            </a:r>
            <a:r>
              <a:rPr lang="en-AU" dirty="0" smtClean="0"/>
              <a:t>computer.</a:t>
            </a:r>
            <a:endParaRPr lang="en-AU" dirty="0"/>
          </a:p>
          <a:p>
            <a:endParaRPr lang="en-AU" dirty="0"/>
          </a:p>
          <a:p>
            <a:r>
              <a:rPr lang="en-AU" dirty="0"/>
              <a:t>Another good way to learn is to listen the teacher.</a:t>
            </a:r>
          </a:p>
        </p:txBody>
      </p:sp>
    </p:spTree>
    <p:extLst>
      <p:ext uri="{BB962C8B-B14F-4D97-AF65-F5344CB8AC3E}">
        <p14:creationId xmlns:p14="http://schemas.microsoft.com/office/powerpoint/2010/main" val="1115732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052736"/>
            <a:ext cx="18722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90020" y="1753652"/>
            <a:ext cx="2520280" cy="523220"/>
          </a:xfrm>
          <a:prstGeom prst="rect">
            <a:avLst/>
          </a:prstGeom>
        </p:spPr>
        <p:txBody>
          <a:bodyPr wrap="square">
            <a:spAutoFit/>
          </a:bodyPr>
          <a:lstStyle/>
          <a:p>
            <a:r>
              <a:rPr lang="en-AU" sz="2800" dirty="0" smtClean="0"/>
              <a:t>THANK YOU!</a:t>
            </a:r>
            <a:endParaRPr lang="en-AU" sz="2800" dirty="0"/>
          </a:p>
        </p:txBody>
      </p:sp>
      <p:sp>
        <p:nvSpPr>
          <p:cNvPr id="4" name="Rectangle 3"/>
          <p:cNvSpPr/>
          <p:nvPr/>
        </p:nvSpPr>
        <p:spPr>
          <a:xfrm>
            <a:off x="528117" y="4437112"/>
            <a:ext cx="7848872" cy="1384995"/>
          </a:xfrm>
          <a:prstGeom prst="rect">
            <a:avLst/>
          </a:prstGeom>
        </p:spPr>
        <p:txBody>
          <a:bodyPr wrap="square">
            <a:spAutoFit/>
          </a:bodyPr>
          <a:lstStyle/>
          <a:p>
            <a:r>
              <a:rPr lang="en-AU" sz="1400" i="1" dirty="0"/>
              <a:t>The project is financially supported by the European Commission under the Erasmus+ Programme.</a:t>
            </a:r>
            <a:r>
              <a:rPr lang="en-AU" sz="1400" dirty="0"/>
              <a:t/>
            </a:r>
            <a:br>
              <a:rPr lang="en-AU" sz="1400" dirty="0"/>
            </a:br>
            <a:r>
              <a:rPr lang="en-AU" sz="1400" dirty="0"/>
              <a:t>               </a:t>
            </a:r>
            <a:r>
              <a:rPr lang="en-AU" sz="1400"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AU" sz="1400" dirty="0"/>
          </a:p>
        </p:txBody>
      </p:sp>
    </p:spTree>
    <p:extLst>
      <p:ext uri="{BB962C8B-B14F-4D97-AF65-F5344CB8AC3E}">
        <p14:creationId xmlns:p14="http://schemas.microsoft.com/office/powerpoint/2010/main" val="1103986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338</Words>
  <Application>Microsoft Office PowerPoint</Application>
  <PresentationFormat>On-screen Show (4:3)</PresentationFormat>
  <Paragraphs>90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Traveling to new teaching adventures  2019-1-BE02-KA229-060207_4</vt:lpstr>
      <vt:lpstr>PowerPoint Presentation</vt:lpstr>
      <vt:lpstr>Why did you choose your’s child school?</vt:lpstr>
      <vt:lpstr>Which of the following school activities does your child like most? </vt:lpstr>
      <vt:lpstr>Which of the school subjects does your child like most?</vt:lpstr>
      <vt:lpstr>Your son/daughter retains (learns) easier when he/she is using:</vt:lpstr>
      <vt:lpstr>What activities your child does like when he/she is at home?</vt:lpstr>
      <vt:lpstr>How do you think your child learns easier?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Traveling to new teaching adventures  2019-1-BE02-KA229-060207_4</dc:title>
  <dc:creator>Windows User</dc:creator>
  <cp:lastModifiedBy>Windows User</cp:lastModifiedBy>
  <cp:revision>16</cp:revision>
  <dcterms:created xsi:type="dcterms:W3CDTF">2019-11-18T01:50:31Z</dcterms:created>
  <dcterms:modified xsi:type="dcterms:W3CDTF">2019-11-18T09:19:57Z</dcterms:modified>
</cp:coreProperties>
</file>