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48" r:id="rId2"/>
    <p:sldMasterId id="2147483658" r:id="rId3"/>
  </p:sldMasterIdLst>
  <p:notesMasterIdLst>
    <p:notesMasterId r:id="rId25"/>
  </p:notesMasterIdLst>
  <p:handoutMasterIdLst>
    <p:handoutMasterId r:id="rId26"/>
  </p:handoutMasterIdLst>
  <p:sldIdLst>
    <p:sldId id="258" r:id="rId4"/>
    <p:sldId id="296" r:id="rId5"/>
    <p:sldId id="256" r:id="rId6"/>
    <p:sldId id="298" r:id="rId7"/>
    <p:sldId id="299" r:id="rId8"/>
    <p:sldId id="297" r:id="rId9"/>
    <p:sldId id="300" r:id="rId10"/>
    <p:sldId id="301" r:id="rId11"/>
    <p:sldId id="302" r:id="rId12"/>
    <p:sldId id="303" r:id="rId13"/>
    <p:sldId id="295" r:id="rId14"/>
    <p:sldId id="304" r:id="rId15"/>
    <p:sldId id="306" r:id="rId16"/>
    <p:sldId id="307" r:id="rId17"/>
    <p:sldId id="277" r:id="rId18"/>
    <p:sldId id="309" r:id="rId19"/>
    <p:sldId id="310" r:id="rId20"/>
    <p:sldId id="311" r:id="rId21"/>
    <p:sldId id="312" r:id="rId22"/>
    <p:sldId id="308" r:id="rId23"/>
    <p:sldId id="313" r:id="rId24"/>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1">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6D9A"/>
    <a:srgbClr val="76B1D1"/>
    <a:srgbClr val="F3C04A"/>
    <a:srgbClr val="A0C4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90" d="100"/>
          <a:sy n="90" d="100"/>
        </p:scale>
        <p:origin x="816" y="84"/>
      </p:cViewPr>
      <p:guideLst>
        <p:guide orient="horz" pos="1801"/>
        <p:guide pos="2880"/>
      </p:guideLst>
    </p:cSldViewPr>
  </p:slideViewPr>
  <p:notesTextViewPr>
    <p:cViewPr>
      <p:scale>
        <a:sx n="1" d="1"/>
        <a:sy n="1" d="1"/>
      </p:scale>
      <p:origin x="0" y="0"/>
    </p:cViewPr>
  </p:notesTextViewPr>
  <p:notesViewPr>
    <p:cSldViewPr showGuides="1">
      <p:cViewPr varScale="1">
        <p:scale>
          <a:sx n="83" d="100"/>
          <a:sy n="83" d="100"/>
        </p:scale>
        <p:origin x="585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215-44D7-BF10-78C5F409099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215-44D7-BF10-78C5F409099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215-44D7-BF10-78C5F409099D}"/>
              </c:ext>
            </c:extLst>
          </c:dPt>
          <c:dLbls>
            <c:dLbl>
              <c:idx val="0"/>
              <c:tx>
                <c:rich>
                  <a:bodyPr/>
                  <a:lstStyle/>
                  <a:p>
                    <a:fld id="{0968D703-AFDA-4AEE-891D-71E267884D19}" type="PERCENTAGE">
                      <a:rPr lang="en-US">
                        <a:solidFill>
                          <a:schemeClr val="bg1"/>
                        </a:solidFill>
                      </a:rPr>
                      <a:pPr/>
                      <a:t>[PERCENTAGE]</a:t>
                    </a:fld>
                    <a:endParaRPr lang="en-US"/>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215-44D7-BF10-78C5F409099D}"/>
                </c:ext>
              </c:extLst>
            </c:dLbl>
            <c:dLbl>
              <c:idx val="1"/>
              <c:layout>
                <c:manualLayout>
                  <c:x val="8.4777016063436184E-2"/>
                  <c:y val="-3.0086408245118716E-2"/>
                </c:manualLayout>
              </c:layout>
              <c:tx>
                <c:rich>
                  <a:bodyPr/>
                  <a:lstStyle/>
                  <a:p>
                    <a:fld id="{87609C62-0AF2-412D-B0D7-3263F8F18096}" type="PERCENTAGE">
                      <a:rPr lang="en-US">
                        <a:solidFill>
                          <a:schemeClr val="bg1"/>
                        </a:solidFill>
                      </a:rPr>
                      <a:pPr/>
                      <a:t>[PERCENTAGE]</a:t>
                    </a:fld>
                    <a:endParaRPr lang="en-US"/>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215-44D7-BF10-78C5F409099D}"/>
                </c:ext>
              </c:extLst>
            </c:dLbl>
            <c:dLbl>
              <c:idx val="2"/>
              <c:tx>
                <c:rich>
                  <a:bodyPr/>
                  <a:lstStyle/>
                  <a:p>
                    <a:fld id="{CE2D2562-0B9B-4CEA-A62D-4A492E8A831A}" type="PERCENTAGE">
                      <a:rPr lang="en-US">
                        <a:solidFill>
                          <a:schemeClr val="bg1"/>
                        </a:solidFill>
                      </a:rPr>
                      <a:pPr/>
                      <a:t>[PERCENTAGE]</a:t>
                    </a:fld>
                    <a:endParaRPr lang="en-US"/>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E215-44D7-BF10-78C5F409099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0"/>
            <c:extLst>
              <c:ext xmlns:c15="http://schemas.microsoft.com/office/drawing/2012/chart" uri="{CE6537A1-D6FC-4f65-9D91-7224C49458BB}"/>
            </c:extLst>
          </c:dLbls>
          <c:cat>
            <c:strRef>
              <c:f>'1 year Erasmus satisfaction  qu'!$B$13:$B$15</c:f>
              <c:strCache>
                <c:ptCount val="3"/>
                <c:pt idx="0">
                  <c:v>Yes</c:v>
                </c:pt>
                <c:pt idx="1">
                  <c:v>No</c:v>
                </c:pt>
                <c:pt idx="2">
                  <c:v>Partly</c:v>
                </c:pt>
              </c:strCache>
            </c:strRef>
          </c:cat>
          <c:val>
            <c:numRef>
              <c:f>'1 year Erasmus satisfaction  qu'!$C$13:$C$15</c:f>
              <c:numCache>
                <c:formatCode>General</c:formatCode>
                <c:ptCount val="3"/>
                <c:pt idx="0">
                  <c:v>4</c:v>
                </c:pt>
                <c:pt idx="1">
                  <c:v>2</c:v>
                </c:pt>
                <c:pt idx="2">
                  <c:v>1</c:v>
                </c:pt>
              </c:numCache>
            </c:numRef>
          </c:val>
          <c:extLst>
            <c:ext xmlns:c16="http://schemas.microsoft.com/office/drawing/2014/chart" uri="{C3380CC4-5D6E-409C-BE32-E72D297353CC}">
              <c16:uniqueId val="{00000006-E215-44D7-BF10-78C5F409099D}"/>
            </c:ext>
          </c:extLst>
        </c:ser>
        <c:dLbls>
          <c:dLblPos val="bestFit"/>
          <c:showLegendKey val="0"/>
          <c:showVal val="1"/>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8467352833812115"/>
          <c:y val="0"/>
          <c:w val="0.62897078895995684"/>
          <c:h val="1"/>
        </c:manualLayout>
      </c:layout>
      <c:pie3DChart>
        <c:varyColors val="1"/>
        <c:ser>
          <c:idx val="0"/>
          <c:order val="0"/>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4F27-41F9-97A5-BACBE33AF484}"/>
              </c:ext>
            </c:extLst>
          </c:dPt>
          <c:dPt>
            <c:idx val="1"/>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4F27-41F9-97A5-BACBE33AF484}"/>
              </c:ext>
            </c:extLst>
          </c:dPt>
          <c:dPt>
            <c:idx val="2"/>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4F27-41F9-97A5-BACBE33AF484}"/>
              </c:ext>
            </c:extLst>
          </c:dPt>
          <c:dLbls>
            <c:dLbl>
              <c:idx val="0"/>
              <c:layout>
                <c:manualLayout>
                  <c:x val="-6.0811893916548954E-2"/>
                  <c:y val="-0.22207849539800129"/>
                </c:manualLayout>
              </c:layout>
              <c:tx>
                <c:rich>
                  <a:bodyPr/>
                  <a:lstStyle/>
                  <a:p>
                    <a:fld id="{01C6137D-5E58-40ED-8FBC-EEC207BA3806}" type="PERCENTAGE">
                      <a:rPr lang="en-US">
                        <a:solidFill>
                          <a:schemeClr val="bg1"/>
                        </a:solidFill>
                      </a:rPr>
                      <a:pPr/>
                      <a:t>[PERCENTAGE]</a:t>
                    </a:fld>
                    <a:endParaRPr lang="en-US"/>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F27-41F9-97A5-BACBE33AF484}"/>
                </c:ext>
              </c:extLst>
            </c:dLbl>
            <c:dLbl>
              <c:idx val="1"/>
              <c:tx>
                <c:rich>
                  <a:bodyPr/>
                  <a:lstStyle/>
                  <a:p>
                    <a:fld id="{58BE43CA-EF18-42CB-BED6-8ABCA71C5166}" type="PERCENTAGE">
                      <a:rPr lang="en-US">
                        <a:solidFill>
                          <a:schemeClr val="bg1"/>
                        </a:solidFill>
                      </a:rPr>
                      <a:pPr/>
                      <a:t>[PERCENTAGE]</a:t>
                    </a:fld>
                    <a:endParaRPr lang="en-US"/>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F27-41F9-97A5-BACBE33AF484}"/>
                </c:ext>
              </c:extLst>
            </c:dLbl>
            <c:dLbl>
              <c:idx val="2"/>
              <c:layout>
                <c:manualLayout>
                  <c:x val="5.4159260082213084E-2"/>
                  <c:y val="7.5208520356321917E-2"/>
                </c:manualLayout>
              </c:layout>
              <c:tx>
                <c:rich>
                  <a:bodyPr/>
                  <a:lstStyle/>
                  <a:p>
                    <a:fld id="{21175CCB-39FD-4968-A62D-15D35B9C1C93}" type="PERCENTAGE">
                      <a:rPr lang="en-US">
                        <a:solidFill>
                          <a:schemeClr val="bg1"/>
                        </a:solidFill>
                      </a:rPr>
                      <a:pPr/>
                      <a:t>[PERCENTAGE]</a:t>
                    </a:fld>
                    <a:endParaRPr lang="en-US"/>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F27-41F9-97A5-BACBE33AF48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1"/>
            <c:showBubbleSize val="0"/>
            <c:showLeaderLines val="0"/>
            <c:extLst>
              <c:ext xmlns:c15="http://schemas.microsoft.com/office/drawing/2012/chart" uri="{CE6537A1-D6FC-4f65-9D91-7224C49458BB}"/>
            </c:extLst>
          </c:dLbls>
          <c:cat>
            <c:strRef>
              <c:f>'1 year Erasmus satisfaction  qu'!$B$13:$B$15</c:f>
              <c:strCache>
                <c:ptCount val="3"/>
                <c:pt idx="0">
                  <c:v>Yes</c:v>
                </c:pt>
                <c:pt idx="1">
                  <c:v>No</c:v>
                </c:pt>
                <c:pt idx="2">
                  <c:v>Partly</c:v>
                </c:pt>
              </c:strCache>
            </c:strRef>
          </c:cat>
          <c:val>
            <c:numRef>
              <c:f>'1 year Erasmus satisfaction  qu'!$C$13:$C$15</c:f>
              <c:numCache>
                <c:formatCode>General</c:formatCode>
                <c:ptCount val="3"/>
                <c:pt idx="0">
                  <c:v>30</c:v>
                </c:pt>
                <c:pt idx="1">
                  <c:v>2</c:v>
                </c:pt>
                <c:pt idx="2">
                  <c:v>3</c:v>
                </c:pt>
              </c:numCache>
            </c:numRef>
          </c:val>
          <c:extLst>
            <c:ext xmlns:c16="http://schemas.microsoft.com/office/drawing/2014/chart" uri="{C3380CC4-5D6E-409C-BE32-E72D297353CC}">
              <c16:uniqueId val="{00000006-4F27-41F9-97A5-BACBE33AF484}"/>
            </c:ext>
          </c:extLst>
        </c:ser>
        <c:dLbls>
          <c:dLblPos val="inEnd"/>
          <c:showLegendKey val="0"/>
          <c:showVal val="1"/>
          <c:showCatName val="0"/>
          <c:showSerName val="0"/>
          <c:showPercent val="0"/>
          <c:showBubbleSize val="0"/>
          <c:showLeaderLines val="0"/>
        </c:dLbls>
      </c:pie3DChart>
      <c:spPr>
        <a:noFill/>
        <a:ln>
          <a:noFill/>
        </a:ln>
        <a:effectLst/>
      </c:spPr>
    </c:plotArea>
    <c:legend>
      <c:legendPos val="b"/>
      <c:layout>
        <c:manualLayout>
          <c:xMode val="edge"/>
          <c:yMode val="edge"/>
          <c:x val="0.34036019807322998"/>
          <c:y val="0.90842768745869051"/>
          <c:w val="0.31026750995921087"/>
          <c:h val="7.531333543785574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C806-4D30-94AF-B6969CAE5594}"/>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C806-4D30-94AF-B6969CAE5594}"/>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C806-4D30-94AF-B6969CAE5594}"/>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'1 year Erasmus satisfaction  qu'!$B$128:$B$130</c:f>
              <c:strCache>
                <c:ptCount val="3"/>
                <c:pt idx="0">
                  <c:v>Yes</c:v>
                </c:pt>
                <c:pt idx="1">
                  <c:v>No </c:v>
                </c:pt>
                <c:pt idx="2">
                  <c:v>Maybe</c:v>
                </c:pt>
              </c:strCache>
            </c:strRef>
          </c:cat>
          <c:val>
            <c:numRef>
              <c:f>'1 year Erasmus satisfaction  qu'!$C$128:$C$130</c:f>
              <c:numCache>
                <c:formatCode>General</c:formatCode>
                <c:ptCount val="3"/>
                <c:pt idx="0">
                  <c:v>14</c:v>
                </c:pt>
                <c:pt idx="1">
                  <c:v>7</c:v>
                </c:pt>
                <c:pt idx="2">
                  <c:v>13</c:v>
                </c:pt>
              </c:numCache>
            </c:numRef>
          </c:val>
          <c:extLst>
            <c:ext xmlns:c16="http://schemas.microsoft.com/office/drawing/2014/chart" uri="{C3380CC4-5D6E-409C-BE32-E72D297353CC}">
              <c16:uniqueId val="{00000006-C806-4D30-94AF-B6969CAE5594}"/>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0387649-87BE-48A6-AB38-3A28AD0FAB86}" type="datetimeFigureOut">
              <a:rPr lang="ko-KR" altLang="en-US" smtClean="0"/>
              <a:t>2020-07-15</a:t>
            </a:fld>
            <a:endParaRPr lang="ko-KR"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4DE6650-FA3D-4205-A4D4-AA0375A1773D}" type="slidenum">
              <a:rPr lang="ko-KR" altLang="en-US" smtClean="0"/>
              <a:t>‹#›</a:t>
            </a:fld>
            <a:endParaRPr lang="ko-KR" altLang="en-US"/>
          </a:p>
        </p:txBody>
      </p:sp>
    </p:spTree>
    <p:extLst>
      <p:ext uri="{BB962C8B-B14F-4D97-AF65-F5344CB8AC3E}">
        <p14:creationId xmlns:p14="http://schemas.microsoft.com/office/powerpoint/2010/main" val="29291151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04DDF7-921D-4AC8-B946-4DD615DDC886}" type="datetimeFigureOut">
              <a:rPr lang="ko-KR" altLang="en-US" smtClean="0"/>
              <a:t>2020-07-15</a:t>
            </a:fld>
            <a:endParaRPr lang="ko-KR"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042B24-5628-4EE2-A5C0-B4E095A44801}" type="slidenum">
              <a:rPr lang="ko-KR" altLang="en-US" smtClean="0"/>
              <a:t>‹#›</a:t>
            </a:fld>
            <a:endParaRPr lang="ko-KR" altLang="en-US"/>
          </a:p>
        </p:txBody>
      </p:sp>
    </p:spTree>
    <p:extLst>
      <p:ext uri="{BB962C8B-B14F-4D97-AF65-F5344CB8AC3E}">
        <p14:creationId xmlns:p14="http://schemas.microsoft.com/office/powerpoint/2010/main" val="2125444701"/>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A0042B24-5628-4EE2-A5C0-B4E095A44801}" type="slidenum">
              <a:rPr lang="ko-KR" altLang="en-US" smtClean="0"/>
              <a:t>11</a:t>
            </a:fld>
            <a:endParaRPr lang="ko-KR" altLang="en-US"/>
          </a:p>
        </p:txBody>
      </p:sp>
    </p:spTree>
    <p:extLst>
      <p:ext uri="{BB962C8B-B14F-4D97-AF65-F5344CB8AC3E}">
        <p14:creationId xmlns:p14="http://schemas.microsoft.com/office/powerpoint/2010/main" val="2541339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A0042B24-5628-4EE2-A5C0-B4E095A44801}" type="slidenum">
              <a:rPr lang="ko-KR" altLang="en-US" smtClean="0"/>
              <a:t>13</a:t>
            </a:fld>
            <a:endParaRPr lang="ko-KR" altLang="en-US"/>
          </a:p>
        </p:txBody>
      </p:sp>
    </p:spTree>
    <p:extLst>
      <p:ext uri="{BB962C8B-B14F-4D97-AF65-F5344CB8AC3E}">
        <p14:creationId xmlns:p14="http://schemas.microsoft.com/office/powerpoint/2010/main" val="3147906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A0042B24-5628-4EE2-A5C0-B4E095A44801}" type="slidenum">
              <a:rPr lang="ko-KR" altLang="en-US" smtClean="0"/>
              <a:t>14</a:t>
            </a:fld>
            <a:endParaRPr lang="ko-KR" altLang="en-US"/>
          </a:p>
        </p:txBody>
      </p:sp>
    </p:spTree>
    <p:extLst>
      <p:ext uri="{BB962C8B-B14F-4D97-AF65-F5344CB8AC3E}">
        <p14:creationId xmlns:p14="http://schemas.microsoft.com/office/powerpoint/2010/main" val="599570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A0042B24-5628-4EE2-A5C0-B4E095A44801}" type="slidenum">
              <a:rPr lang="ko-KR" altLang="en-US" smtClean="0"/>
              <a:t>17</a:t>
            </a:fld>
            <a:endParaRPr lang="ko-KR" altLang="en-US"/>
          </a:p>
        </p:txBody>
      </p:sp>
    </p:spTree>
    <p:extLst>
      <p:ext uri="{BB962C8B-B14F-4D97-AF65-F5344CB8AC3E}">
        <p14:creationId xmlns:p14="http://schemas.microsoft.com/office/powerpoint/2010/main" val="3632196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A0042B24-5628-4EE2-A5C0-B4E095A44801}" type="slidenum">
              <a:rPr lang="ko-KR" altLang="en-US" smtClean="0"/>
              <a:t>18</a:t>
            </a:fld>
            <a:endParaRPr lang="ko-KR" altLang="en-US"/>
          </a:p>
        </p:txBody>
      </p:sp>
    </p:spTree>
    <p:extLst>
      <p:ext uri="{BB962C8B-B14F-4D97-AF65-F5344CB8AC3E}">
        <p14:creationId xmlns:p14="http://schemas.microsoft.com/office/powerpoint/2010/main" val="2032160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A0042B24-5628-4EE2-A5C0-B4E095A44801}" type="slidenum">
              <a:rPr lang="ko-KR" altLang="en-US" smtClean="0"/>
              <a:t>19</a:t>
            </a:fld>
            <a:endParaRPr lang="ko-KR" altLang="en-US"/>
          </a:p>
        </p:txBody>
      </p:sp>
    </p:spTree>
    <p:extLst>
      <p:ext uri="{BB962C8B-B14F-4D97-AF65-F5344CB8AC3E}">
        <p14:creationId xmlns:p14="http://schemas.microsoft.com/office/powerpoint/2010/main" val="725363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E:\002-KIMS BUSINESS\007-bizdesign.tv\000-PPT FOR KMONG\PSD\13-05-14\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83637" y="646773"/>
            <a:ext cx="3420164" cy="2989145"/>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2"/>
          <p:cNvSpPr>
            <a:spLocks noGrp="1"/>
          </p:cNvSpPr>
          <p:nvPr>
            <p:ph type="pic" idx="1" hasCustomPrompt="1"/>
          </p:nvPr>
        </p:nvSpPr>
        <p:spPr>
          <a:xfrm>
            <a:off x="2920519" y="744654"/>
            <a:ext cx="3146400" cy="1944000"/>
          </a:xfrm>
          <a:prstGeom prst="rect">
            <a:avLst/>
          </a:prstGeom>
          <a:solidFill>
            <a:schemeClr val="bg1">
              <a:lumMod val="95000"/>
            </a:schemeClr>
          </a:solidFill>
        </p:spPr>
        <p:txBody>
          <a:bodyPr anchor="ctr"/>
          <a:lstStyle>
            <a:lvl1pPr marL="0" indent="0" algn="ctr">
              <a:buNone/>
              <a:defRPr sz="28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7" name="Text Placeholder 9">
            <a:extLst>
              <a:ext uri="{FF2B5EF4-FFF2-40B4-BE49-F238E27FC236}">
                <a16:creationId xmlns:a16="http://schemas.microsoft.com/office/drawing/2014/main" id="{120A1E39-4EAE-4670-B341-E87651138888}"/>
              </a:ext>
            </a:extLst>
          </p:cNvPr>
          <p:cNvSpPr>
            <a:spLocks noGrp="1"/>
          </p:cNvSpPr>
          <p:nvPr>
            <p:ph type="body" sz="quarter" idx="11" hasCustomPrompt="1"/>
          </p:nvPr>
        </p:nvSpPr>
        <p:spPr>
          <a:xfrm>
            <a:off x="0" y="4203515"/>
            <a:ext cx="9143999" cy="207553"/>
          </a:xfrm>
          <a:prstGeom prst="rect">
            <a:avLst/>
          </a:prstGeom>
        </p:spPr>
        <p:txBody>
          <a:bodyPr lIns="108000" anchor="ctr"/>
          <a:lstStyle>
            <a:lvl1pPr marL="0" indent="0" algn="ctr">
              <a:buNone/>
              <a:defRPr sz="1200" b="1" baseline="0">
                <a:solidFill>
                  <a:schemeClr val="tx1"/>
                </a:solidFill>
                <a:effectLst/>
                <a:latin typeface="+mn-lt"/>
                <a:cs typeface="Arial" pitchFamily="34" charset="0"/>
              </a:defRPr>
            </a:lvl1pPr>
          </a:lstStyle>
          <a:p>
            <a:pPr lvl="0"/>
            <a:r>
              <a:rPr lang="en-US" altLang="ko-KR" dirty="0"/>
              <a:t>INSTERT THE TITLE OF YOUR PRESENTATION HERE</a:t>
            </a:r>
            <a:endParaRPr lang="ko-KR" altLang="en-US" dirty="0"/>
          </a:p>
        </p:txBody>
      </p:sp>
      <p:sp>
        <p:nvSpPr>
          <p:cNvPr id="8" name="제목 1">
            <a:extLst>
              <a:ext uri="{FF2B5EF4-FFF2-40B4-BE49-F238E27FC236}">
                <a16:creationId xmlns:a16="http://schemas.microsoft.com/office/drawing/2014/main" id="{3DAC9DBF-2FD4-4775-8F53-02C2F29CA84A}"/>
              </a:ext>
            </a:extLst>
          </p:cNvPr>
          <p:cNvSpPr>
            <a:spLocks noGrp="1"/>
          </p:cNvSpPr>
          <p:nvPr>
            <p:ph type="title" hasCustomPrompt="1"/>
          </p:nvPr>
        </p:nvSpPr>
        <p:spPr>
          <a:xfrm>
            <a:off x="0" y="3651870"/>
            <a:ext cx="9143998" cy="540000"/>
          </a:xfrm>
          <a:prstGeom prst="rect">
            <a:avLst/>
          </a:prstGeom>
        </p:spPr>
        <p:txBody>
          <a:bodyPr anchor="ctr">
            <a:noAutofit/>
          </a:bodyPr>
          <a:lstStyle>
            <a:lvl1pPr algn="ctr">
              <a:defRPr sz="3600" b="1" baseline="0">
                <a:solidFill>
                  <a:schemeClr val="tx1">
                    <a:lumMod val="75000"/>
                    <a:lumOff val="25000"/>
                  </a:schemeClr>
                </a:solidFill>
                <a:effectLst/>
                <a:latin typeface="+mj-lt"/>
                <a:cs typeface="Arial" pitchFamily="34" charset="0"/>
              </a:defRPr>
            </a:lvl1pPr>
          </a:lstStyle>
          <a:p>
            <a:r>
              <a:rPr lang="en-US" altLang="ko-KR" dirty="0"/>
              <a:t>FREE PPT TEMPLATES</a:t>
            </a:r>
            <a:endParaRPr lang="ko-KR" altLang="en-US" dirty="0"/>
          </a:p>
        </p:txBody>
      </p:sp>
    </p:spTree>
    <p:extLst>
      <p:ext uri="{BB962C8B-B14F-4D97-AF65-F5344CB8AC3E}">
        <p14:creationId xmlns:p14="http://schemas.microsoft.com/office/powerpoint/2010/main" val="1070206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Picture Placeholder 2"/>
          <p:cNvSpPr>
            <a:spLocks noGrp="1"/>
          </p:cNvSpPr>
          <p:nvPr>
            <p:ph type="pic" idx="1" hasCustomPrompt="1"/>
          </p:nvPr>
        </p:nvSpPr>
        <p:spPr>
          <a:xfrm>
            <a:off x="4572000" y="0"/>
            <a:ext cx="4572000" cy="51435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3" name="Rectangle 2"/>
          <p:cNvSpPr/>
          <p:nvPr userDrawn="1"/>
        </p:nvSpPr>
        <p:spPr>
          <a:xfrm>
            <a:off x="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Picture Placeholder 2"/>
          <p:cNvSpPr>
            <a:spLocks noGrp="1"/>
          </p:cNvSpPr>
          <p:nvPr>
            <p:ph type="pic" idx="10" hasCustomPrompt="1"/>
          </p:nvPr>
        </p:nvSpPr>
        <p:spPr>
          <a:xfrm>
            <a:off x="3225800" y="1183642"/>
            <a:ext cx="3146400" cy="1944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2504851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Picture Placeholder 2"/>
          <p:cNvSpPr>
            <a:spLocks noGrp="1"/>
          </p:cNvSpPr>
          <p:nvPr>
            <p:ph type="pic" idx="1" hasCustomPrompt="1"/>
          </p:nvPr>
        </p:nvSpPr>
        <p:spPr>
          <a:xfrm>
            <a:off x="0" y="1200786"/>
            <a:ext cx="4572000" cy="169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3" name="Title 1"/>
          <p:cNvSpPr>
            <a:spLocks noGrp="1"/>
          </p:cNvSpPr>
          <p:nvPr>
            <p:ph type="title" hasCustomPrompt="1"/>
          </p:nvPr>
        </p:nvSpPr>
        <p:spPr>
          <a:xfrm>
            <a:off x="0" y="25735"/>
            <a:ext cx="9144000" cy="776530"/>
          </a:xfrm>
          <a:prstGeom prst="rect">
            <a:avLst/>
          </a:prstGeom>
        </p:spPr>
        <p:txBody>
          <a:bodyPr anchor="ctr"/>
          <a:lstStyle>
            <a:lvl1pPr algn="ctr">
              <a:defRPr sz="3600" b="1" baseline="0">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
        <p:nvSpPr>
          <p:cNvPr id="4" name="Picture Placeholder 2"/>
          <p:cNvSpPr>
            <a:spLocks noGrp="1"/>
          </p:cNvSpPr>
          <p:nvPr>
            <p:ph type="pic" idx="10" hasCustomPrompt="1"/>
          </p:nvPr>
        </p:nvSpPr>
        <p:spPr>
          <a:xfrm>
            <a:off x="4572000" y="2892706"/>
            <a:ext cx="4572000" cy="169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9" name="Rectangle 8"/>
          <p:cNvSpPr/>
          <p:nvPr userDrawn="1"/>
        </p:nvSpPr>
        <p:spPr>
          <a:xfrm>
            <a:off x="4568305" y="1200090"/>
            <a:ext cx="1416959" cy="16926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Rectangle 9"/>
          <p:cNvSpPr/>
          <p:nvPr userDrawn="1"/>
        </p:nvSpPr>
        <p:spPr>
          <a:xfrm>
            <a:off x="3156888" y="2892706"/>
            <a:ext cx="1416959" cy="16926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Tree>
    <p:extLst>
      <p:ext uri="{BB962C8B-B14F-4D97-AF65-F5344CB8AC3E}">
        <p14:creationId xmlns:p14="http://schemas.microsoft.com/office/powerpoint/2010/main" val="286370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Picture Placeholder 2"/>
          <p:cNvSpPr>
            <a:spLocks noGrp="1"/>
          </p:cNvSpPr>
          <p:nvPr>
            <p:ph type="pic" idx="1" hasCustomPrompt="1"/>
          </p:nvPr>
        </p:nvSpPr>
        <p:spPr>
          <a:xfrm>
            <a:off x="4139952" y="555525"/>
            <a:ext cx="1650297" cy="404842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7" name="Picture Placeholder 2"/>
          <p:cNvSpPr>
            <a:spLocks noGrp="1"/>
          </p:cNvSpPr>
          <p:nvPr>
            <p:ph type="pic" idx="10" hasCustomPrompt="1"/>
          </p:nvPr>
        </p:nvSpPr>
        <p:spPr>
          <a:xfrm>
            <a:off x="2339752" y="555525"/>
            <a:ext cx="1650297" cy="404842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8" name="Picture Placeholder 2"/>
          <p:cNvSpPr>
            <a:spLocks noGrp="1"/>
          </p:cNvSpPr>
          <p:nvPr>
            <p:ph type="pic" idx="11" hasCustomPrompt="1"/>
          </p:nvPr>
        </p:nvSpPr>
        <p:spPr>
          <a:xfrm>
            <a:off x="539552" y="555525"/>
            <a:ext cx="1650297" cy="404842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3395997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Picture Placeholder 2"/>
          <p:cNvSpPr>
            <a:spLocks noGrp="1"/>
          </p:cNvSpPr>
          <p:nvPr>
            <p:ph type="pic" idx="1" hasCustomPrompt="1"/>
          </p:nvPr>
        </p:nvSpPr>
        <p:spPr>
          <a:xfrm>
            <a:off x="539552" y="539550"/>
            <a:ext cx="3528392" cy="4068000"/>
          </a:xfrm>
          <a:prstGeom prst="rect">
            <a:avLst/>
          </a:prstGeom>
          <a:solidFill>
            <a:schemeClr val="bg1">
              <a:lumMod val="7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1460432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Picture Placeholder 2"/>
          <p:cNvSpPr>
            <a:spLocks noGrp="1"/>
          </p:cNvSpPr>
          <p:nvPr>
            <p:ph type="pic" idx="1" hasCustomPrompt="1"/>
          </p:nvPr>
        </p:nvSpPr>
        <p:spPr>
          <a:xfrm>
            <a:off x="-1" y="0"/>
            <a:ext cx="9138113" cy="2571750"/>
          </a:xfrm>
          <a:prstGeom prst="rect">
            <a:avLst/>
          </a:prstGeom>
          <a:solidFill>
            <a:schemeClr val="bg1">
              <a:lumMod val="75000"/>
            </a:schemeClr>
          </a:solidFill>
        </p:spPr>
        <p:txBody>
          <a:bodyPr tIns="540000" anchor="t"/>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9" name="Picture Placeholder 2"/>
          <p:cNvSpPr>
            <a:spLocks noGrp="1"/>
          </p:cNvSpPr>
          <p:nvPr>
            <p:ph type="pic" idx="10" hasCustomPrompt="1"/>
          </p:nvPr>
        </p:nvSpPr>
        <p:spPr>
          <a:xfrm>
            <a:off x="4977152" y="1491630"/>
            <a:ext cx="1390030" cy="198443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0" name="Picture Placeholder 2"/>
          <p:cNvSpPr>
            <a:spLocks noGrp="1"/>
          </p:cNvSpPr>
          <p:nvPr>
            <p:ph type="pic" idx="11" hasCustomPrompt="1"/>
          </p:nvPr>
        </p:nvSpPr>
        <p:spPr>
          <a:xfrm>
            <a:off x="6889704" y="1491630"/>
            <a:ext cx="1390030" cy="198443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24265822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Picture Placeholder 2"/>
          <p:cNvSpPr>
            <a:spLocks noGrp="1"/>
          </p:cNvSpPr>
          <p:nvPr>
            <p:ph type="pic" idx="1" hasCustomPrompt="1"/>
          </p:nvPr>
        </p:nvSpPr>
        <p:spPr>
          <a:xfrm>
            <a:off x="0" y="0"/>
            <a:ext cx="9144000" cy="278777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19039958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2" name="Picture Placeholder 2"/>
          <p:cNvSpPr>
            <a:spLocks noGrp="1"/>
          </p:cNvSpPr>
          <p:nvPr>
            <p:ph type="pic" idx="1" hasCustomPrompt="1"/>
          </p:nvPr>
        </p:nvSpPr>
        <p:spPr>
          <a:xfrm>
            <a:off x="0" y="0"/>
            <a:ext cx="9144000" cy="5143500"/>
          </a:xfrm>
          <a:prstGeom prst="rect">
            <a:avLst/>
          </a:prstGeom>
          <a:solidFill>
            <a:schemeClr val="bg1">
              <a:lumMod val="75000"/>
            </a:schemeClr>
          </a:solidFill>
        </p:spPr>
        <p:txBody>
          <a:bodyPr lIns="1260000" anchor="ctr"/>
          <a:lstStyle>
            <a:lvl1pPr marL="0" indent="0" algn="l">
              <a:buNone/>
              <a:defRPr sz="18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3685398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2" name="Picture Placeholder 2"/>
          <p:cNvSpPr>
            <a:spLocks noGrp="1"/>
          </p:cNvSpPr>
          <p:nvPr>
            <p:ph type="pic" idx="1" hasCustomPrompt="1"/>
          </p:nvPr>
        </p:nvSpPr>
        <p:spPr>
          <a:xfrm>
            <a:off x="546042" y="1171934"/>
            <a:ext cx="1944000" cy="10436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3" name="Title 1"/>
          <p:cNvSpPr>
            <a:spLocks noGrp="1"/>
          </p:cNvSpPr>
          <p:nvPr>
            <p:ph type="title" hasCustomPrompt="1"/>
          </p:nvPr>
        </p:nvSpPr>
        <p:spPr>
          <a:xfrm>
            <a:off x="0" y="25735"/>
            <a:ext cx="9144000" cy="776530"/>
          </a:xfrm>
          <a:prstGeom prst="rect">
            <a:avLst/>
          </a:prstGeom>
        </p:spPr>
        <p:txBody>
          <a:bodyPr anchor="ctr"/>
          <a:lstStyle>
            <a:lvl1pPr algn="ctr">
              <a:defRPr sz="3600" b="1" baseline="0">
                <a:solidFill>
                  <a:schemeClr val="tx1">
                    <a:lumMod val="75000"/>
                    <a:lumOff val="25000"/>
                  </a:schemeClr>
                </a:solidFill>
                <a:latin typeface="+mn-lt"/>
                <a:cs typeface="Arial" pitchFamily="34" charset="0"/>
              </a:defRPr>
            </a:lvl1pPr>
          </a:lstStyle>
          <a:p>
            <a:r>
              <a:rPr lang="en-US" altLang="ko-KR" dirty="0"/>
              <a:t> Free PPT _ Click to add title</a:t>
            </a:r>
            <a:endParaRPr lang="ko-KR" altLang="en-US" dirty="0"/>
          </a:p>
        </p:txBody>
      </p:sp>
      <p:sp>
        <p:nvSpPr>
          <p:cNvPr id="8" name="Picture Placeholder 2"/>
          <p:cNvSpPr>
            <a:spLocks noGrp="1"/>
          </p:cNvSpPr>
          <p:nvPr>
            <p:ph type="pic" idx="10" hasCustomPrompt="1"/>
          </p:nvPr>
        </p:nvSpPr>
        <p:spPr>
          <a:xfrm>
            <a:off x="546042" y="2862166"/>
            <a:ext cx="1944000" cy="122413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9" name="Rectangle 8"/>
          <p:cNvSpPr/>
          <p:nvPr userDrawn="1"/>
        </p:nvSpPr>
        <p:spPr>
          <a:xfrm>
            <a:off x="546042" y="2217207"/>
            <a:ext cx="1944000" cy="5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solidFill>
                <a:schemeClr val="tx1">
                  <a:lumMod val="75000"/>
                  <a:lumOff val="25000"/>
                </a:schemeClr>
              </a:solidFill>
              <a:latin typeface="+mn-lt"/>
            </a:endParaRPr>
          </a:p>
        </p:txBody>
      </p:sp>
      <p:sp>
        <p:nvSpPr>
          <p:cNvPr id="10" name="Rectangle 9"/>
          <p:cNvSpPr/>
          <p:nvPr userDrawn="1"/>
        </p:nvSpPr>
        <p:spPr>
          <a:xfrm>
            <a:off x="546042" y="4085904"/>
            <a:ext cx="1944000" cy="5309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solidFill>
                <a:schemeClr val="tx1">
                  <a:lumMod val="75000"/>
                  <a:lumOff val="25000"/>
                </a:schemeClr>
              </a:solidFill>
              <a:latin typeface="+mn-lt"/>
            </a:endParaRPr>
          </a:p>
        </p:txBody>
      </p:sp>
      <p:sp>
        <p:nvSpPr>
          <p:cNvPr id="11" name="Picture Placeholder 2"/>
          <p:cNvSpPr>
            <a:spLocks noGrp="1"/>
          </p:cNvSpPr>
          <p:nvPr>
            <p:ph type="pic" idx="11" hasCustomPrompt="1"/>
          </p:nvPr>
        </p:nvSpPr>
        <p:spPr>
          <a:xfrm>
            <a:off x="2583307" y="1171934"/>
            <a:ext cx="1944000" cy="10436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2" name="Picture Placeholder 2"/>
          <p:cNvSpPr>
            <a:spLocks noGrp="1"/>
          </p:cNvSpPr>
          <p:nvPr>
            <p:ph type="pic" idx="12" hasCustomPrompt="1"/>
          </p:nvPr>
        </p:nvSpPr>
        <p:spPr>
          <a:xfrm>
            <a:off x="2582971" y="2862166"/>
            <a:ext cx="1944000" cy="122413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3" name="Rectangle 12"/>
          <p:cNvSpPr/>
          <p:nvPr userDrawn="1"/>
        </p:nvSpPr>
        <p:spPr>
          <a:xfrm>
            <a:off x="2582971" y="2217207"/>
            <a:ext cx="1944000" cy="5309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solidFill>
                <a:schemeClr val="tx1">
                  <a:lumMod val="75000"/>
                  <a:lumOff val="25000"/>
                </a:schemeClr>
              </a:solidFill>
              <a:latin typeface="+mn-lt"/>
            </a:endParaRPr>
          </a:p>
        </p:txBody>
      </p:sp>
      <p:sp>
        <p:nvSpPr>
          <p:cNvPr id="14" name="Rectangle 13"/>
          <p:cNvSpPr/>
          <p:nvPr userDrawn="1"/>
        </p:nvSpPr>
        <p:spPr>
          <a:xfrm>
            <a:off x="2582635" y="4085904"/>
            <a:ext cx="1944000" cy="5309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solidFill>
                <a:schemeClr val="tx1">
                  <a:lumMod val="75000"/>
                  <a:lumOff val="25000"/>
                </a:schemeClr>
              </a:solidFill>
              <a:latin typeface="+mn-lt"/>
            </a:endParaRPr>
          </a:p>
        </p:txBody>
      </p:sp>
      <p:sp>
        <p:nvSpPr>
          <p:cNvPr id="15" name="Picture Placeholder 2"/>
          <p:cNvSpPr>
            <a:spLocks noGrp="1"/>
          </p:cNvSpPr>
          <p:nvPr>
            <p:ph type="pic" idx="13" hasCustomPrompt="1"/>
          </p:nvPr>
        </p:nvSpPr>
        <p:spPr>
          <a:xfrm>
            <a:off x="4619900" y="1171934"/>
            <a:ext cx="1944000" cy="10436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6" name="Picture Placeholder 2"/>
          <p:cNvSpPr>
            <a:spLocks noGrp="1"/>
          </p:cNvSpPr>
          <p:nvPr>
            <p:ph type="pic" idx="14" hasCustomPrompt="1"/>
          </p:nvPr>
        </p:nvSpPr>
        <p:spPr>
          <a:xfrm>
            <a:off x="4619564" y="2862166"/>
            <a:ext cx="1944000" cy="122413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7" name="Rectangle 16"/>
          <p:cNvSpPr/>
          <p:nvPr userDrawn="1"/>
        </p:nvSpPr>
        <p:spPr>
          <a:xfrm>
            <a:off x="4619564" y="2217207"/>
            <a:ext cx="1944000" cy="5309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solidFill>
                <a:schemeClr val="tx1">
                  <a:lumMod val="75000"/>
                  <a:lumOff val="25000"/>
                </a:schemeClr>
              </a:solidFill>
              <a:latin typeface="+mn-lt"/>
            </a:endParaRPr>
          </a:p>
        </p:txBody>
      </p:sp>
      <p:sp>
        <p:nvSpPr>
          <p:cNvPr id="18" name="Rectangle 17"/>
          <p:cNvSpPr/>
          <p:nvPr userDrawn="1"/>
        </p:nvSpPr>
        <p:spPr>
          <a:xfrm>
            <a:off x="4619228" y="4085904"/>
            <a:ext cx="1944000" cy="5309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solidFill>
                <a:schemeClr val="tx1">
                  <a:lumMod val="75000"/>
                  <a:lumOff val="25000"/>
                </a:schemeClr>
              </a:solidFill>
              <a:latin typeface="+mn-lt"/>
            </a:endParaRPr>
          </a:p>
        </p:txBody>
      </p:sp>
      <p:sp>
        <p:nvSpPr>
          <p:cNvPr id="19" name="Picture Placeholder 2"/>
          <p:cNvSpPr>
            <a:spLocks noGrp="1"/>
          </p:cNvSpPr>
          <p:nvPr>
            <p:ph type="pic" idx="15" hasCustomPrompt="1"/>
          </p:nvPr>
        </p:nvSpPr>
        <p:spPr>
          <a:xfrm>
            <a:off x="6656494" y="1171934"/>
            <a:ext cx="1944000" cy="10436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20" name="Picture Placeholder 2"/>
          <p:cNvSpPr>
            <a:spLocks noGrp="1"/>
          </p:cNvSpPr>
          <p:nvPr>
            <p:ph type="pic" idx="16" hasCustomPrompt="1"/>
          </p:nvPr>
        </p:nvSpPr>
        <p:spPr>
          <a:xfrm>
            <a:off x="6656494" y="2862166"/>
            <a:ext cx="1944000" cy="122413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21" name="Rectangle 20"/>
          <p:cNvSpPr/>
          <p:nvPr userDrawn="1"/>
        </p:nvSpPr>
        <p:spPr>
          <a:xfrm>
            <a:off x="6656494" y="2217207"/>
            <a:ext cx="1944000" cy="5309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solidFill>
                <a:schemeClr val="tx1">
                  <a:lumMod val="75000"/>
                  <a:lumOff val="25000"/>
                </a:schemeClr>
              </a:solidFill>
              <a:latin typeface="+mn-lt"/>
            </a:endParaRPr>
          </a:p>
        </p:txBody>
      </p:sp>
      <p:sp>
        <p:nvSpPr>
          <p:cNvPr id="22" name="Rectangle 21"/>
          <p:cNvSpPr/>
          <p:nvPr userDrawn="1"/>
        </p:nvSpPr>
        <p:spPr>
          <a:xfrm>
            <a:off x="6656494" y="4085904"/>
            <a:ext cx="1944000" cy="5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solidFill>
                <a:schemeClr val="tx1">
                  <a:lumMod val="75000"/>
                  <a:lumOff val="25000"/>
                </a:schemeClr>
              </a:solidFill>
              <a:latin typeface="+mn-lt"/>
            </a:endParaRPr>
          </a:p>
        </p:txBody>
      </p:sp>
    </p:spTree>
    <p:extLst>
      <p:ext uri="{BB962C8B-B14F-4D97-AF65-F5344CB8AC3E}">
        <p14:creationId xmlns:p14="http://schemas.microsoft.com/office/powerpoint/2010/main" val="22277122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p:cNvSpPr/>
          <p:nvPr userDrawn="1"/>
        </p:nvSpPr>
        <p:spPr>
          <a:xfrm>
            <a:off x="0" y="1239542"/>
            <a:ext cx="9144000" cy="33484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4098" name="Picture 2" descr="D:\KBM-정애\014-Fullppt\PNG이미지\노트북.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6568" y="1419622"/>
            <a:ext cx="5760640" cy="292995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hasCustomPrompt="1"/>
          </p:nvPr>
        </p:nvSpPr>
        <p:spPr>
          <a:xfrm>
            <a:off x="0" y="25735"/>
            <a:ext cx="9144000" cy="776530"/>
          </a:xfrm>
          <a:prstGeom prst="rect">
            <a:avLst/>
          </a:prstGeom>
        </p:spPr>
        <p:txBody>
          <a:bodyPr anchor="ctr"/>
          <a:lstStyle>
            <a:lvl1pPr algn="ctr">
              <a:defRPr sz="3600" b="1" baseline="0">
                <a:solidFill>
                  <a:schemeClr val="tx1">
                    <a:lumMod val="75000"/>
                    <a:lumOff val="25000"/>
                  </a:schemeClr>
                </a:solidFill>
                <a:latin typeface="+mn-lt"/>
                <a:cs typeface="Arial" pitchFamily="34" charset="0"/>
              </a:defRPr>
            </a:lvl1pPr>
          </a:lstStyle>
          <a:p>
            <a:r>
              <a:rPr lang="en-US" altLang="ko-KR" dirty="0"/>
              <a:t> Free PPT _ Click to add title</a:t>
            </a:r>
            <a:endParaRPr lang="ko-KR" altLang="en-US" dirty="0"/>
          </a:p>
        </p:txBody>
      </p:sp>
      <p:sp>
        <p:nvSpPr>
          <p:cNvPr id="2" name="Picture Placeholder 2"/>
          <p:cNvSpPr>
            <a:spLocks noGrp="1"/>
          </p:cNvSpPr>
          <p:nvPr>
            <p:ph type="pic" idx="1" hasCustomPrompt="1"/>
          </p:nvPr>
        </p:nvSpPr>
        <p:spPr>
          <a:xfrm>
            <a:off x="1070504" y="1806558"/>
            <a:ext cx="2701398" cy="198941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23493825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3075" name="Picture 3" descr="D:\KBM-정애\014-Fullppt\PNG이미지\핸드폰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852" y="1203598"/>
            <a:ext cx="2497429" cy="30243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D:\KBM-정애\014-Fullppt\PNG이미지\핸드폰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33128" y="1203598"/>
            <a:ext cx="2497429" cy="30243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D:\KBM-정애\014-Fullppt\PNG이미지\핸드폰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17404" y="1203598"/>
            <a:ext cx="2497429" cy="3024336"/>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a:spLocks noGrp="1"/>
          </p:cNvSpPr>
          <p:nvPr>
            <p:ph type="title" hasCustomPrompt="1"/>
          </p:nvPr>
        </p:nvSpPr>
        <p:spPr>
          <a:xfrm>
            <a:off x="0" y="25735"/>
            <a:ext cx="9144000" cy="776530"/>
          </a:xfrm>
          <a:prstGeom prst="rect">
            <a:avLst/>
          </a:prstGeom>
        </p:spPr>
        <p:txBody>
          <a:bodyPr anchor="ctr"/>
          <a:lstStyle>
            <a:lvl1pPr algn="ctr">
              <a:defRPr sz="3600" b="1" baseline="0">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
        <p:nvSpPr>
          <p:cNvPr id="3" name="Picture Placeholder 2"/>
          <p:cNvSpPr>
            <a:spLocks noGrp="1"/>
          </p:cNvSpPr>
          <p:nvPr>
            <p:ph type="pic" idx="1" hasCustomPrompt="1"/>
          </p:nvPr>
        </p:nvSpPr>
        <p:spPr>
          <a:xfrm>
            <a:off x="1351812" y="1311088"/>
            <a:ext cx="1448000" cy="221204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3" name="Picture Placeholder 2"/>
          <p:cNvSpPr>
            <a:spLocks noGrp="1"/>
          </p:cNvSpPr>
          <p:nvPr>
            <p:ph type="pic" idx="10" hasCustomPrompt="1"/>
          </p:nvPr>
        </p:nvSpPr>
        <p:spPr>
          <a:xfrm>
            <a:off x="3841834" y="1311088"/>
            <a:ext cx="1448000" cy="221204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4" name="Picture Placeholder 2"/>
          <p:cNvSpPr>
            <a:spLocks noGrp="1"/>
          </p:cNvSpPr>
          <p:nvPr>
            <p:ph type="pic" idx="11" hasCustomPrompt="1"/>
          </p:nvPr>
        </p:nvSpPr>
        <p:spPr>
          <a:xfrm>
            <a:off x="6331856" y="1311088"/>
            <a:ext cx="1448000" cy="221204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1849330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5122" name="Picture 2" descr="D:\KBM-정애\014-Fullppt\PNG이미지\탭.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12052" y="483518"/>
            <a:ext cx="2049645" cy="2524422"/>
          </a:xfrm>
          <a:prstGeom prst="rect">
            <a:avLst/>
          </a:prstGeom>
          <a:noFill/>
          <a:extLst>
            <a:ext uri="{909E8E84-426E-40DD-AFC4-6F175D3DCCD1}">
              <a14:hiddenFill xmlns:a14="http://schemas.microsoft.com/office/drawing/2010/main">
                <a:solidFill>
                  <a:srgbClr val="FFFFFF"/>
                </a:solidFill>
              </a14:hiddenFill>
            </a:ext>
          </a:extLst>
        </p:spPr>
      </p:pic>
      <p:sp>
        <p:nvSpPr>
          <p:cNvPr id="2" name="Picture Placeholder 2"/>
          <p:cNvSpPr>
            <a:spLocks noGrp="1"/>
          </p:cNvSpPr>
          <p:nvPr>
            <p:ph type="pic" idx="1" hasCustomPrompt="1"/>
          </p:nvPr>
        </p:nvSpPr>
        <p:spPr>
          <a:xfrm>
            <a:off x="3836710" y="731206"/>
            <a:ext cx="1440672" cy="1803564"/>
          </a:xfrm>
          <a:prstGeom prst="rect">
            <a:avLst/>
          </a:prstGeom>
          <a:solidFill>
            <a:schemeClr val="bg1">
              <a:lumMod val="95000"/>
            </a:schemeClr>
          </a:solidFill>
          <a:ln w="38100">
            <a:noFill/>
          </a:ln>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23289933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4000" b="0" baseline="0">
                <a:solidFill>
                  <a:schemeClr val="tx1">
                    <a:lumMod val="75000"/>
                    <a:lumOff val="25000"/>
                  </a:schemeClr>
                </a:solidFill>
                <a:latin typeface="+mj-lt"/>
                <a:cs typeface="Arial" pitchFamily="34" charset="0"/>
              </a:defRPr>
            </a:lvl1pPr>
          </a:lstStyle>
          <a:p>
            <a:pPr lvl="0"/>
            <a:r>
              <a:rPr lang="en-US" altLang="ko-KR" dirty="0"/>
              <a:t>ICON SETS LAYOUT</a:t>
            </a:r>
          </a:p>
        </p:txBody>
      </p:sp>
      <p:sp>
        <p:nvSpPr>
          <p:cNvPr id="12" name="Rounded Rectangle 11"/>
          <p:cNvSpPr/>
          <p:nvPr userDrawn="1"/>
        </p:nvSpPr>
        <p:spPr>
          <a:xfrm>
            <a:off x="354008" y="1131589"/>
            <a:ext cx="2849840" cy="3649171"/>
          </a:xfrm>
          <a:prstGeom prst="roundRect">
            <a:avLst>
              <a:gd name="adj" fmla="val 39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Rounded Rectangle 14"/>
          <p:cNvSpPr/>
          <p:nvPr userDrawn="1"/>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latin typeface="+mn-lt"/>
            </a:endParaRPr>
          </a:p>
        </p:txBody>
      </p:sp>
      <p:sp>
        <p:nvSpPr>
          <p:cNvPr id="16" name="Half Frame 15"/>
          <p:cNvSpPr/>
          <p:nvPr userDrawn="1"/>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latin typeface="+mn-lt"/>
            </a:endParaRPr>
          </a:p>
        </p:txBody>
      </p:sp>
    </p:spTree>
    <p:extLst>
      <p:ext uri="{BB962C8B-B14F-4D97-AF65-F5344CB8AC3E}">
        <p14:creationId xmlns:p14="http://schemas.microsoft.com/office/powerpoint/2010/main" val="1741248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E:\002-KIMS BUSINESS\007-bizdesign.tv\000-PPT FOR KMONG\PSD\13-05-14\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83637" y="646773"/>
            <a:ext cx="3420164" cy="2989145"/>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2"/>
          <p:cNvSpPr>
            <a:spLocks noGrp="1"/>
          </p:cNvSpPr>
          <p:nvPr>
            <p:ph type="pic" idx="1" hasCustomPrompt="1"/>
          </p:nvPr>
        </p:nvSpPr>
        <p:spPr>
          <a:xfrm>
            <a:off x="2920519" y="744654"/>
            <a:ext cx="3146400" cy="1944000"/>
          </a:xfrm>
          <a:prstGeom prst="rect">
            <a:avLst/>
          </a:prstGeom>
          <a:solidFill>
            <a:schemeClr val="bg1">
              <a:lumMod val="95000"/>
            </a:schemeClr>
          </a:solidFill>
        </p:spPr>
        <p:txBody>
          <a:bodyPr anchor="ctr"/>
          <a:lstStyle>
            <a:lvl1pPr marL="0" indent="0" algn="ctr">
              <a:buNone/>
              <a:defRPr sz="28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7" name="Text Placeholder 9">
            <a:extLst>
              <a:ext uri="{FF2B5EF4-FFF2-40B4-BE49-F238E27FC236}">
                <a16:creationId xmlns:a16="http://schemas.microsoft.com/office/drawing/2014/main" id="{120A1E39-4EAE-4670-B341-E87651138888}"/>
              </a:ext>
            </a:extLst>
          </p:cNvPr>
          <p:cNvSpPr>
            <a:spLocks noGrp="1"/>
          </p:cNvSpPr>
          <p:nvPr>
            <p:ph type="body" sz="quarter" idx="11" hasCustomPrompt="1"/>
          </p:nvPr>
        </p:nvSpPr>
        <p:spPr>
          <a:xfrm>
            <a:off x="0" y="4203515"/>
            <a:ext cx="9143999" cy="207553"/>
          </a:xfrm>
          <a:prstGeom prst="rect">
            <a:avLst/>
          </a:prstGeom>
        </p:spPr>
        <p:txBody>
          <a:bodyPr lIns="108000" anchor="ctr"/>
          <a:lstStyle>
            <a:lvl1pPr marL="0" indent="0" algn="ctr">
              <a:buNone/>
              <a:defRPr sz="1200" b="1" baseline="0">
                <a:solidFill>
                  <a:schemeClr val="tx1"/>
                </a:solidFill>
                <a:effectLst/>
                <a:latin typeface="+mn-lt"/>
                <a:cs typeface="Arial" pitchFamily="34" charset="0"/>
              </a:defRPr>
            </a:lvl1pPr>
          </a:lstStyle>
          <a:p>
            <a:pPr lvl="0"/>
            <a:r>
              <a:rPr lang="en-US" altLang="ko-KR" dirty="0"/>
              <a:t>INSTERT THE TITLE OF YOUR PRESENTATION HERE</a:t>
            </a:r>
            <a:endParaRPr lang="ko-KR" altLang="en-US" dirty="0"/>
          </a:p>
        </p:txBody>
      </p:sp>
      <p:sp>
        <p:nvSpPr>
          <p:cNvPr id="8" name="제목 1">
            <a:extLst>
              <a:ext uri="{FF2B5EF4-FFF2-40B4-BE49-F238E27FC236}">
                <a16:creationId xmlns:a16="http://schemas.microsoft.com/office/drawing/2014/main" id="{3DAC9DBF-2FD4-4775-8F53-02C2F29CA84A}"/>
              </a:ext>
            </a:extLst>
          </p:cNvPr>
          <p:cNvSpPr>
            <a:spLocks noGrp="1"/>
          </p:cNvSpPr>
          <p:nvPr>
            <p:ph type="title" hasCustomPrompt="1"/>
          </p:nvPr>
        </p:nvSpPr>
        <p:spPr>
          <a:xfrm>
            <a:off x="0" y="3651870"/>
            <a:ext cx="9143998" cy="540000"/>
          </a:xfrm>
          <a:prstGeom prst="rect">
            <a:avLst/>
          </a:prstGeom>
        </p:spPr>
        <p:txBody>
          <a:bodyPr anchor="ctr">
            <a:noAutofit/>
          </a:bodyPr>
          <a:lstStyle>
            <a:lvl1pPr algn="ctr">
              <a:defRPr sz="3600" b="1" baseline="0">
                <a:solidFill>
                  <a:schemeClr val="tx1">
                    <a:lumMod val="75000"/>
                    <a:lumOff val="25000"/>
                  </a:schemeClr>
                </a:solidFill>
                <a:effectLst/>
                <a:latin typeface="+mj-lt"/>
                <a:cs typeface="Arial" pitchFamily="34" charset="0"/>
              </a:defRPr>
            </a:lvl1pPr>
          </a:lstStyle>
          <a:p>
            <a:r>
              <a:rPr lang="en-US" altLang="ko-KR" dirty="0"/>
              <a:t>FREE PPT TEMPLATES</a:t>
            </a:r>
            <a:endParaRPr lang="ko-KR" altLang="en-US" dirty="0"/>
          </a:p>
        </p:txBody>
      </p:sp>
    </p:spTree>
    <p:extLst>
      <p:ext uri="{BB962C8B-B14F-4D97-AF65-F5344CB8AC3E}">
        <p14:creationId xmlns:p14="http://schemas.microsoft.com/office/powerpoint/2010/main" val="19480315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8"/>
          <p:cNvSpPr>
            <a:spLocks noGrp="1"/>
          </p:cNvSpPr>
          <p:nvPr>
            <p:ph type="title" hasCustomPrompt="1"/>
          </p:nvPr>
        </p:nvSpPr>
        <p:spPr>
          <a:xfrm>
            <a:off x="3671392" y="2181756"/>
            <a:ext cx="5472608" cy="542078"/>
          </a:xfrm>
          <a:prstGeom prst="rect">
            <a:avLst/>
          </a:prstGeom>
        </p:spPr>
        <p:txBody>
          <a:bodyPr anchor="ctr"/>
          <a:lstStyle>
            <a:lvl1pPr algn="l">
              <a:defRPr sz="3600">
                <a:latin typeface="+mj-lt"/>
                <a:cs typeface="Arial" pitchFamily="34" charset="0"/>
              </a:defRPr>
            </a:lvl1pPr>
          </a:lstStyle>
          <a:p>
            <a:r>
              <a:rPr lang="en-US" altLang="ko-KR" dirty="0"/>
              <a:t>Section Break</a:t>
            </a:r>
            <a:endParaRPr lang="ko-KR" altLang="en-US" dirty="0"/>
          </a:p>
        </p:txBody>
      </p:sp>
      <p:sp>
        <p:nvSpPr>
          <p:cNvPr id="5" name="Text Placeholder 9">
            <a:extLst>
              <a:ext uri="{FF2B5EF4-FFF2-40B4-BE49-F238E27FC236}">
                <a16:creationId xmlns:a16="http://schemas.microsoft.com/office/drawing/2014/main" id="{39315AC1-362C-42C8-AC5D-93231CD5493C}"/>
              </a:ext>
            </a:extLst>
          </p:cNvPr>
          <p:cNvSpPr>
            <a:spLocks noGrp="1"/>
          </p:cNvSpPr>
          <p:nvPr>
            <p:ph type="body" sz="quarter" idx="11" hasCustomPrompt="1"/>
          </p:nvPr>
        </p:nvSpPr>
        <p:spPr>
          <a:xfrm>
            <a:off x="3671392" y="2734184"/>
            <a:ext cx="5472608" cy="197606"/>
          </a:xfrm>
          <a:prstGeom prst="rect">
            <a:avLst/>
          </a:prstGeom>
        </p:spPr>
        <p:txBody>
          <a:bodyPr lIns="108000" anchor="ctr"/>
          <a:lstStyle>
            <a:lvl1pPr marL="0" indent="0" algn="l">
              <a:buNone/>
              <a:defRPr sz="1200" baseline="0">
                <a:solidFill>
                  <a:schemeClr val="tx1">
                    <a:lumMod val="75000"/>
                    <a:lumOff val="25000"/>
                  </a:schemeClr>
                </a:solidFill>
                <a:effectLst/>
                <a:latin typeface="+mn-lt"/>
                <a:cs typeface="Arial" pitchFamily="34" charset="0"/>
              </a:defRPr>
            </a:lvl1pPr>
          </a:lstStyle>
          <a:p>
            <a:pPr lvl="0"/>
            <a:r>
              <a:rPr lang="en-US" altLang="ko-KR" dirty="0"/>
              <a:t>This text can be replaced with your own text</a:t>
            </a:r>
            <a:endParaRPr lang="ko-KR" altLang="en-US" dirty="0"/>
          </a:p>
        </p:txBody>
      </p:sp>
    </p:spTree>
    <p:extLst>
      <p:ext uri="{BB962C8B-B14F-4D97-AF65-F5344CB8AC3E}">
        <p14:creationId xmlns:p14="http://schemas.microsoft.com/office/powerpoint/2010/main" val="671505854"/>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E:\002-KIMS BUSINESS\007-bizdesign.tv\000-PPT FOR KMONG\PSD\13-05-14\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83637" y="646773"/>
            <a:ext cx="3420164" cy="2989145"/>
          </a:xfrm>
          <a:prstGeom prst="rect">
            <a:avLst/>
          </a:prstGeom>
          <a:noFill/>
          <a:extLst>
            <a:ext uri="{909E8E84-426E-40DD-AFC4-6F175D3DCCD1}">
              <a14:hiddenFill xmlns:a14="http://schemas.microsoft.com/office/drawing/2010/main">
                <a:solidFill>
                  <a:srgbClr val="FFFFFF"/>
                </a:solidFill>
              </a14:hiddenFill>
            </a:ext>
          </a:extLst>
        </p:spPr>
      </p:pic>
      <p:sp>
        <p:nvSpPr>
          <p:cNvPr id="3" name="Picture Placeholder 2"/>
          <p:cNvSpPr>
            <a:spLocks noGrp="1"/>
          </p:cNvSpPr>
          <p:nvPr>
            <p:ph type="pic" idx="1" hasCustomPrompt="1"/>
          </p:nvPr>
        </p:nvSpPr>
        <p:spPr>
          <a:xfrm>
            <a:off x="2920519" y="744654"/>
            <a:ext cx="3146400" cy="1944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2853970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Picture Placeholder 2"/>
          <p:cNvSpPr>
            <a:spLocks noGrp="1"/>
          </p:cNvSpPr>
          <p:nvPr>
            <p:ph type="pic" idx="1" hasCustomPrompt="1"/>
          </p:nvPr>
        </p:nvSpPr>
        <p:spPr>
          <a:xfrm>
            <a:off x="4572000" y="0"/>
            <a:ext cx="4572000" cy="51435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3" name="Rectangle 2"/>
          <p:cNvSpPr/>
          <p:nvPr userDrawn="1"/>
        </p:nvSpPr>
        <p:spPr>
          <a:xfrm>
            <a:off x="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Picture Placeholder 2"/>
          <p:cNvSpPr>
            <a:spLocks noGrp="1"/>
          </p:cNvSpPr>
          <p:nvPr>
            <p:ph type="pic" idx="10" hasCustomPrompt="1"/>
          </p:nvPr>
        </p:nvSpPr>
        <p:spPr>
          <a:xfrm>
            <a:off x="3225800" y="1183642"/>
            <a:ext cx="3146400" cy="1944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2805854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47664" y="25735"/>
            <a:ext cx="7596336" cy="776530"/>
          </a:xfrm>
          <a:prstGeom prst="rect">
            <a:avLst/>
          </a:prstGeom>
        </p:spPr>
        <p:txBody>
          <a:bodyPr anchor="ctr"/>
          <a:lstStyle>
            <a:lvl1pPr algn="l">
              <a:defRPr sz="3600" b="1" baseline="0">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Tree>
    <p:extLst>
      <p:ext uri="{BB962C8B-B14F-4D97-AF65-F5344CB8AC3E}">
        <p14:creationId xmlns:p14="http://schemas.microsoft.com/office/powerpoint/2010/main" val="1870661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25735"/>
            <a:ext cx="9144000" cy="776530"/>
          </a:xfrm>
          <a:prstGeom prst="rect">
            <a:avLst/>
          </a:prstGeom>
        </p:spPr>
        <p:txBody>
          <a:bodyPr anchor="ctr"/>
          <a:lstStyle>
            <a:lvl1pPr algn="ctr">
              <a:defRPr sz="3600" b="1" baseline="0">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Tree>
    <p:extLst>
      <p:ext uri="{BB962C8B-B14F-4D97-AF65-F5344CB8AC3E}">
        <p14:creationId xmlns:p14="http://schemas.microsoft.com/office/powerpoint/2010/main" val="104256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25735"/>
            <a:ext cx="9144000" cy="776530"/>
          </a:xfrm>
          <a:prstGeom prst="rect">
            <a:avLst/>
          </a:prstGeom>
        </p:spPr>
        <p:txBody>
          <a:bodyPr anchor="ctr"/>
          <a:lstStyle>
            <a:lvl1pPr algn="ctr">
              <a:defRPr sz="3600" b="1" baseline="0">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Tree>
    <p:extLst>
      <p:ext uri="{BB962C8B-B14F-4D97-AF65-F5344CB8AC3E}">
        <p14:creationId xmlns:p14="http://schemas.microsoft.com/office/powerpoint/2010/main" val="37837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47664" y="25735"/>
            <a:ext cx="7596336" cy="776530"/>
          </a:xfrm>
          <a:prstGeom prst="rect">
            <a:avLst/>
          </a:prstGeom>
        </p:spPr>
        <p:txBody>
          <a:bodyPr anchor="ctr"/>
          <a:lstStyle>
            <a:lvl1pPr algn="l">
              <a:defRPr sz="3600" b="1" baseline="0">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Tree>
    <p:extLst>
      <p:ext uri="{BB962C8B-B14F-4D97-AF65-F5344CB8AC3E}">
        <p14:creationId xmlns:p14="http://schemas.microsoft.com/office/powerpoint/2010/main" val="375772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Slide">
    <p:bg>
      <p:bgPr>
        <a:blipFill>
          <a:blip r:embed="rId2"/>
          <a:stretch>
            <a:fillRect/>
          </a:stretch>
        </a:blipFill>
        <a:effectLst/>
      </p:bgPr>
    </p:bg>
    <p:spTree>
      <p:nvGrpSpPr>
        <p:cNvPr id="1" name=""/>
        <p:cNvGrpSpPr/>
        <p:nvPr/>
      </p:nvGrpSpPr>
      <p:grpSpPr>
        <a:xfrm>
          <a:off x="0" y="0"/>
          <a:ext cx="0" cy="0"/>
          <a:chOff x="0" y="0"/>
          <a:chExt cx="0" cy="0"/>
        </a:xfrm>
      </p:grpSpPr>
      <p:sp>
        <p:nvSpPr>
          <p:cNvPr id="2" name="Picture Placeholder 2"/>
          <p:cNvSpPr>
            <a:spLocks noGrp="1"/>
          </p:cNvSpPr>
          <p:nvPr>
            <p:ph type="pic" idx="1" hasCustomPrompt="1"/>
          </p:nvPr>
        </p:nvSpPr>
        <p:spPr>
          <a:xfrm>
            <a:off x="683568" y="1189414"/>
            <a:ext cx="1728192" cy="19584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9" name="Picture Placeholder 2"/>
          <p:cNvSpPr>
            <a:spLocks noGrp="1"/>
          </p:cNvSpPr>
          <p:nvPr>
            <p:ph type="pic" idx="10" hasCustomPrompt="1"/>
          </p:nvPr>
        </p:nvSpPr>
        <p:spPr>
          <a:xfrm>
            <a:off x="2710172" y="1189414"/>
            <a:ext cx="1728192" cy="19584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0" name="Picture Placeholder 2"/>
          <p:cNvSpPr>
            <a:spLocks noGrp="1"/>
          </p:cNvSpPr>
          <p:nvPr>
            <p:ph type="pic" idx="11" hasCustomPrompt="1"/>
          </p:nvPr>
        </p:nvSpPr>
        <p:spPr>
          <a:xfrm>
            <a:off x="4736776" y="1189414"/>
            <a:ext cx="1728192" cy="19584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1" name="Picture Placeholder 2"/>
          <p:cNvSpPr>
            <a:spLocks noGrp="1"/>
          </p:cNvSpPr>
          <p:nvPr>
            <p:ph type="pic" idx="12" hasCustomPrompt="1"/>
          </p:nvPr>
        </p:nvSpPr>
        <p:spPr>
          <a:xfrm>
            <a:off x="6763380" y="1189414"/>
            <a:ext cx="1728192" cy="19584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2" name="Title 1"/>
          <p:cNvSpPr>
            <a:spLocks noGrp="1"/>
          </p:cNvSpPr>
          <p:nvPr>
            <p:ph type="title" hasCustomPrompt="1"/>
          </p:nvPr>
        </p:nvSpPr>
        <p:spPr>
          <a:xfrm>
            <a:off x="0" y="25735"/>
            <a:ext cx="9144000" cy="776530"/>
          </a:xfrm>
          <a:prstGeom prst="rect">
            <a:avLst/>
          </a:prstGeom>
        </p:spPr>
        <p:txBody>
          <a:bodyPr anchor="ctr"/>
          <a:lstStyle>
            <a:lvl1pPr algn="ctr">
              <a:defRPr sz="3600" b="1" baseline="0">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Tree>
    <p:extLst>
      <p:ext uri="{BB962C8B-B14F-4D97-AF65-F5344CB8AC3E}">
        <p14:creationId xmlns:p14="http://schemas.microsoft.com/office/powerpoint/2010/main" val="18395877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6"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0478714"/>
      </p:ext>
    </p:extLst>
  </p:cSld>
  <p:clrMap bg1="lt1" tx1="dk1" bg2="lt2" tx2="dk2" accent1="accent1" accent2="accent2" accent3="accent3" accent4="accent4" accent5="accent5" accent6="accent6" hlink="hlink" folHlink="folHlink"/>
  <p:sldLayoutIdLst>
    <p:sldLayoutId id="2147483662" r:id="rId1"/>
    <p:sldLayoutId id="2147483673" r:id="rId2"/>
    <p:sldLayoutId id="2147483663" r:id="rId3"/>
    <p:sldLayoutId id="2147483677" r:id="rId4"/>
    <p:sldLayoutId id="2147483678" r:id="rId5"/>
    <p:sldLayoutId id="2147483679" r:id="rId6"/>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281477"/>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8" r:id="rId3"/>
    <p:sldLayoutId id="2147483665" r:id="rId4"/>
    <p:sldLayoutId id="2147483667" r:id="rId5"/>
    <p:sldLayoutId id="2147483669" r:id="rId6"/>
    <p:sldLayoutId id="2147483670" r:id="rId7"/>
    <p:sldLayoutId id="2147483671" r:id="rId8"/>
    <p:sldLayoutId id="2147483672" r:id="rId9"/>
    <p:sldLayoutId id="2147483675" r:id="rId10"/>
    <p:sldLayoutId id="2147483674" r:id="rId11"/>
    <p:sldLayoutId id="2147483666" r:id="rId12"/>
    <p:sldLayoutId id="2147483657" r:id="rId13"/>
    <p:sldLayoutId id="2147483676" r:id="rId14"/>
    <p:sldLayoutId id="2147483680" r:id="rId15"/>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9947127"/>
      </p:ext>
    </p:extLst>
  </p:cSld>
  <p:clrMap bg1="lt1" tx1="dk1" bg2="lt2" tx2="dk2" accent1="accent1" accent2="accent2" accent3="accent3" accent4="accent4" accent5="accent5" accent6="accent6" hlink="hlink" folHlink="folHlink"/>
  <p:sldLayoutIdLst>
    <p:sldLayoutId id="2147483659"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2.png"/><Relationship Id="rId5" Type="http://schemas.openxmlformats.org/officeDocument/2006/relationships/image" Target="../media/image33.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15.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43.png"/><Relationship Id="rId7"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2.png"/><Relationship Id="rId5" Type="http://schemas.openxmlformats.org/officeDocument/2006/relationships/image" Target="../media/image44.png"/><Relationship Id="rId10" Type="http://schemas.openxmlformats.org/officeDocument/2006/relationships/image" Target="../media/image34.png"/><Relationship Id="rId4" Type="http://schemas.openxmlformats.org/officeDocument/2006/relationships/image" Target="../media/image31.png"/><Relationship Id="rId9"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chart" Target="../charts/chart3.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9.emf"/><Relationship Id="rId1" Type="http://schemas.openxmlformats.org/officeDocument/2006/relationships/slideLayout" Target="../slideLayouts/slideLayout21.xml"/><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5.png"/><Relationship Id="rId7" Type="http://schemas.openxmlformats.org/officeDocument/2006/relationships/chart" Target="../charts/chart1.xml"/><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2.png"/><Relationship Id="rId4" Type="http://schemas.openxmlformats.org/officeDocument/2006/relationships/image" Target="../media/image10.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341624-F864-4A32-A27C-F07D6EE1F543}"/>
              </a:ext>
            </a:extLst>
          </p:cNvPr>
          <p:cNvSpPr/>
          <p:nvPr/>
        </p:nvSpPr>
        <p:spPr>
          <a:xfrm>
            <a:off x="1475656" y="1314889"/>
            <a:ext cx="7344816" cy="954107"/>
          </a:xfrm>
          <a:prstGeom prst="rect">
            <a:avLst/>
          </a:prstGeom>
        </p:spPr>
        <p:txBody>
          <a:bodyPr wrap="square">
            <a:spAutoFit/>
          </a:bodyPr>
          <a:lstStyle/>
          <a:p>
            <a:pPr algn="ctr"/>
            <a:r>
              <a:rPr lang="en-US" sz="2800" dirty="0">
                <a:solidFill>
                  <a:srgbClr val="0070C0"/>
                </a:solidFill>
              </a:rPr>
              <a:t>Traveling to new teaching adventures </a:t>
            </a:r>
          </a:p>
          <a:p>
            <a:pPr algn="ctr"/>
            <a:r>
              <a:rPr lang="en-US" sz="2800" dirty="0">
                <a:solidFill>
                  <a:srgbClr val="0070C0"/>
                </a:solidFill>
              </a:rPr>
              <a:t>2019-1-BE02-KA229-060207_4</a:t>
            </a:r>
          </a:p>
        </p:txBody>
      </p:sp>
      <p:pic>
        <p:nvPicPr>
          <p:cNvPr id="16" name="Picture 15">
            <a:extLst>
              <a:ext uri="{FF2B5EF4-FFF2-40B4-BE49-F238E27FC236}">
                <a16:creationId xmlns:a16="http://schemas.microsoft.com/office/drawing/2014/main" id="{1B52CA1D-E02B-46C9-B1D3-5BA79A5F1F55}"/>
              </a:ext>
            </a:extLst>
          </p:cNvPr>
          <p:cNvPicPr>
            <a:picLocks noChangeAspect="1"/>
          </p:cNvPicPr>
          <p:nvPr/>
        </p:nvPicPr>
        <p:blipFill>
          <a:blip r:embed="rId2"/>
          <a:stretch>
            <a:fillRect/>
          </a:stretch>
        </p:blipFill>
        <p:spPr>
          <a:xfrm>
            <a:off x="1475656" y="4299942"/>
            <a:ext cx="1530229" cy="438950"/>
          </a:xfrm>
          <a:prstGeom prst="rect">
            <a:avLst/>
          </a:prstGeom>
        </p:spPr>
      </p:pic>
      <p:pic>
        <p:nvPicPr>
          <p:cNvPr id="24" name="Picture 2">
            <a:extLst>
              <a:ext uri="{FF2B5EF4-FFF2-40B4-BE49-F238E27FC236}">
                <a16:creationId xmlns:a16="http://schemas.microsoft.com/office/drawing/2014/main" id="{81A5C9A1-C6E7-48B4-8D2E-ED0A305734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0" y="3847497"/>
            <a:ext cx="1128462" cy="1192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Rectangle 29">
            <a:extLst>
              <a:ext uri="{FF2B5EF4-FFF2-40B4-BE49-F238E27FC236}">
                <a16:creationId xmlns:a16="http://schemas.microsoft.com/office/drawing/2014/main" id="{2E890A0D-74DA-4120-8779-C9148E47C47B}"/>
              </a:ext>
            </a:extLst>
          </p:cNvPr>
          <p:cNvSpPr/>
          <p:nvPr/>
        </p:nvSpPr>
        <p:spPr>
          <a:xfrm>
            <a:off x="3770337" y="4083918"/>
            <a:ext cx="2889894" cy="954107"/>
          </a:xfrm>
          <a:prstGeom prst="rect">
            <a:avLst/>
          </a:prstGeom>
        </p:spPr>
        <p:txBody>
          <a:bodyPr wrap="none">
            <a:spAutoFit/>
          </a:bodyPr>
          <a:lstStyle/>
          <a:p>
            <a:pPr algn="ctr"/>
            <a:r>
              <a:rPr lang="en-US" sz="1400" dirty="0"/>
              <a:t>Teacher satisfaction questionnaire</a:t>
            </a:r>
          </a:p>
          <a:p>
            <a:pPr algn="ctr"/>
            <a:r>
              <a:rPr lang="en-US" sz="1400" dirty="0"/>
              <a:t>- 1 year project implementation -</a:t>
            </a:r>
          </a:p>
          <a:p>
            <a:pPr algn="ctr"/>
            <a:r>
              <a:rPr lang="en-US" sz="1400" dirty="0"/>
              <a:t>May - June 2020</a:t>
            </a:r>
          </a:p>
          <a:p>
            <a:pPr algn="ctr"/>
            <a:r>
              <a:rPr lang="en-US" sz="1400" dirty="0"/>
              <a:t>Cluj-Napoca, Romania</a:t>
            </a:r>
          </a:p>
        </p:txBody>
      </p:sp>
    </p:spTree>
    <p:extLst>
      <p:ext uri="{BB962C8B-B14F-4D97-AF65-F5344CB8AC3E}">
        <p14:creationId xmlns:p14="http://schemas.microsoft.com/office/powerpoint/2010/main" val="3984123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907704" y="1419622"/>
            <a:ext cx="5688632" cy="1754326"/>
          </a:xfrm>
          <a:prstGeom prst="rect">
            <a:avLst/>
          </a:prstGeom>
          <a:noFill/>
        </p:spPr>
        <p:txBody>
          <a:bodyPr wrap="square" rtlCol="0">
            <a:spAutoFit/>
          </a:bodyPr>
          <a:lstStyle/>
          <a:p>
            <a:endParaRPr lang="en-US" altLang="ko-KR" sz="1200" b="1" dirty="0">
              <a:solidFill>
                <a:schemeClr val="tx1">
                  <a:lumMod val="75000"/>
                  <a:lumOff val="25000"/>
                </a:schemeClr>
              </a:solidFill>
              <a:cs typeface="Arial" pitchFamily="34" charset="0"/>
            </a:endParaRPr>
          </a:p>
          <a:p>
            <a:pPr algn="just"/>
            <a:r>
              <a:rPr lang="en-US" altLang="ko-KR" sz="1200" b="1" dirty="0">
                <a:solidFill>
                  <a:schemeClr val="tx1">
                    <a:lumMod val="75000"/>
                    <a:lumOff val="25000"/>
                  </a:schemeClr>
                </a:solidFill>
                <a:cs typeface="Arial" pitchFamily="34" charset="0"/>
              </a:rPr>
              <a:t>As a conclusion</a:t>
            </a:r>
            <a:r>
              <a:rPr lang="en-US" altLang="ko-KR" sz="1200" dirty="0">
                <a:solidFill>
                  <a:schemeClr val="tx1">
                    <a:lumMod val="75000"/>
                    <a:lumOff val="25000"/>
                  </a:schemeClr>
                </a:solidFill>
                <a:cs typeface="Arial" pitchFamily="34" charset="0"/>
              </a:rPr>
              <a:t>,</a:t>
            </a:r>
            <a:r>
              <a:rPr lang="en-US" altLang="ko-KR" sz="1200" b="1" dirty="0">
                <a:solidFill>
                  <a:schemeClr val="tx1">
                    <a:lumMod val="75000"/>
                    <a:lumOff val="25000"/>
                  </a:schemeClr>
                </a:solidFill>
                <a:cs typeface="Arial" pitchFamily="34" charset="0"/>
              </a:rPr>
              <a:t> </a:t>
            </a:r>
            <a:r>
              <a:rPr lang="en-US" altLang="ko-KR" sz="1200" dirty="0">
                <a:solidFill>
                  <a:schemeClr val="tx1">
                    <a:lumMod val="75000"/>
                    <a:lumOff val="25000"/>
                  </a:schemeClr>
                </a:solidFill>
                <a:cs typeface="Arial" pitchFamily="34" charset="0"/>
              </a:rPr>
              <a:t>it can be highlighted that the teachers had a positive experience both as a result of the direct participation in the mobility of the project and in the dissemination activities of the project.</a:t>
            </a:r>
          </a:p>
          <a:p>
            <a:pPr algn="just"/>
            <a:r>
              <a:rPr lang="en-US" altLang="ko-KR" sz="1200" dirty="0">
                <a:solidFill>
                  <a:schemeClr val="tx1">
                    <a:lumMod val="75000"/>
                    <a:lumOff val="25000"/>
                  </a:schemeClr>
                </a:solidFill>
                <a:cs typeface="Arial" pitchFamily="34" charset="0"/>
              </a:rPr>
              <a:t>These experiences are a starting point in adapting, innovating and developing teaching methods.</a:t>
            </a:r>
          </a:p>
          <a:p>
            <a:pPr algn="just"/>
            <a:r>
              <a:rPr lang="en-US" altLang="ko-KR" sz="1200" dirty="0">
                <a:solidFill>
                  <a:schemeClr val="tx1">
                    <a:lumMod val="75000"/>
                    <a:lumOff val="25000"/>
                  </a:schemeClr>
                </a:solidFill>
                <a:cs typeface="Arial" pitchFamily="34" charset="0"/>
              </a:rPr>
              <a:t>The training and the dissemination activities gave  motivation to find more interesting ways to pass on the information to the students and to find more innovative methods to help them experience the new knowledge.</a:t>
            </a:r>
          </a:p>
        </p:txBody>
      </p:sp>
      <p:sp>
        <p:nvSpPr>
          <p:cNvPr id="5" name="Rectangle 4">
            <a:extLst>
              <a:ext uri="{FF2B5EF4-FFF2-40B4-BE49-F238E27FC236}">
                <a16:creationId xmlns:a16="http://schemas.microsoft.com/office/drawing/2014/main" id="{F6478118-1ACD-4FBE-BD1F-0CD22DECCB65}"/>
              </a:ext>
            </a:extLst>
          </p:cNvPr>
          <p:cNvSpPr/>
          <p:nvPr/>
        </p:nvSpPr>
        <p:spPr>
          <a:xfrm>
            <a:off x="1547664" y="123478"/>
            <a:ext cx="6942195" cy="276999"/>
          </a:xfrm>
          <a:prstGeom prst="rect">
            <a:avLst/>
          </a:prstGeom>
        </p:spPr>
        <p:txBody>
          <a:bodyPr wrap="square">
            <a:spAutoFit/>
          </a:bodyPr>
          <a:lstStyle/>
          <a:p>
            <a:r>
              <a:rPr lang="en-US" sz="1200" dirty="0">
                <a:solidFill>
                  <a:srgbClr val="C00000"/>
                </a:solidFill>
              </a:rPr>
              <a:t>How did the training/ dissemination activities help you in your act of teaching in the classroom?</a:t>
            </a:r>
          </a:p>
        </p:txBody>
      </p:sp>
    </p:spTree>
    <p:extLst>
      <p:ext uri="{BB962C8B-B14F-4D97-AF65-F5344CB8AC3E}">
        <p14:creationId xmlns:p14="http://schemas.microsoft.com/office/powerpoint/2010/main" val="2082198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002-KIMS BUSINESS\007-bizdesign.tv\000-PPT FOR KMONG\PSD\13-05-14\모니터.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7540" y="1077178"/>
            <a:ext cx="3420164" cy="298914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508104" y="36214"/>
            <a:ext cx="3221265" cy="784895"/>
          </a:xfrm>
          <a:prstGeom prst="rect">
            <a:avLst/>
          </a:prstGeom>
          <a:noFill/>
        </p:spPr>
        <p:txBody>
          <a:bodyPr wrap="square" rtlCol="0">
            <a:spAutoFit/>
          </a:bodyPr>
          <a:lstStyle/>
          <a:p>
            <a:pPr algn="ctr">
              <a:lnSpc>
                <a:spcPct val="110000"/>
              </a:lnSpc>
            </a:pPr>
            <a:r>
              <a:rPr lang="en-US" altLang="ko-KR" sz="1400" dirty="0">
                <a:solidFill>
                  <a:srgbClr val="92D050"/>
                </a:solidFill>
                <a:cs typeface="Arial" pitchFamily="34" charset="0"/>
              </a:rPr>
              <a:t>Due to COVID -19 pandemic, the teachers answered  to the following questions:</a:t>
            </a:r>
          </a:p>
        </p:txBody>
      </p:sp>
      <p:sp>
        <p:nvSpPr>
          <p:cNvPr id="3" name="Rectangle 2">
            <a:extLst>
              <a:ext uri="{FF2B5EF4-FFF2-40B4-BE49-F238E27FC236}">
                <a16:creationId xmlns:a16="http://schemas.microsoft.com/office/drawing/2014/main" id="{C8C328E0-7148-48EF-8305-7E276FA7FABB}"/>
              </a:ext>
            </a:extLst>
          </p:cNvPr>
          <p:cNvSpPr/>
          <p:nvPr/>
        </p:nvSpPr>
        <p:spPr>
          <a:xfrm>
            <a:off x="15418" y="105497"/>
            <a:ext cx="4556582" cy="646331"/>
          </a:xfrm>
          <a:prstGeom prst="rect">
            <a:avLst/>
          </a:prstGeom>
        </p:spPr>
        <p:txBody>
          <a:bodyPr wrap="square">
            <a:spAutoFit/>
          </a:bodyPr>
          <a:lstStyle/>
          <a:p>
            <a:pPr marL="285750" indent="-285750">
              <a:buFont typeface="Arial" panose="020B0604020202020204" pitchFamily="34" charset="0"/>
              <a:buChar char="•"/>
            </a:pPr>
            <a:r>
              <a:rPr lang="en-US" dirty="0"/>
              <a:t>Does distance learning fulfill your needs and your students, too?</a:t>
            </a:r>
          </a:p>
        </p:txBody>
      </p:sp>
      <p:sp>
        <p:nvSpPr>
          <p:cNvPr id="10" name="Rectangle 9">
            <a:extLst>
              <a:ext uri="{FF2B5EF4-FFF2-40B4-BE49-F238E27FC236}">
                <a16:creationId xmlns:a16="http://schemas.microsoft.com/office/drawing/2014/main" id="{36FE6E11-44F2-4D6B-B38D-F94137A9D2E3}"/>
              </a:ext>
            </a:extLst>
          </p:cNvPr>
          <p:cNvSpPr/>
          <p:nvPr/>
        </p:nvSpPr>
        <p:spPr>
          <a:xfrm>
            <a:off x="4644008" y="4123842"/>
            <a:ext cx="4392488" cy="646331"/>
          </a:xfrm>
          <a:prstGeom prst="rect">
            <a:avLst/>
          </a:prstGeom>
        </p:spPr>
        <p:txBody>
          <a:bodyPr wrap="square">
            <a:spAutoFit/>
          </a:bodyPr>
          <a:lstStyle/>
          <a:p>
            <a:pPr marL="285750" indent="-285750">
              <a:buFont typeface="Arial" panose="020B0604020202020204" pitchFamily="34" charset="0"/>
              <a:buChar char="•"/>
            </a:pPr>
            <a:r>
              <a:rPr lang="en-US" dirty="0"/>
              <a:t>Please, evaluate a quality of distance </a:t>
            </a:r>
          </a:p>
          <a:p>
            <a:r>
              <a:rPr lang="en-US" dirty="0"/>
              <a:t>     learning in your class.</a:t>
            </a:r>
          </a:p>
        </p:txBody>
      </p:sp>
      <p:sp>
        <p:nvSpPr>
          <p:cNvPr id="11" name="Rectangle 10">
            <a:extLst>
              <a:ext uri="{FF2B5EF4-FFF2-40B4-BE49-F238E27FC236}">
                <a16:creationId xmlns:a16="http://schemas.microsoft.com/office/drawing/2014/main" id="{D44BC928-F001-4798-BA75-D70108867131}"/>
              </a:ext>
            </a:extLst>
          </p:cNvPr>
          <p:cNvSpPr/>
          <p:nvPr/>
        </p:nvSpPr>
        <p:spPr>
          <a:xfrm>
            <a:off x="35496" y="4052800"/>
            <a:ext cx="4572000" cy="923330"/>
          </a:xfrm>
          <a:prstGeom prst="rect">
            <a:avLst/>
          </a:prstGeom>
        </p:spPr>
        <p:txBody>
          <a:bodyPr>
            <a:spAutoFit/>
          </a:bodyPr>
          <a:lstStyle/>
          <a:p>
            <a:pPr marL="285750" indent="-285750">
              <a:buFont typeface="Arial" panose="020B0604020202020204" pitchFamily="34" charset="0"/>
              <a:buChar char="•"/>
            </a:pPr>
            <a:r>
              <a:rPr lang="en-US" dirty="0"/>
              <a:t>Online learning has a positive impact on </a:t>
            </a:r>
          </a:p>
          <a:p>
            <a:r>
              <a:rPr lang="en-US" dirty="0"/>
              <a:t>my learning students and my teaching </a:t>
            </a:r>
          </a:p>
          <a:p>
            <a:r>
              <a:rPr lang="en-US" dirty="0"/>
              <a:t>methods.</a:t>
            </a:r>
          </a:p>
        </p:txBody>
      </p:sp>
      <p:sp>
        <p:nvSpPr>
          <p:cNvPr id="12" name="Rectangle 11">
            <a:extLst>
              <a:ext uri="{FF2B5EF4-FFF2-40B4-BE49-F238E27FC236}">
                <a16:creationId xmlns:a16="http://schemas.microsoft.com/office/drawing/2014/main" id="{E62DB1E8-F996-4E68-AD8C-E7FE77E902A9}"/>
              </a:ext>
            </a:extLst>
          </p:cNvPr>
          <p:cNvSpPr/>
          <p:nvPr/>
        </p:nvSpPr>
        <p:spPr>
          <a:xfrm>
            <a:off x="473138" y="955501"/>
            <a:ext cx="2752662" cy="923330"/>
          </a:xfrm>
          <a:prstGeom prst="rect">
            <a:avLst/>
          </a:prstGeom>
        </p:spPr>
        <p:txBody>
          <a:bodyPr wrap="square">
            <a:spAutoFit/>
          </a:bodyPr>
          <a:lstStyle/>
          <a:p>
            <a:pPr marL="285750" indent="-285750">
              <a:buFont typeface="Arial" panose="020B0604020202020204" pitchFamily="34" charset="0"/>
              <a:buChar char="•"/>
            </a:pPr>
            <a:r>
              <a:rPr lang="en-US" dirty="0"/>
              <a:t>What is the biggest </a:t>
            </a:r>
          </a:p>
          <a:p>
            <a:r>
              <a:rPr lang="en-US" dirty="0"/>
              <a:t>     advantage</a:t>
            </a:r>
          </a:p>
          <a:p>
            <a:r>
              <a:rPr lang="en-US" dirty="0"/>
              <a:t>    of distance learning?</a:t>
            </a:r>
          </a:p>
        </p:txBody>
      </p:sp>
      <p:sp>
        <p:nvSpPr>
          <p:cNvPr id="13" name="Rectangle 12">
            <a:extLst>
              <a:ext uri="{FF2B5EF4-FFF2-40B4-BE49-F238E27FC236}">
                <a16:creationId xmlns:a16="http://schemas.microsoft.com/office/drawing/2014/main" id="{A9AFDC2C-C5FA-433B-BD92-C3D45B520713}"/>
              </a:ext>
            </a:extLst>
          </p:cNvPr>
          <p:cNvSpPr/>
          <p:nvPr/>
        </p:nvSpPr>
        <p:spPr>
          <a:xfrm>
            <a:off x="323528" y="2308817"/>
            <a:ext cx="1872208" cy="1200329"/>
          </a:xfrm>
          <a:prstGeom prst="rect">
            <a:avLst/>
          </a:prstGeom>
        </p:spPr>
        <p:txBody>
          <a:bodyPr wrap="square">
            <a:spAutoFit/>
          </a:bodyPr>
          <a:lstStyle/>
          <a:p>
            <a:pPr marL="285750" indent="-285750">
              <a:buFont typeface="Arial" panose="020B0604020202020204" pitchFamily="34" charset="0"/>
              <a:buChar char="•"/>
            </a:pPr>
            <a:r>
              <a:rPr lang="en-US" dirty="0"/>
              <a:t>Name some platforms you use for online learning.</a:t>
            </a:r>
          </a:p>
        </p:txBody>
      </p:sp>
      <p:sp>
        <p:nvSpPr>
          <p:cNvPr id="14" name="Rectangle 13">
            <a:extLst>
              <a:ext uri="{FF2B5EF4-FFF2-40B4-BE49-F238E27FC236}">
                <a16:creationId xmlns:a16="http://schemas.microsoft.com/office/drawing/2014/main" id="{5789EA82-3747-4040-92E9-D45866B52F01}"/>
              </a:ext>
            </a:extLst>
          </p:cNvPr>
          <p:cNvSpPr/>
          <p:nvPr/>
        </p:nvSpPr>
        <p:spPr>
          <a:xfrm>
            <a:off x="6842582" y="1598478"/>
            <a:ext cx="1977890" cy="1477328"/>
          </a:xfrm>
          <a:prstGeom prst="rect">
            <a:avLst/>
          </a:prstGeom>
        </p:spPr>
        <p:txBody>
          <a:bodyPr wrap="square">
            <a:spAutoFit/>
          </a:bodyPr>
          <a:lstStyle/>
          <a:p>
            <a:pPr marL="285750" indent="-285750" algn="just">
              <a:buFont typeface="Arial" panose="020B0604020202020204" pitchFamily="34" charset="0"/>
              <a:buChar char="•"/>
            </a:pPr>
            <a:r>
              <a:rPr lang="en-US" dirty="0"/>
              <a:t>Would you like to continue </a:t>
            </a:r>
          </a:p>
          <a:p>
            <a:pPr algn="just"/>
            <a:r>
              <a:rPr lang="en-US" dirty="0"/>
              <a:t>     distance </a:t>
            </a:r>
          </a:p>
          <a:p>
            <a:pPr algn="just"/>
            <a:r>
              <a:rPr lang="en-US" dirty="0"/>
              <a:t>     learning in the  </a:t>
            </a:r>
          </a:p>
          <a:p>
            <a:pPr algn="just"/>
            <a:r>
              <a:rPr lang="en-US" dirty="0"/>
              <a:t>     future?</a:t>
            </a:r>
          </a:p>
        </p:txBody>
      </p:sp>
      <p:pic>
        <p:nvPicPr>
          <p:cNvPr id="36" name="Picture 35">
            <a:extLst>
              <a:ext uri="{FF2B5EF4-FFF2-40B4-BE49-F238E27FC236}">
                <a16:creationId xmlns:a16="http://schemas.microsoft.com/office/drawing/2014/main" id="{24798EE4-653A-4CDB-8F28-08928379504E}"/>
              </a:ext>
            </a:extLst>
          </p:cNvPr>
          <p:cNvPicPr>
            <a:picLocks noChangeAspect="1"/>
          </p:cNvPicPr>
          <p:nvPr/>
        </p:nvPicPr>
        <p:blipFill>
          <a:blip r:embed="rId4"/>
          <a:stretch>
            <a:fillRect/>
          </a:stretch>
        </p:blipFill>
        <p:spPr>
          <a:xfrm>
            <a:off x="3243007" y="1169813"/>
            <a:ext cx="3109229" cy="1944793"/>
          </a:xfrm>
          <a:prstGeom prst="rect">
            <a:avLst/>
          </a:prstGeom>
        </p:spPr>
      </p:pic>
    </p:spTree>
    <p:extLst>
      <p:ext uri="{BB962C8B-B14F-4D97-AF65-F5344CB8AC3E}">
        <p14:creationId xmlns:p14="http://schemas.microsoft.com/office/powerpoint/2010/main" val="594682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92D54A65-37E3-440F-89A9-59CF87A87437}"/>
              </a:ext>
            </a:extLst>
          </p:cNvPr>
          <p:cNvSpPr/>
          <p:nvPr/>
        </p:nvSpPr>
        <p:spPr>
          <a:xfrm>
            <a:off x="1975666" y="73383"/>
            <a:ext cx="5470902" cy="276999"/>
          </a:xfrm>
          <a:prstGeom prst="rect">
            <a:avLst/>
          </a:prstGeom>
        </p:spPr>
        <p:txBody>
          <a:bodyPr wrap="square">
            <a:spAutoFit/>
          </a:bodyPr>
          <a:lstStyle/>
          <a:p>
            <a:r>
              <a:rPr lang="en-US" sz="1200" dirty="0">
                <a:solidFill>
                  <a:srgbClr val="C00000"/>
                </a:solidFill>
              </a:rPr>
              <a:t>Does distance learning fulfill your needs and your students, too?</a:t>
            </a:r>
          </a:p>
        </p:txBody>
      </p:sp>
      <p:grpSp>
        <p:nvGrpSpPr>
          <p:cNvPr id="27" name="Group 26">
            <a:extLst>
              <a:ext uri="{FF2B5EF4-FFF2-40B4-BE49-F238E27FC236}">
                <a16:creationId xmlns:a16="http://schemas.microsoft.com/office/drawing/2014/main" id="{5DB64E79-17A7-4DC7-A143-83624F00B68E}"/>
              </a:ext>
            </a:extLst>
          </p:cNvPr>
          <p:cNvGrpSpPr/>
          <p:nvPr/>
        </p:nvGrpSpPr>
        <p:grpSpPr>
          <a:xfrm>
            <a:off x="597290" y="555526"/>
            <a:ext cx="8223182" cy="3888432"/>
            <a:chOff x="459339" y="555526"/>
            <a:chExt cx="8223182" cy="3888432"/>
          </a:xfrm>
        </p:grpSpPr>
        <p:grpSp>
          <p:nvGrpSpPr>
            <p:cNvPr id="20" name="Group 19">
              <a:extLst>
                <a:ext uri="{FF2B5EF4-FFF2-40B4-BE49-F238E27FC236}">
                  <a16:creationId xmlns:a16="http://schemas.microsoft.com/office/drawing/2014/main" id="{FF447872-8146-4CBC-869F-38E9D018CA37}"/>
                </a:ext>
              </a:extLst>
            </p:cNvPr>
            <p:cNvGrpSpPr/>
            <p:nvPr/>
          </p:nvGrpSpPr>
          <p:grpSpPr>
            <a:xfrm>
              <a:off x="459339" y="555526"/>
              <a:ext cx="3824629" cy="1728192"/>
              <a:chOff x="459339" y="555526"/>
              <a:chExt cx="3824629" cy="1728192"/>
            </a:xfrm>
          </p:grpSpPr>
          <p:pic>
            <p:nvPicPr>
              <p:cNvPr id="2" name="Picture 2" descr="Forms response chart. Question title: 5. Does distance learning fulfill your needs and your students, too?. Number of responses: 20 responses.">
                <a:extLst>
                  <a:ext uri="{FF2B5EF4-FFF2-40B4-BE49-F238E27FC236}">
                    <a16:creationId xmlns:a16="http://schemas.microsoft.com/office/drawing/2014/main" id="{BF679193-71CC-4C8F-9B3E-B342B4F773C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9339" y="555526"/>
                <a:ext cx="3824629" cy="172819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0CA0BDF-C07E-446D-AF06-D199CA65A9ED}"/>
                  </a:ext>
                </a:extLst>
              </p:cNvPr>
              <p:cNvPicPr>
                <a:picLocks noChangeAspect="1"/>
              </p:cNvPicPr>
              <p:nvPr/>
            </p:nvPicPr>
            <p:blipFill>
              <a:blip r:embed="rId3"/>
              <a:stretch>
                <a:fillRect/>
              </a:stretch>
            </p:blipFill>
            <p:spPr>
              <a:xfrm>
                <a:off x="2265788" y="1777706"/>
                <a:ext cx="434004" cy="434004"/>
              </a:xfrm>
              <a:prstGeom prst="rect">
                <a:avLst/>
              </a:prstGeom>
            </p:spPr>
          </p:pic>
        </p:grpSp>
        <p:grpSp>
          <p:nvGrpSpPr>
            <p:cNvPr id="21" name="Group 20">
              <a:extLst>
                <a:ext uri="{FF2B5EF4-FFF2-40B4-BE49-F238E27FC236}">
                  <a16:creationId xmlns:a16="http://schemas.microsoft.com/office/drawing/2014/main" id="{C762213E-F291-4AD4-9EE4-1F1A78B7BC2E}"/>
                </a:ext>
              </a:extLst>
            </p:cNvPr>
            <p:cNvGrpSpPr/>
            <p:nvPr/>
          </p:nvGrpSpPr>
          <p:grpSpPr>
            <a:xfrm>
              <a:off x="4932040" y="699542"/>
              <a:ext cx="3750481" cy="1656184"/>
              <a:chOff x="4932040" y="699542"/>
              <a:chExt cx="3750481" cy="1656184"/>
            </a:xfrm>
          </p:grpSpPr>
          <p:pic>
            <p:nvPicPr>
              <p:cNvPr id="18" name="Imagem 1">
                <a:extLst>
                  <a:ext uri="{FF2B5EF4-FFF2-40B4-BE49-F238E27FC236}">
                    <a16:creationId xmlns:a16="http://schemas.microsoft.com/office/drawing/2014/main" id="{14596760-9281-46D0-9F1F-4387D9CE1F66}"/>
                  </a:ext>
                </a:extLst>
              </p:cNvPr>
              <p:cNvPicPr/>
              <p:nvPr/>
            </p:nvPicPr>
            <p:blipFill rotWithShape="1">
              <a:blip r:embed="rId4"/>
              <a:srcRect b="52649"/>
              <a:stretch/>
            </p:blipFill>
            <p:spPr bwMode="auto">
              <a:xfrm>
                <a:off x="4932040" y="699542"/>
                <a:ext cx="3750481" cy="1520665"/>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7C8E7878-1569-44B1-9669-503BC467B9B7}"/>
                  </a:ext>
                </a:extLst>
              </p:cNvPr>
              <p:cNvPicPr>
                <a:picLocks noChangeAspect="1"/>
              </p:cNvPicPr>
              <p:nvPr/>
            </p:nvPicPr>
            <p:blipFill>
              <a:blip r:embed="rId5"/>
              <a:stretch>
                <a:fillRect/>
              </a:stretch>
            </p:blipFill>
            <p:spPr>
              <a:xfrm>
                <a:off x="6804248" y="1934606"/>
                <a:ext cx="438912" cy="421120"/>
              </a:xfrm>
              <a:prstGeom prst="rect">
                <a:avLst/>
              </a:prstGeom>
            </p:spPr>
          </p:pic>
        </p:grpSp>
        <p:grpSp>
          <p:nvGrpSpPr>
            <p:cNvPr id="26" name="Group 25">
              <a:extLst>
                <a:ext uri="{FF2B5EF4-FFF2-40B4-BE49-F238E27FC236}">
                  <a16:creationId xmlns:a16="http://schemas.microsoft.com/office/drawing/2014/main" id="{57A8F700-2278-4319-A3A3-BB2D9D847425}"/>
                </a:ext>
              </a:extLst>
            </p:cNvPr>
            <p:cNvGrpSpPr/>
            <p:nvPr/>
          </p:nvGrpSpPr>
          <p:grpSpPr>
            <a:xfrm>
              <a:off x="5580112" y="3199573"/>
              <a:ext cx="1807064" cy="1244385"/>
              <a:chOff x="5580112" y="3199573"/>
              <a:chExt cx="1807064" cy="1244385"/>
            </a:xfrm>
          </p:grpSpPr>
          <p:pic>
            <p:nvPicPr>
              <p:cNvPr id="8" name="Picture 7">
                <a:extLst>
                  <a:ext uri="{FF2B5EF4-FFF2-40B4-BE49-F238E27FC236}">
                    <a16:creationId xmlns:a16="http://schemas.microsoft.com/office/drawing/2014/main" id="{F612F21D-36CF-48CE-81B0-B3484D9D6359}"/>
                  </a:ext>
                </a:extLst>
              </p:cNvPr>
              <p:cNvPicPr>
                <a:picLocks noChangeAspect="1"/>
              </p:cNvPicPr>
              <p:nvPr/>
            </p:nvPicPr>
            <p:blipFill>
              <a:blip r:embed="rId6"/>
              <a:stretch>
                <a:fillRect/>
              </a:stretch>
            </p:blipFill>
            <p:spPr>
              <a:xfrm>
                <a:off x="6948264" y="4036397"/>
                <a:ext cx="438912" cy="407561"/>
              </a:xfrm>
              <a:prstGeom prst="rect">
                <a:avLst/>
              </a:prstGeom>
            </p:spPr>
          </p:pic>
          <p:pic>
            <p:nvPicPr>
              <p:cNvPr id="11" name="Picture 10">
                <a:extLst>
                  <a:ext uri="{FF2B5EF4-FFF2-40B4-BE49-F238E27FC236}">
                    <a16:creationId xmlns:a16="http://schemas.microsoft.com/office/drawing/2014/main" id="{766ECDAF-457C-44CA-B62E-E376F382E316}"/>
                  </a:ext>
                </a:extLst>
              </p:cNvPr>
              <p:cNvPicPr>
                <a:picLocks noChangeAspect="1"/>
              </p:cNvPicPr>
              <p:nvPr/>
            </p:nvPicPr>
            <p:blipFill>
              <a:blip r:embed="rId7"/>
              <a:stretch>
                <a:fillRect/>
              </a:stretch>
            </p:blipFill>
            <p:spPr>
              <a:xfrm>
                <a:off x="5580112" y="3199573"/>
                <a:ext cx="1710134" cy="1028361"/>
              </a:xfrm>
              <a:prstGeom prst="rect">
                <a:avLst/>
              </a:prstGeom>
            </p:spPr>
          </p:pic>
        </p:grpSp>
        <p:grpSp>
          <p:nvGrpSpPr>
            <p:cNvPr id="24" name="Group 23">
              <a:extLst>
                <a:ext uri="{FF2B5EF4-FFF2-40B4-BE49-F238E27FC236}">
                  <a16:creationId xmlns:a16="http://schemas.microsoft.com/office/drawing/2014/main" id="{E9D6E109-B0FF-4F95-B10E-80D5E4E804F9}"/>
                </a:ext>
              </a:extLst>
            </p:cNvPr>
            <p:cNvGrpSpPr/>
            <p:nvPr/>
          </p:nvGrpSpPr>
          <p:grpSpPr>
            <a:xfrm>
              <a:off x="461478" y="2874939"/>
              <a:ext cx="3822490" cy="1518036"/>
              <a:chOff x="461478" y="2874939"/>
              <a:chExt cx="3822490" cy="1518036"/>
            </a:xfrm>
          </p:grpSpPr>
          <p:pic>
            <p:nvPicPr>
              <p:cNvPr id="13" name="Picture 12">
                <a:extLst>
                  <a:ext uri="{FF2B5EF4-FFF2-40B4-BE49-F238E27FC236}">
                    <a16:creationId xmlns:a16="http://schemas.microsoft.com/office/drawing/2014/main" id="{32EF5B81-04F5-4D3F-B1F2-53EF22A1C8C1}"/>
                  </a:ext>
                </a:extLst>
              </p:cNvPr>
              <p:cNvPicPr>
                <a:picLocks noChangeAspect="1"/>
              </p:cNvPicPr>
              <p:nvPr/>
            </p:nvPicPr>
            <p:blipFill>
              <a:blip r:embed="rId8"/>
              <a:stretch>
                <a:fillRect/>
              </a:stretch>
            </p:blipFill>
            <p:spPr>
              <a:xfrm>
                <a:off x="461478" y="2874939"/>
                <a:ext cx="3822490" cy="1518036"/>
              </a:xfrm>
              <a:prstGeom prst="rect">
                <a:avLst/>
              </a:prstGeom>
            </p:spPr>
          </p:pic>
          <p:pic>
            <p:nvPicPr>
              <p:cNvPr id="16" name="Picture 15">
                <a:extLst>
                  <a:ext uri="{FF2B5EF4-FFF2-40B4-BE49-F238E27FC236}">
                    <a16:creationId xmlns:a16="http://schemas.microsoft.com/office/drawing/2014/main" id="{FF04F581-6956-4DE4-84B1-7D9CA1D3E34D}"/>
                  </a:ext>
                </a:extLst>
              </p:cNvPr>
              <p:cNvPicPr>
                <a:picLocks noChangeAspect="1"/>
              </p:cNvPicPr>
              <p:nvPr/>
            </p:nvPicPr>
            <p:blipFill>
              <a:blip r:embed="rId9"/>
              <a:stretch>
                <a:fillRect/>
              </a:stretch>
            </p:blipFill>
            <p:spPr>
              <a:xfrm>
                <a:off x="2267744" y="3939902"/>
                <a:ext cx="438912" cy="415058"/>
              </a:xfrm>
              <a:prstGeom prst="rect">
                <a:avLst/>
              </a:prstGeom>
            </p:spPr>
          </p:pic>
        </p:grpSp>
      </p:grpSp>
      <p:sp>
        <p:nvSpPr>
          <p:cNvPr id="17" name="Rectangle 16">
            <a:extLst>
              <a:ext uri="{FF2B5EF4-FFF2-40B4-BE49-F238E27FC236}">
                <a16:creationId xmlns:a16="http://schemas.microsoft.com/office/drawing/2014/main" id="{CC8153AA-06A3-4FD3-A847-56F86BB0A395}"/>
              </a:ext>
            </a:extLst>
          </p:cNvPr>
          <p:cNvSpPr/>
          <p:nvPr/>
        </p:nvSpPr>
        <p:spPr>
          <a:xfrm>
            <a:off x="2507710" y="4656542"/>
            <a:ext cx="3927469" cy="276999"/>
          </a:xfrm>
          <a:prstGeom prst="rect">
            <a:avLst/>
          </a:prstGeom>
        </p:spPr>
        <p:txBody>
          <a:bodyPr wrap="square">
            <a:spAutoFit/>
          </a:bodyPr>
          <a:lstStyle/>
          <a:p>
            <a:r>
              <a:rPr lang="en-US" sz="1200" dirty="0">
                <a:latin typeface="+mj-lt"/>
                <a:ea typeface="Calibri" panose="020F0502020204030204" pitchFamily="34" charset="0"/>
                <a:cs typeface="Times New Roman" panose="02020603050405020304" pitchFamily="18" charset="0"/>
              </a:rPr>
              <a:t>Looking on the answers, the most answer was “partly”.</a:t>
            </a:r>
          </a:p>
        </p:txBody>
      </p:sp>
    </p:spTree>
    <p:extLst>
      <p:ext uri="{BB962C8B-B14F-4D97-AF65-F5344CB8AC3E}">
        <p14:creationId xmlns:p14="http://schemas.microsoft.com/office/powerpoint/2010/main" val="2648720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82C74F7-C32E-4C4F-AB80-7C791FAF1A12}"/>
              </a:ext>
            </a:extLst>
          </p:cNvPr>
          <p:cNvGrpSpPr/>
          <p:nvPr/>
        </p:nvGrpSpPr>
        <p:grpSpPr>
          <a:xfrm>
            <a:off x="107504" y="181680"/>
            <a:ext cx="2360612" cy="4574321"/>
            <a:chOff x="107504" y="181680"/>
            <a:chExt cx="2360612" cy="4574321"/>
          </a:xfrm>
        </p:grpSpPr>
        <p:pic>
          <p:nvPicPr>
            <p:cNvPr id="24" name="Imagem 1">
              <a:extLst>
                <a:ext uri="{FF2B5EF4-FFF2-40B4-BE49-F238E27FC236}">
                  <a16:creationId xmlns:a16="http://schemas.microsoft.com/office/drawing/2014/main" id="{CB238D91-B168-42B3-889E-7B9A8F91D8FE}"/>
                </a:ext>
              </a:extLst>
            </p:cNvPr>
            <p:cNvPicPr/>
            <p:nvPr/>
          </p:nvPicPr>
          <p:blipFill rotWithShape="1">
            <a:blip r:embed="rId3"/>
            <a:srcRect t="49561" b="631"/>
            <a:stretch/>
          </p:blipFill>
          <p:spPr bwMode="auto">
            <a:xfrm>
              <a:off x="179512" y="1131590"/>
              <a:ext cx="2189605" cy="1036530"/>
            </a:xfrm>
            <a:prstGeom prst="rect">
              <a:avLst/>
            </a:prstGeom>
            <a:ln>
              <a:noFill/>
            </a:ln>
            <a:extLst>
              <a:ext uri="{53640926-AAD7-44D8-BBD7-CCE9431645EC}">
                <a14:shadowObscured xmlns:a14="http://schemas.microsoft.com/office/drawing/2010/main"/>
              </a:ext>
            </a:extLst>
          </p:spPr>
        </p:pic>
        <p:pic>
          <p:nvPicPr>
            <p:cNvPr id="2050" name="Picture 2" descr="Forms response chart. Question title: 6. Please, evaluate a quality of distance learning in your class.. Number of responses: 20 responses.">
              <a:extLst>
                <a:ext uri="{FF2B5EF4-FFF2-40B4-BE49-F238E27FC236}">
                  <a16:creationId xmlns:a16="http://schemas.microsoft.com/office/drawing/2014/main" id="{C9743515-E6C2-42D3-9A76-C3B2AB2DF29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181680"/>
              <a:ext cx="2180572" cy="103652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0525CC3C-CC12-4847-BB8F-19CD0089AB8D}"/>
                </a:ext>
              </a:extLst>
            </p:cNvPr>
            <p:cNvPicPr>
              <a:picLocks noChangeAspect="1"/>
            </p:cNvPicPr>
            <p:nvPr/>
          </p:nvPicPr>
          <p:blipFill>
            <a:blip r:embed="rId5"/>
            <a:stretch>
              <a:fillRect/>
            </a:stretch>
          </p:blipFill>
          <p:spPr>
            <a:xfrm>
              <a:off x="183580" y="2304359"/>
              <a:ext cx="2194750" cy="1036410"/>
            </a:xfrm>
            <a:prstGeom prst="rect">
              <a:avLst/>
            </a:prstGeom>
          </p:spPr>
        </p:pic>
        <p:pic>
          <p:nvPicPr>
            <p:cNvPr id="2057" name="Picture 2056">
              <a:extLst>
                <a:ext uri="{FF2B5EF4-FFF2-40B4-BE49-F238E27FC236}">
                  <a16:creationId xmlns:a16="http://schemas.microsoft.com/office/drawing/2014/main" id="{DC6286A3-FBCC-4098-A5B1-BE7C9F857460}"/>
                </a:ext>
              </a:extLst>
            </p:cNvPr>
            <p:cNvPicPr>
              <a:picLocks noChangeAspect="1"/>
            </p:cNvPicPr>
            <p:nvPr/>
          </p:nvPicPr>
          <p:blipFill>
            <a:blip r:embed="rId6"/>
            <a:stretch>
              <a:fillRect/>
            </a:stretch>
          </p:blipFill>
          <p:spPr>
            <a:xfrm>
              <a:off x="107504" y="3515471"/>
              <a:ext cx="2360612" cy="1240530"/>
            </a:xfrm>
            <a:prstGeom prst="rect">
              <a:avLst/>
            </a:prstGeom>
          </p:spPr>
        </p:pic>
      </p:grpSp>
      <p:pic>
        <p:nvPicPr>
          <p:cNvPr id="5" name="Picture 4">
            <a:extLst>
              <a:ext uri="{FF2B5EF4-FFF2-40B4-BE49-F238E27FC236}">
                <a16:creationId xmlns:a16="http://schemas.microsoft.com/office/drawing/2014/main" id="{CC740090-EA69-4A5B-8B70-EA42BF9AF843}"/>
              </a:ext>
            </a:extLst>
          </p:cNvPr>
          <p:cNvPicPr>
            <a:picLocks noChangeAspect="1"/>
          </p:cNvPicPr>
          <p:nvPr/>
        </p:nvPicPr>
        <p:blipFill>
          <a:blip r:embed="rId7"/>
          <a:stretch>
            <a:fillRect/>
          </a:stretch>
        </p:blipFill>
        <p:spPr>
          <a:xfrm>
            <a:off x="2195736" y="181680"/>
            <a:ext cx="292608" cy="288544"/>
          </a:xfrm>
          <a:prstGeom prst="rect">
            <a:avLst/>
          </a:prstGeom>
        </p:spPr>
      </p:pic>
      <p:pic>
        <p:nvPicPr>
          <p:cNvPr id="2051" name="Picture 2050">
            <a:extLst>
              <a:ext uri="{FF2B5EF4-FFF2-40B4-BE49-F238E27FC236}">
                <a16:creationId xmlns:a16="http://schemas.microsoft.com/office/drawing/2014/main" id="{A3727109-2A24-4AF4-8D27-D7700613A891}"/>
              </a:ext>
            </a:extLst>
          </p:cNvPr>
          <p:cNvPicPr>
            <a:picLocks noChangeAspect="1"/>
          </p:cNvPicPr>
          <p:nvPr/>
        </p:nvPicPr>
        <p:blipFill>
          <a:blip r:embed="rId8"/>
          <a:stretch>
            <a:fillRect/>
          </a:stretch>
        </p:blipFill>
        <p:spPr>
          <a:xfrm>
            <a:off x="2224174" y="1347614"/>
            <a:ext cx="292608" cy="280416"/>
          </a:xfrm>
          <a:prstGeom prst="rect">
            <a:avLst/>
          </a:prstGeom>
        </p:spPr>
      </p:pic>
      <p:pic>
        <p:nvPicPr>
          <p:cNvPr id="2053" name="Picture 2052">
            <a:extLst>
              <a:ext uri="{FF2B5EF4-FFF2-40B4-BE49-F238E27FC236}">
                <a16:creationId xmlns:a16="http://schemas.microsoft.com/office/drawing/2014/main" id="{A4DDBE04-AC2F-49C6-9820-5EAE50D80566}"/>
              </a:ext>
            </a:extLst>
          </p:cNvPr>
          <p:cNvPicPr>
            <a:picLocks noChangeAspect="1"/>
          </p:cNvPicPr>
          <p:nvPr/>
        </p:nvPicPr>
        <p:blipFill>
          <a:blip r:embed="rId9"/>
          <a:stretch>
            <a:fillRect/>
          </a:stretch>
        </p:blipFill>
        <p:spPr>
          <a:xfrm>
            <a:off x="2158855" y="2449859"/>
            <a:ext cx="292608" cy="276352"/>
          </a:xfrm>
          <a:prstGeom prst="rect">
            <a:avLst/>
          </a:prstGeom>
        </p:spPr>
      </p:pic>
      <p:pic>
        <p:nvPicPr>
          <p:cNvPr id="2055" name="Picture 2054">
            <a:extLst>
              <a:ext uri="{FF2B5EF4-FFF2-40B4-BE49-F238E27FC236}">
                <a16:creationId xmlns:a16="http://schemas.microsoft.com/office/drawing/2014/main" id="{BF0667CA-B74D-4AC7-9CA6-68974CDE0C81}"/>
              </a:ext>
            </a:extLst>
          </p:cNvPr>
          <p:cNvPicPr>
            <a:picLocks noChangeAspect="1"/>
          </p:cNvPicPr>
          <p:nvPr/>
        </p:nvPicPr>
        <p:blipFill>
          <a:blip r:embed="rId10"/>
          <a:stretch>
            <a:fillRect/>
          </a:stretch>
        </p:blipFill>
        <p:spPr>
          <a:xfrm>
            <a:off x="2157323" y="3548040"/>
            <a:ext cx="292608" cy="272287"/>
          </a:xfrm>
          <a:prstGeom prst="rect">
            <a:avLst/>
          </a:prstGeom>
        </p:spPr>
      </p:pic>
      <p:sp>
        <p:nvSpPr>
          <p:cNvPr id="2058" name="Rectangle 2057">
            <a:extLst>
              <a:ext uri="{FF2B5EF4-FFF2-40B4-BE49-F238E27FC236}">
                <a16:creationId xmlns:a16="http://schemas.microsoft.com/office/drawing/2014/main" id="{B85B1461-CF4E-4329-AB4A-94116FFB4985}"/>
              </a:ext>
            </a:extLst>
          </p:cNvPr>
          <p:cNvSpPr/>
          <p:nvPr/>
        </p:nvSpPr>
        <p:spPr>
          <a:xfrm>
            <a:off x="3275856" y="875458"/>
            <a:ext cx="5544616" cy="2308324"/>
          </a:xfrm>
          <a:prstGeom prst="rect">
            <a:avLst/>
          </a:prstGeom>
        </p:spPr>
        <p:txBody>
          <a:bodyPr wrap="square">
            <a:spAutoFit/>
          </a:bodyPr>
          <a:lstStyle/>
          <a:p>
            <a:r>
              <a:rPr lang="en-US" dirty="0"/>
              <a:t>Analyzing the answers given regarding the </a:t>
            </a:r>
            <a:r>
              <a:rPr lang="en-US" dirty="0">
                <a:solidFill>
                  <a:srgbClr val="C00000"/>
                </a:solidFill>
              </a:rPr>
              <a:t>quality of distance learning on a scale from 1 to 5</a:t>
            </a:r>
          </a:p>
          <a:p>
            <a:r>
              <a:rPr lang="en-US" dirty="0"/>
              <a:t> -  1 represents “poor” and 5 “great” -  </a:t>
            </a:r>
          </a:p>
          <a:p>
            <a:r>
              <a:rPr lang="en-US" dirty="0"/>
              <a:t>most teachers evaluated the online educational </a:t>
            </a:r>
          </a:p>
          <a:p>
            <a:r>
              <a:rPr lang="en-US" dirty="0"/>
              <a:t>act having a value of 4, the online activity being </a:t>
            </a:r>
          </a:p>
          <a:p>
            <a:r>
              <a:rPr lang="en-US" dirty="0"/>
              <a:t>“good” (18 answers), and a number of 11 teachers </a:t>
            </a:r>
          </a:p>
          <a:p>
            <a:r>
              <a:rPr lang="en-US" dirty="0"/>
              <a:t>evaluated the quality of online teaching/ distance </a:t>
            </a:r>
          </a:p>
          <a:p>
            <a:r>
              <a:rPr lang="en-US" dirty="0"/>
              <a:t>learning  as an “average” (11 answers - value 3) .</a:t>
            </a:r>
          </a:p>
        </p:txBody>
      </p:sp>
    </p:spTree>
    <p:extLst>
      <p:ext uri="{BB962C8B-B14F-4D97-AF65-F5344CB8AC3E}">
        <p14:creationId xmlns:p14="http://schemas.microsoft.com/office/powerpoint/2010/main" val="1465019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729211" y="4029909"/>
            <a:ext cx="2189605" cy="295466"/>
          </a:xfrm>
          <a:prstGeom prst="rect">
            <a:avLst/>
          </a:prstGeom>
          <a:noFill/>
        </p:spPr>
        <p:txBody>
          <a:bodyPr wrap="square" rtlCol="0">
            <a:spAutoFit/>
          </a:bodyPr>
          <a:lstStyle/>
          <a:p>
            <a:pPr algn="r">
              <a:lnSpc>
                <a:spcPct val="110000"/>
              </a:lnSpc>
            </a:pPr>
            <a:r>
              <a:rPr lang="en-US" altLang="ko-KR" sz="1200" dirty="0">
                <a:solidFill>
                  <a:schemeClr val="bg1"/>
                </a:solidFill>
                <a:cs typeface="Arial" pitchFamily="34" charset="0"/>
              </a:rPr>
              <a:t>Presentation Designed</a:t>
            </a:r>
          </a:p>
        </p:txBody>
      </p:sp>
      <p:pic>
        <p:nvPicPr>
          <p:cNvPr id="6" name="Picture 5">
            <a:extLst>
              <a:ext uri="{FF2B5EF4-FFF2-40B4-BE49-F238E27FC236}">
                <a16:creationId xmlns:a16="http://schemas.microsoft.com/office/drawing/2014/main" id="{9689A0C4-7CD2-4657-AE10-896C372F1574}"/>
              </a:ext>
            </a:extLst>
          </p:cNvPr>
          <p:cNvPicPr>
            <a:picLocks noChangeAspect="1"/>
          </p:cNvPicPr>
          <p:nvPr/>
        </p:nvPicPr>
        <p:blipFill>
          <a:blip r:embed="rId3"/>
          <a:stretch>
            <a:fillRect/>
          </a:stretch>
        </p:blipFill>
        <p:spPr>
          <a:xfrm>
            <a:off x="1052895" y="228629"/>
            <a:ext cx="7456533" cy="4473920"/>
          </a:xfrm>
          <a:prstGeom prst="rect">
            <a:avLst/>
          </a:prstGeom>
        </p:spPr>
      </p:pic>
      <p:sp>
        <p:nvSpPr>
          <p:cNvPr id="7" name="Rectangle 6">
            <a:extLst>
              <a:ext uri="{FF2B5EF4-FFF2-40B4-BE49-F238E27FC236}">
                <a16:creationId xmlns:a16="http://schemas.microsoft.com/office/drawing/2014/main" id="{8DF11933-E0DF-4492-A7BD-F2B7FCE62164}"/>
              </a:ext>
            </a:extLst>
          </p:cNvPr>
          <p:cNvSpPr/>
          <p:nvPr/>
        </p:nvSpPr>
        <p:spPr>
          <a:xfrm>
            <a:off x="1829362" y="68824"/>
            <a:ext cx="6345326" cy="276999"/>
          </a:xfrm>
          <a:prstGeom prst="rect">
            <a:avLst/>
          </a:prstGeom>
        </p:spPr>
        <p:txBody>
          <a:bodyPr wrap="square">
            <a:spAutoFit/>
          </a:bodyPr>
          <a:lstStyle/>
          <a:p>
            <a:r>
              <a:rPr lang="en-US" sz="1200" dirty="0">
                <a:solidFill>
                  <a:srgbClr val="C00000"/>
                </a:solidFill>
              </a:rPr>
              <a:t>Online learning has a positive impact on my learning students and my teaching methods.</a:t>
            </a:r>
          </a:p>
        </p:txBody>
      </p:sp>
      <p:grpSp>
        <p:nvGrpSpPr>
          <p:cNvPr id="8" name="Group 7">
            <a:extLst>
              <a:ext uri="{FF2B5EF4-FFF2-40B4-BE49-F238E27FC236}">
                <a16:creationId xmlns:a16="http://schemas.microsoft.com/office/drawing/2014/main" id="{3925795A-28E7-4927-AD9B-51FA8F27C80F}"/>
              </a:ext>
            </a:extLst>
          </p:cNvPr>
          <p:cNvGrpSpPr/>
          <p:nvPr/>
        </p:nvGrpSpPr>
        <p:grpSpPr>
          <a:xfrm>
            <a:off x="3216149" y="4625365"/>
            <a:ext cx="3228059" cy="379709"/>
            <a:chOff x="3216149" y="4625365"/>
            <a:chExt cx="3228059" cy="379709"/>
          </a:xfrm>
        </p:grpSpPr>
        <p:pic>
          <p:nvPicPr>
            <p:cNvPr id="2055" name="Picture 2054">
              <a:extLst>
                <a:ext uri="{FF2B5EF4-FFF2-40B4-BE49-F238E27FC236}">
                  <a16:creationId xmlns:a16="http://schemas.microsoft.com/office/drawing/2014/main" id="{BF0667CA-B74D-4AC7-9CA6-68974CDE0C81}"/>
                </a:ext>
              </a:extLst>
            </p:cNvPr>
            <p:cNvPicPr>
              <a:picLocks noChangeAspect="1"/>
            </p:cNvPicPr>
            <p:nvPr/>
          </p:nvPicPr>
          <p:blipFill>
            <a:blip r:embed="rId4"/>
            <a:stretch>
              <a:fillRect/>
            </a:stretch>
          </p:blipFill>
          <p:spPr>
            <a:xfrm>
              <a:off x="3216149" y="4625365"/>
              <a:ext cx="347472" cy="323341"/>
            </a:xfrm>
            <a:prstGeom prst="rect">
              <a:avLst/>
            </a:prstGeom>
          </p:spPr>
        </p:pic>
        <p:pic>
          <p:nvPicPr>
            <p:cNvPr id="2053" name="Picture 2052">
              <a:extLst>
                <a:ext uri="{FF2B5EF4-FFF2-40B4-BE49-F238E27FC236}">
                  <a16:creationId xmlns:a16="http://schemas.microsoft.com/office/drawing/2014/main" id="{A4DDBE04-AC2F-49C6-9820-5EAE50D80566}"/>
                </a:ext>
              </a:extLst>
            </p:cNvPr>
            <p:cNvPicPr>
              <a:picLocks noChangeAspect="1"/>
            </p:cNvPicPr>
            <p:nvPr/>
          </p:nvPicPr>
          <p:blipFill>
            <a:blip r:embed="rId5"/>
            <a:stretch>
              <a:fillRect/>
            </a:stretch>
          </p:blipFill>
          <p:spPr>
            <a:xfrm>
              <a:off x="4116318" y="4672508"/>
              <a:ext cx="348548" cy="329184"/>
            </a:xfrm>
            <a:prstGeom prst="rect">
              <a:avLst/>
            </a:prstGeom>
          </p:spPr>
        </p:pic>
        <p:pic>
          <p:nvPicPr>
            <p:cNvPr id="2051" name="Picture 2050">
              <a:extLst>
                <a:ext uri="{FF2B5EF4-FFF2-40B4-BE49-F238E27FC236}">
                  <a16:creationId xmlns:a16="http://schemas.microsoft.com/office/drawing/2014/main" id="{A3727109-2A24-4AF4-8D27-D7700613A891}"/>
                </a:ext>
              </a:extLst>
            </p:cNvPr>
            <p:cNvPicPr>
              <a:picLocks noChangeAspect="1"/>
            </p:cNvPicPr>
            <p:nvPr/>
          </p:nvPicPr>
          <p:blipFill>
            <a:blip r:embed="rId6"/>
            <a:stretch>
              <a:fillRect/>
            </a:stretch>
          </p:blipFill>
          <p:spPr>
            <a:xfrm>
              <a:off x="5130766" y="4687301"/>
              <a:ext cx="305330" cy="292608"/>
            </a:xfrm>
            <a:prstGeom prst="rect">
              <a:avLst/>
            </a:prstGeom>
          </p:spPr>
        </p:pic>
        <p:pic>
          <p:nvPicPr>
            <p:cNvPr id="5" name="Picture 4">
              <a:extLst>
                <a:ext uri="{FF2B5EF4-FFF2-40B4-BE49-F238E27FC236}">
                  <a16:creationId xmlns:a16="http://schemas.microsoft.com/office/drawing/2014/main" id="{CC740090-EA69-4A5B-8B70-EA42BF9AF843}"/>
                </a:ext>
              </a:extLst>
            </p:cNvPr>
            <p:cNvPicPr>
              <a:picLocks noChangeAspect="1"/>
            </p:cNvPicPr>
            <p:nvPr/>
          </p:nvPicPr>
          <p:blipFill>
            <a:blip r:embed="rId7"/>
            <a:stretch>
              <a:fillRect/>
            </a:stretch>
          </p:blipFill>
          <p:spPr>
            <a:xfrm>
              <a:off x="6119660" y="4685034"/>
              <a:ext cx="324548" cy="320040"/>
            </a:xfrm>
            <a:prstGeom prst="rect">
              <a:avLst/>
            </a:prstGeom>
          </p:spPr>
        </p:pic>
      </p:grpSp>
    </p:spTree>
    <p:extLst>
      <p:ext uri="{BB962C8B-B14F-4D97-AF65-F5344CB8AC3E}">
        <p14:creationId xmlns:p14="http://schemas.microsoft.com/office/powerpoint/2010/main" val="359522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6B355E26-6F19-4612-BB29-EF73930B9C59}"/>
              </a:ext>
            </a:extLst>
          </p:cNvPr>
          <p:cNvGrpSpPr/>
          <p:nvPr/>
        </p:nvGrpSpPr>
        <p:grpSpPr>
          <a:xfrm>
            <a:off x="2051800" y="3937484"/>
            <a:ext cx="5616464" cy="740348"/>
            <a:chOff x="2051800" y="3937484"/>
            <a:chExt cx="5616464" cy="740348"/>
          </a:xfrm>
        </p:grpSpPr>
        <p:sp>
          <p:nvSpPr>
            <p:cNvPr id="10" name="Rectangle 9"/>
            <p:cNvSpPr/>
            <p:nvPr/>
          </p:nvSpPr>
          <p:spPr>
            <a:xfrm rot="16200000">
              <a:off x="6938090" y="3947658"/>
              <a:ext cx="740348" cy="72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8" name="Rectangle 7"/>
            <p:cNvSpPr/>
            <p:nvPr/>
          </p:nvSpPr>
          <p:spPr>
            <a:xfrm rot="16200000">
              <a:off x="3635976" y="3939901"/>
              <a:ext cx="720000" cy="7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9" name="Rectangle 8"/>
            <p:cNvSpPr/>
            <p:nvPr/>
          </p:nvSpPr>
          <p:spPr>
            <a:xfrm rot="16200000">
              <a:off x="5349405" y="3937485"/>
              <a:ext cx="720000"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nvGrpSpPr>
            <p:cNvPr id="11" name="Group 10">
              <a:extLst>
                <a:ext uri="{FF2B5EF4-FFF2-40B4-BE49-F238E27FC236}">
                  <a16:creationId xmlns:a16="http://schemas.microsoft.com/office/drawing/2014/main" id="{FBFA9E0D-A957-4B54-B6DE-A4C9D1931C09}"/>
                </a:ext>
              </a:extLst>
            </p:cNvPr>
            <p:cNvGrpSpPr/>
            <p:nvPr/>
          </p:nvGrpSpPr>
          <p:grpSpPr>
            <a:xfrm>
              <a:off x="2051800" y="3939902"/>
              <a:ext cx="720000" cy="720000"/>
              <a:chOff x="1043552" y="2434740"/>
              <a:chExt cx="720000" cy="720000"/>
            </a:xfrm>
          </p:grpSpPr>
          <p:sp>
            <p:nvSpPr>
              <p:cNvPr id="5" name="Rectangle 4"/>
              <p:cNvSpPr/>
              <p:nvPr/>
            </p:nvSpPr>
            <p:spPr>
              <a:xfrm rot="16200000">
                <a:off x="1043552" y="2434740"/>
                <a:ext cx="720000" cy="7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1" name="Trapezoid 13"/>
              <p:cNvSpPr/>
              <p:nvPr/>
            </p:nvSpPr>
            <p:spPr>
              <a:xfrm>
                <a:off x="1220235" y="2639734"/>
                <a:ext cx="366634" cy="310011"/>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sp>
        <p:nvSpPr>
          <p:cNvPr id="32" name="Rounded Rectangle 7"/>
          <p:cNvSpPr/>
          <p:nvPr/>
        </p:nvSpPr>
        <p:spPr>
          <a:xfrm>
            <a:off x="5580112" y="4119698"/>
            <a:ext cx="228980" cy="396268"/>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3" name="Rectangle 18"/>
          <p:cNvSpPr/>
          <p:nvPr/>
        </p:nvSpPr>
        <p:spPr>
          <a:xfrm>
            <a:off x="3815692" y="4155926"/>
            <a:ext cx="396268" cy="314843"/>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4" name="Rounded Rectangle 25"/>
          <p:cNvSpPr/>
          <p:nvPr/>
        </p:nvSpPr>
        <p:spPr>
          <a:xfrm>
            <a:off x="7170498" y="4119698"/>
            <a:ext cx="281822" cy="396268"/>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9" name="Rectangle 28">
            <a:extLst>
              <a:ext uri="{FF2B5EF4-FFF2-40B4-BE49-F238E27FC236}">
                <a16:creationId xmlns:a16="http://schemas.microsoft.com/office/drawing/2014/main" id="{514DA75C-B67E-4149-A82F-782B189F7034}"/>
              </a:ext>
            </a:extLst>
          </p:cNvPr>
          <p:cNvSpPr/>
          <p:nvPr/>
        </p:nvSpPr>
        <p:spPr>
          <a:xfrm>
            <a:off x="539552" y="767482"/>
            <a:ext cx="8568952" cy="2308324"/>
          </a:xfrm>
          <a:prstGeom prst="rect">
            <a:avLst/>
          </a:prstGeom>
        </p:spPr>
        <p:txBody>
          <a:bodyPr wrap="square">
            <a:spAutoFit/>
          </a:bodyPr>
          <a:lstStyle/>
          <a:p>
            <a:r>
              <a:rPr lang="en-US" dirty="0"/>
              <a:t>To the question of </a:t>
            </a:r>
            <a:r>
              <a:rPr lang="en-US" dirty="0">
                <a:solidFill>
                  <a:srgbClr val="C00000"/>
                </a:solidFill>
              </a:rPr>
              <a:t>what is the biggest advantage of distance learning </a:t>
            </a:r>
            <a:r>
              <a:rPr lang="en-US" dirty="0"/>
              <a:t>the most </a:t>
            </a:r>
          </a:p>
          <a:p>
            <a:r>
              <a:rPr lang="en-US" dirty="0"/>
              <a:t>relevant answers were:</a:t>
            </a:r>
          </a:p>
          <a:p>
            <a:endParaRPr lang="en-US" dirty="0"/>
          </a:p>
          <a:p>
            <a:pPr marL="742950" lvl="1" indent="-285750">
              <a:buFont typeface="Arial" panose="020B0604020202020204" pitchFamily="34" charset="0"/>
              <a:buChar char="•"/>
            </a:pPr>
            <a:r>
              <a:rPr lang="en-US" dirty="0"/>
              <a:t>The use of the newest information technologies.</a:t>
            </a:r>
          </a:p>
          <a:p>
            <a:pPr marL="742950" lvl="1" indent="-285750">
              <a:buFont typeface="Arial" panose="020B0604020202020204" pitchFamily="34" charset="0"/>
              <a:buChar char="•"/>
            </a:pPr>
            <a:r>
              <a:rPr lang="en-US" dirty="0"/>
              <a:t>Opportunity to manage your own learning process.</a:t>
            </a:r>
          </a:p>
          <a:p>
            <a:pPr marL="742950" lvl="1" indent="-285750">
              <a:buFont typeface="Arial" panose="020B0604020202020204" pitchFamily="34" charset="0"/>
              <a:buChar char="•"/>
            </a:pPr>
            <a:r>
              <a:rPr lang="en-US" dirty="0"/>
              <a:t>Access to all the information through the internet.</a:t>
            </a:r>
          </a:p>
          <a:p>
            <a:pPr marL="742950" lvl="1" indent="-285750">
              <a:buFont typeface="Arial" panose="020B0604020202020204" pitchFamily="34" charset="0"/>
              <a:buChar char="•"/>
            </a:pPr>
            <a:r>
              <a:rPr lang="en-US" dirty="0"/>
              <a:t>Ability to learn through distance.</a:t>
            </a:r>
          </a:p>
          <a:p>
            <a:pPr marL="742950" lvl="1" indent="-285750">
              <a:buFont typeface="Arial" panose="020B0604020202020204" pitchFamily="34" charset="0"/>
              <a:buChar char="•"/>
            </a:pPr>
            <a:r>
              <a:rPr lang="en-US" dirty="0"/>
              <a:t>Ability to choose when to learn.</a:t>
            </a:r>
          </a:p>
        </p:txBody>
      </p:sp>
    </p:spTree>
    <p:extLst>
      <p:ext uri="{BB962C8B-B14F-4D97-AF65-F5344CB8AC3E}">
        <p14:creationId xmlns:p14="http://schemas.microsoft.com/office/powerpoint/2010/main" val="1488348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7"/>
          <p:cNvSpPr/>
          <p:nvPr/>
        </p:nvSpPr>
        <p:spPr>
          <a:xfrm>
            <a:off x="5580112" y="4119698"/>
            <a:ext cx="228980" cy="396268"/>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3" name="Rectangle 18"/>
          <p:cNvSpPr/>
          <p:nvPr/>
        </p:nvSpPr>
        <p:spPr>
          <a:xfrm>
            <a:off x="3815692" y="4155926"/>
            <a:ext cx="396268" cy="314843"/>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4" name="Rounded Rectangle 25"/>
          <p:cNvSpPr/>
          <p:nvPr/>
        </p:nvSpPr>
        <p:spPr>
          <a:xfrm>
            <a:off x="7170498" y="4119698"/>
            <a:ext cx="281822" cy="396268"/>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2" name="Table 1">
            <a:extLst>
              <a:ext uri="{FF2B5EF4-FFF2-40B4-BE49-F238E27FC236}">
                <a16:creationId xmlns:a16="http://schemas.microsoft.com/office/drawing/2014/main" id="{8E2B1616-1EE2-4534-AD0D-0C7ED922C2A6}"/>
              </a:ext>
            </a:extLst>
          </p:cNvPr>
          <p:cNvGraphicFramePr>
            <a:graphicFrameLocks noGrp="1"/>
          </p:cNvGraphicFramePr>
          <p:nvPr>
            <p:extLst>
              <p:ext uri="{D42A27DB-BD31-4B8C-83A1-F6EECF244321}">
                <p14:modId xmlns:p14="http://schemas.microsoft.com/office/powerpoint/2010/main" val="1170016222"/>
              </p:ext>
            </p:extLst>
          </p:nvPr>
        </p:nvGraphicFramePr>
        <p:xfrm>
          <a:off x="683568" y="3491459"/>
          <a:ext cx="2736304" cy="1096515"/>
        </p:xfrm>
        <a:graphic>
          <a:graphicData uri="http://schemas.openxmlformats.org/drawingml/2006/table">
            <a:tbl>
              <a:tblPr firstRow="1" firstCol="1" bandRow="1">
                <a:tableStyleId>{5C22544A-7EE6-4342-B048-85BDC9FD1C3A}</a:tableStyleId>
              </a:tblPr>
              <a:tblGrid>
                <a:gridCol w="1158858">
                  <a:extLst>
                    <a:ext uri="{9D8B030D-6E8A-4147-A177-3AD203B41FA5}">
                      <a16:colId xmlns:a16="http://schemas.microsoft.com/office/drawing/2014/main" val="1814587609"/>
                    </a:ext>
                  </a:extLst>
                </a:gridCol>
                <a:gridCol w="1577446">
                  <a:extLst>
                    <a:ext uri="{9D8B030D-6E8A-4147-A177-3AD203B41FA5}">
                      <a16:colId xmlns:a16="http://schemas.microsoft.com/office/drawing/2014/main" val="1054001753"/>
                    </a:ext>
                  </a:extLst>
                </a:gridCol>
              </a:tblGrid>
              <a:tr h="219303">
                <a:tc>
                  <a:txBody>
                    <a:bodyPr/>
                    <a:lstStyle/>
                    <a:p>
                      <a:pPr>
                        <a:lnSpc>
                          <a:spcPct val="107000"/>
                        </a:lnSpc>
                        <a:spcAft>
                          <a:spcPts val="0"/>
                        </a:spcAft>
                      </a:pPr>
                      <a:r>
                        <a:rPr lang="en-US" sz="11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US" sz="1100">
                          <a:effectLst/>
                        </a:rPr>
                        <a:t>Platforms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068632888"/>
                  </a:ext>
                </a:extLst>
              </a:tr>
              <a:tr h="219303">
                <a:tc>
                  <a:txBody>
                    <a:bodyPr/>
                    <a:lstStyle/>
                    <a:p>
                      <a:pPr algn="r">
                        <a:lnSpc>
                          <a:spcPct val="107000"/>
                        </a:lnSpc>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US" sz="1100" dirty="0">
                          <a:effectLst/>
                        </a:rPr>
                        <a:t>Microsoft TEAMS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132757712"/>
                  </a:ext>
                </a:extLst>
              </a:tr>
              <a:tr h="219303">
                <a:tc>
                  <a:txBody>
                    <a:bodyPr/>
                    <a:lstStyle/>
                    <a:p>
                      <a:pPr algn="r">
                        <a:lnSpc>
                          <a:spcPct val="107000"/>
                        </a:lnSpc>
                        <a:spcAft>
                          <a:spcPts val="0"/>
                        </a:spcAft>
                      </a:pPr>
                      <a:r>
                        <a:rPr lang="en-US" sz="11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US" sz="1100">
                          <a:effectLst/>
                        </a:rPr>
                        <a:t>Microsoft TEAMS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909079856"/>
                  </a:ext>
                </a:extLst>
              </a:tr>
              <a:tr h="219303">
                <a:tc>
                  <a:txBody>
                    <a:bodyPr/>
                    <a:lstStyle/>
                    <a:p>
                      <a:pPr algn="r">
                        <a:lnSpc>
                          <a:spcPct val="107000"/>
                        </a:lnSpc>
                        <a:spcAft>
                          <a:spcPts val="0"/>
                        </a:spcAft>
                      </a:pPr>
                      <a:r>
                        <a:rPr lang="en-US" sz="11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US" sz="1100">
                          <a:effectLst/>
                        </a:rPr>
                        <a:t>Microsoft TEAMS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742335002"/>
                  </a:ext>
                </a:extLst>
              </a:tr>
              <a:tr h="219303">
                <a:tc>
                  <a:txBody>
                    <a:bodyPr/>
                    <a:lstStyle/>
                    <a:p>
                      <a:pPr algn="r">
                        <a:lnSpc>
                          <a:spcPct val="107000"/>
                        </a:lnSpc>
                        <a:spcAft>
                          <a:spcPts val="0"/>
                        </a:spcAft>
                      </a:pPr>
                      <a:r>
                        <a:rPr lang="en-US" sz="11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US" sz="1100" dirty="0">
                          <a:effectLst/>
                        </a:rPr>
                        <a:t>Microsoft TEAMS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418067293"/>
                  </a:ext>
                </a:extLst>
              </a:tr>
            </a:tbl>
          </a:graphicData>
        </a:graphic>
      </p:graphicFrame>
      <p:graphicFrame>
        <p:nvGraphicFramePr>
          <p:cNvPr id="4" name="Table 3">
            <a:extLst>
              <a:ext uri="{FF2B5EF4-FFF2-40B4-BE49-F238E27FC236}">
                <a16:creationId xmlns:a16="http://schemas.microsoft.com/office/drawing/2014/main" id="{ADAF805B-06EF-4976-8D79-096B7ED58082}"/>
              </a:ext>
            </a:extLst>
          </p:cNvPr>
          <p:cNvGraphicFramePr>
            <a:graphicFrameLocks noGrp="1"/>
          </p:cNvGraphicFramePr>
          <p:nvPr>
            <p:extLst>
              <p:ext uri="{D42A27DB-BD31-4B8C-83A1-F6EECF244321}">
                <p14:modId xmlns:p14="http://schemas.microsoft.com/office/powerpoint/2010/main" val="2189374680"/>
              </p:ext>
            </p:extLst>
          </p:nvPr>
        </p:nvGraphicFramePr>
        <p:xfrm>
          <a:off x="5220072" y="3087199"/>
          <a:ext cx="3456384" cy="1572783"/>
        </p:xfrm>
        <a:graphic>
          <a:graphicData uri="http://schemas.openxmlformats.org/drawingml/2006/table">
            <a:tbl>
              <a:tblPr firstRow="1" firstCol="1" bandRow="1">
                <a:tableStyleId>{5C22544A-7EE6-4342-B048-85BDC9FD1C3A}</a:tableStyleId>
              </a:tblPr>
              <a:tblGrid>
                <a:gridCol w="523596">
                  <a:extLst>
                    <a:ext uri="{9D8B030D-6E8A-4147-A177-3AD203B41FA5}">
                      <a16:colId xmlns:a16="http://schemas.microsoft.com/office/drawing/2014/main" val="3956535463"/>
                    </a:ext>
                  </a:extLst>
                </a:gridCol>
                <a:gridCol w="2932788">
                  <a:extLst>
                    <a:ext uri="{9D8B030D-6E8A-4147-A177-3AD203B41FA5}">
                      <a16:colId xmlns:a16="http://schemas.microsoft.com/office/drawing/2014/main" val="2627772021"/>
                    </a:ext>
                  </a:extLst>
                </a:gridCol>
              </a:tblGrid>
              <a:tr h="193495">
                <a:tc>
                  <a:txBody>
                    <a:bodyPr/>
                    <a:lstStyle/>
                    <a:p>
                      <a:pPr>
                        <a:lnSpc>
                          <a:spcPct val="107000"/>
                        </a:lnSpc>
                        <a:spcAft>
                          <a:spcPts val="0"/>
                        </a:spcAft>
                      </a:pPr>
                      <a:r>
                        <a:rPr lang="en-US" sz="11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US" sz="1100">
                          <a:effectLst/>
                        </a:rPr>
                        <a:t>Platforms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590157564"/>
                  </a:ext>
                </a:extLst>
              </a:tr>
              <a:tr h="205906">
                <a:tc>
                  <a:txBody>
                    <a:bodyPr/>
                    <a:lstStyle/>
                    <a:p>
                      <a:pPr algn="r">
                        <a:lnSpc>
                          <a:spcPct val="107000"/>
                        </a:lnSpc>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US" sz="1100" dirty="0" err="1">
                          <a:effectLst/>
                        </a:rPr>
                        <a:t>ZOOM;Microsoft</a:t>
                      </a:r>
                      <a:r>
                        <a:rPr lang="en-US" sz="1100" dirty="0">
                          <a:effectLst/>
                        </a:rPr>
                        <a:t> TEAMS; WhatsApp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89333943"/>
                  </a:ext>
                </a:extLst>
              </a:tr>
              <a:tr h="205906">
                <a:tc>
                  <a:txBody>
                    <a:bodyPr/>
                    <a:lstStyle/>
                    <a:p>
                      <a:pPr algn="r">
                        <a:lnSpc>
                          <a:spcPct val="107000"/>
                        </a:lnSpc>
                        <a:spcAft>
                          <a:spcPts val="0"/>
                        </a:spcAft>
                      </a:pPr>
                      <a:r>
                        <a:rPr lang="en-US" sz="11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US" sz="1100" dirty="0" err="1">
                          <a:effectLst/>
                        </a:rPr>
                        <a:t>ZOOM;WhatsApp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772457831"/>
                  </a:ext>
                </a:extLst>
              </a:tr>
              <a:tr h="205906">
                <a:tc>
                  <a:txBody>
                    <a:bodyPr/>
                    <a:lstStyle/>
                    <a:p>
                      <a:pPr algn="r">
                        <a:lnSpc>
                          <a:spcPct val="107000"/>
                        </a:lnSpc>
                        <a:spcAft>
                          <a:spcPts val="0"/>
                        </a:spcAft>
                      </a:pPr>
                      <a:r>
                        <a:rPr lang="en-US" sz="11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US" sz="1100">
                          <a:effectLst/>
                        </a:rPr>
                        <a:t>ZOOM;WhatsApp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541848667"/>
                  </a:ext>
                </a:extLst>
              </a:tr>
              <a:tr h="205906">
                <a:tc>
                  <a:txBody>
                    <a:bodyPr/>
                    <a:lstStyle/>
                    <a:p>
                      <a:pPr algn="r">
                        <a:lnSpc>
                          <a:spcPct val="107000"/>
                        </a:lnSpc>
                        <a:spcAft>
                          <a:spcPts val="0"/>
                        </a:spcAft>
                      </a:pPr>
                      <a:r>
                        <a:rPr lang="en-US" sz="11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US" sz="1100">
                          <a:effectLst/>
                        </a:rPr>
                        <a:t>ZOOM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81573536"/>
                  </a:ext>
                </a:extLst>
              </a:tr>
              <a:tr h="257632">
                <a:tc>
                  <a:txBody>
                    <a:bodyPr/>
                    <a:lstStyle/>
                    <a:p>
                      <a:pPr algn="r">
                        <a:lnSpc>
                          <a:spcPct val="107000"/>
                        </a:lnSpc>
                        <a:spcAft>
                          <a:spcPts val="0"/>
                        </a:spcAft>
                      </a:pPr>
                      <a:r>
                        <a:rPr lang="en-US" sz="11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US" sz="1100" dirty="0" err="1">
                          <a:effectLst/>
                        </a:rPr>
                        <a:t>ZOOM;Microsoft</a:t>
                      </a:r>
                      <a:r>
                        <a:rPr lang="en-US" sz="1100" dirty="0">
                          <a:effectLst/>
                        </a:rPr>
                        <a:t> </a:t>
                      </a:r>
                      <a:r>
                        <a:rPr lang="en-US" sz="1100" dirty="0" err="1">
                          <a:effectLst/>
                        </a:rPr>
                        <a:t>TEAMS;Skype;WhatsApp</a:t>
                      </a:r>
                      <a:r>
                        <a:rPr lang="en-US" sz="1100" dirty="0">
                          <a:effectLst/>
                        </a:rPr>
                        <a:t>;</a:t>
                      </a:r>
                    </a:p>
                    <a:p>
                      <a:pPr>
                        <a:lnSpc>
                          <a:spcPct val="107000"/>
                        </a:lnSpc>
                        <a:spcAft>
                          <a:spcPts val="0"/>
                        </a:spcAft>
                      </a:pPr>
                      <a:r>
                        <a:rPr lang="en-US" sz="1100" dirty="0">
                          <a:effectLst/>
                        </a:rPr>
                        <a:t>Facebook groups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101014477"/>
                  </a:ext>
                </a:extLst>
              </a:tr>
              <a:tr h="205906">
                <a:tc>
                  <a:txBody>
                    <a:bodyPr/>
                    <a:lstStyle/>
                    <a:p>
                      <a:pPr algn="r">
                        <a:lnSpc>
                          <a:spcPct val="107000"/>
                        </a:lnSpc>
                        <a:spcAft>
                          <a:spcPts val="0"/>
                        </a:spcAft>
                      </a:pPr>
                      <a:r>
                        <a:rPr lang="en-US" sz="1100" dirty="0">
                          <a:effectLst/>
                        </a:rPr>
                        <a:t>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US" sz="1100" dirty="0">
                          <a:effectLst/>
                        </a:rPr>
                        <a:t>ZOOM; Microsoft TEAMS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316586370"/>
                  </a:ext>
                </a:extLst>
              </a:tr>
            </a:tbl>
          </a:graphicData>
        </a:graphic>
      </p:graphicFrame>
      <p:grpSp>
        <p:nvGrpSpPr>
          <p:cNvPr id="13" name="Group 12">
            <a:extLst>
              <a:ext uri="{FF2B5EF4-FFF2-40B4-BE49-F238E27FC236}">
                <a16:creationId xmlns:a16="http://schemas.microsoft.com/office/drawing/2014/main" id="{F3537726-EB25-4EA5-9BCE-AD4C3DB56D2E}"/>
              </a:ext>
            </a:extLst>
          </p:cNvPr>
          <p:cNvGrpSpPr/>
          <p:nvPr/>
        </p:nvGrpSpPr>
        <p:grpSpPr>
          <a:xfrm>
            <a:off x="144464" y="195486"/>
            <a:ext cx="4211512" cy="2232248"/>
            <a:chOff x="144464" y="195486"/>
            <a:chExt cx="4211512" cy="2232248"/>
          </a:xfrm>
        </p:grpSpPr>
        <p:pic>
          <p:nvPicPr>
            <p:cNvPr id="3074" name="Picture 2" descr="Forms response chart. Question title: 9. Name some platforms you use for online learning.. Number of responses: 20 responses.">
              <a:extLst>
                <a:ext uri="{FF2B5EF4-FFF2-40B4-BE49-F238E27FC236}">
                  <a16:creationId xmlns:a16="http://schemas.microsoft.com/office/drawing/2014/main" id="{4F475826-40F8-4F9F-B987-4081B204BF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464" y="195486"/>
              <a:ext cx="4211512" cy="22322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3485C76-9EF7-4154-98E4-3A8D9676D9C5}"/>
                </a:ext>
              </a:extLst>
            </p:cNvPr>
            <p:cNvPicPr>
              <a:picLocks noChangeAspect="1"/>
            </p:cNvPicPr>
            <p:nvPr/>
          </p:nvPicPr>
          <p:blipFill>
            <a:blip r:embed="rId3"/>
            <a:stretch>
              <a:fillRect/>
            </a:stretch>
          </p:blipFill>
          <p:spPr>
            <a:xfrm>
              <a:off x="2520692" y="238507"/>
              <a:ext cx="323116" cy="317019"/>
            </a:xfrm>
            <a:prstGeom prst="rect">
              <a:avLst/>
            </a:prstGeom>
          </p:spPr>
        </p:pic>
      </p:grpSp>
      <p:grpSp>
        <p:nvGrpSpPr>
          <p:cNvPr id="14" name="Group 13">
            <a:extLst>
              <a:ext uri="{FF2B5EF4-FFF2-40B4-BE49-F238E27FC236}">
                <a16:creationId xmlns:a16="http://schemas.microsoft.com/office/drawing/2014/main" id="{822EB202-2EE1-4694-B021-A23B6D48B9D3}"/>
              </a:ext>
            </a:extLst>
          </p:cNvPr>
          <p:cNvGrpSpPr/>
          <p:nvPr/>
        </p:nvGrpSpPr>
        <p:grpSpPr>
          <a:xfrm>
            <a:off x="4355976" y="190885"/>
            <a:ext cx="4625459" cy="2105244"/>
            <a:chOff x="4355976" y="190885"/>
            <a:chExt cx="4625459" cy="2105244"/>
          </a:xfrm>
        </p:grpSpPr>
        <p:pic>
          <p:nvPicPr>
            <p:cNvPr id="3" name="Picture 2">
              <a:extLst>
                <a:ext uri="{FF2B5EF4-FFF2-40B4-BE49-F238E27FC236}">
                  <a16:creationId xmlns:a16="http://schemas.microsoft.com/office/drawing/2014/main" id="{37975D2A-4508-4BEA-A089-83F7B93CA4A8}"/>
                </a:ext>
              </a:extLst>
            </p:cNvPr>
            <p:cNvPicPr>
              <a:picLocks noChangeAspect="1"/>
            </p:cNvPicPr>
            <p:nvPr/>
          </p:nvPicPr>
          <p:blipFill>
            <a:blip r:embed="rId4"/>
            <a:stretch>
              <a:fillRect/>
            </a:stretch>
          </p:blipFill>
          <p:spPr>
            <a:xfrm>
              <a:off x="4355976" y="212826"/>
              <a:ext cx="4625459" cy="2083303"/>
            </a:xfrm>
            <a:prstGeom prst="rect">
              <a:avLst/>
            </a:prstGeom>
          </p:spPr>
        </p:pic>
        <p:pic>
          <p:nvPicPr>
            <p:cNvPr id="8" name="Picture 7">
              <a:extLst>
                <a:ext uri="{FF2B5EF4-FFF2-40B4-BE49-F238E27FC236}">
                  <a16:creationId xmlns:a16="http://schemas.microsoft.com/office/drawing/2014/main" id="{2DF9C6AD-6BDE-454C-A329-8E5935BD0817}"/>
                </a:ext>
              </a:extLst>
            </p:cNvPr>
            <p:cNvPicPr>
              <a:picLocks noChangeAspect="1"/>
            </p:cNvPicPr>
            <p:nvPr/>
          </p:nvPicPr>
          <p:blipFill>
            <a:blip r:embed="rId5"/>
            <a:stretch>
              <a:fillRect/>
            </a:stretch>
          </p:blipFill>
          <p:spPr>
            <a:xfrm>
              <a:off x="6948264" y="190885"/>
              <a:ext cx="304826" cy="292633"/>
            </a:xfrm>
            <a:prstGeom prst="rect">
              <a:avLst/>
            </a:prstGeom>
          </p:spPr>
        </p:pic>
      </p:grpSp>
      <p:pic>
        <p:nvPicPr>
          <p:cNvPr id="10" name="Picture 9">
            <a:extLst>
              <a:ext uri="{FF2B5EF4-FFF2-40B4-BE49-F238E27FC236}">
                <a16:creationId xmlns:a16="http://schemas.microsoft.com/office/drawing/2014/main" id="{3C84CB6B-FB19-47B3-8449-6E08D1CB0F9C}"/>
              </a:ext>
            </a:extLst>
          </p:cNvPr>
          <p:cNvPicPr>
            <a:picLocks noChangeAspect="1"/>
          </p:cNvPicPr>
          <p:nvPr/>
        </p:nvPicPr>
        <p:blipFill>
          <a:blip r:embed="rId6"/>
          <a:stretch>
            <a:fillRect/>
          </a:stretch>
        </p:blipFill>
        <p:spPr>
          <a:xfrm>
            <a:off x="336066" y="3914791"/>
            <a:ext cx="347502" cy="329213"/>
          </a:xfrm>
          <a:prstGeom prst="rect">
            <a:avLst/>
          </a:prstGeom>
        </p:spPr>
      </p:pic>
      <p:pic>
        <p:nvPicPr>
          <p:cNvPr id="12" name="Picture 11">
            <a:extLst>
              <a:ext uri="{FF2B5EF4-FFF2-40B4-BE49-F238E27FC236}">
                <a16:creationId xmlns:a16="http://schemas.microsoft.com/office/drawing/2014/main" id="{B8BB3D81-7671-4FAC-B954-6225512C3C38}"/>
              </a:ext>
            </a:extLst>
          </p:cNvPr>
          <p:cNvPicPr>
            <a:picLocks noChangeAspect="1"/>
          </p:cNvPicPr>
          <p:nvPr/>
        </p:nvPicPr>
        <p:blipFill>
          <a:blip r:embed="rId7"/>
          <a:stretch>
            <a:fillRect/>
          </a:stretch>
        </p:blipFill>
        <p:spPr>
          <a:xfrm>
            <a:off x="4860032" y="3796582"/>
            <a:ext cx="347502" cy="323116"/>
          </a:xfrm>
          <a:prstGeom prst="rect">
            <a:avLst/>
          </a:prstGeom>
        </p:spPr>
      </p:pic>
    </p:spTree>
    <p:extLst>
      <p:ext uri="{BB962C8B-B14F-4D97-AF65-F5344CB8AC3E}">
        <p14:creationId xmlns:p14="http://schemas.microsoft.com/office/powerpoint/2010/main" val="2677684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729211" y="4029909"/>
            <a:ext cx="2189605" cy="295466"/>
          </a:xfrm>
          <a:prstGeom prst="rect">
            <a:avLst/>
          </a:prstGeom>
          <a:noFill/>
        </p:spPr>
        <p:txBody>
          <a:bodyPr wrap="square" rtlCol="0">
            <a:spAutoFit/>
          </a:bodyPr>
          <a:lstStyle/>
          <a:p>
            <a:pPr algn="r">
              <a:lnSpc>
                <a:spcPct val="110000"/>
              </a:lnSpc>
            </a:pPr>
            <a:r>
              <a:rPr lang="en-US" altLang="ko-KR" sz="1200" dirty="0">
                <a:solidFill>
                  <a:schemeClr val="bg1"/>
                </a:solidFill>
                <a:cs typeface="Arial" pitchFamily="34" charset="0"/>
              </a:rPr>
              <a:t>Presentation Designed</a:t>
            </a:r>
          </a:p>
        </p:txBody>
      </p:sp>
      <p:sp>
        <p:nvSpPr>
          <p:cNvPr id="2" name="Rectangle 1">
            <a:extLst>
              <a:ext uri="{FF2B5EF4-FFF2-40B4-BE49-F238E27FC236}">
                <a16:creationId xmlns:a16="http://schemas.microsoft.com/office/drawing/2014/main" id="{0F4199ED-2FD4-40ED-B83F-8EBDA193C1AF}"/>
              </a:ext>
            </a:extLst>
          </p:cNvPr>
          <p:cNvSpPr/>
          <p:nvPr/>
        </p:nvSpPr>
        <p:spPr>
          <a:xfrm>
            <a:off x="1259632" y="339502"/>
            <a:ext cx="7416824" cy="1754326"/>
          </a:xfrm>
          <a:prstGeom prst="rect">
            <a:avLst/>
          </a:prstGeom>
        </p:spPr>
        <p:txBody>
          <a:bodyPr wrap="square">
            <a:spAutoFit/>
          </a:bodyPr>
          <a:lstStyle/>
          <a:p>
            <a:r>
              <a:rPr lang="en-US" dirty="0"/>
              <a:t>The most common platforms that were used during the online activities:</a:t>
            </a:r>
          </a:p>
          <a:p>
            <a:pPr marL="285750" indent="-285750">
              <a:buFont typeface="Arial" panose="020B0604020202020204" pitchFamily="34" charset="0"/>
              <a:buChar char="•"/>
            </a:pPr>
            <a:r>
              <a:rPr lang="en-US" dirty="0"/>
              <a:t>Microsoft TEAMS</a:t>
            </a:r>
          </a:p>
          <a:p>
            <a:pPr marL="285750" indent="-285750">
              <a:buFont typeface="Arial" panose="020B0604020202020204" pitchFamily="34" charset="0"/>
              <a:buChar char="•"/>
            </a:pPr>
            <a:r>
              <a:rPr lang="en-US" dirty="0"/>
              <a:t>ZOOM</a:t>
            </a:r>
          </a:p>
          <a:p>
            <a:pPr marL="285750" indent="-285750">
              <a:buFont typeface="Arial" panose="020B0604020202020204" pitchFamily="34" charset="0"/>
              <a:buChar char="•"/>
            </a:pPr>
            <a:r>
              <a:rPr lang="en-US" dirty="0"/>
              <a:t>WhatsApp</a:t>
            </a:r>
          </a:p>
          <a:p>
            <a:pPr marL="285750" indent="-285750">
              <a:buFont typeface="Arial" panose="020B0604020202020204" pitchFamily="34" charset="0"/>
              <a:buChar char="•"/>
            </a:pPr>
            <a:r>
              <a:rPr lang="en-US" dirty="0"/>
              <a:t>Skype</a:t>
            </a:r>
          </a:p>
          <a:p>
            <a:pPr marL="285750" indent="-285750">
              <a:buFont typeface="Arial" panose="020B0604020202020204" pitchFamily="34" charset="0"/>
              <a:buChar char="•"/>
            </a:pPr>
            <a:endParaRPr lang="en-US" dirty="0"/>
          </a:p>
        </p:txBody>
      </p:sp>
      <p:sp>
        <p:nvSpPr>
          <p:cNvPr id="3" name="Rectangle 2">
            <a:extLst>
              <a:ext uri="{FF2B5EF4-FFF2-40B4-BE49-F238E27FC236}">
                <a16:creationId xmlns:a16="http://schemas.microsoft.com/office/drawing/2014/main" id="{86AB4043-9B09-468D-B9B6-3D544F2E36F0}"/>
              </a:ext>
            </a:extLst>
          </p:cNvPr>
          <p:cNvSpPr/>
          <p:nvPr/>
        </p:nvSpPr>
        <p:spPr>
          <a:xfrm>
            <a:off x="4132200" y="1980174"/>
            <a:ext cx="879600" cy="375552"/>
          </a:xfrm>
          <a:prstGeom prst="rect">
            <a:avLst/>
          </a:prstGeom>
        </p:spPr>
        <p:txBody>
          <a:bodyPr wrap="non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Others:</a:t>
            </a:r>
          </a:p>
        </p:txBody>
      </p:sp>
      <p:sp>
        <p:nvSpPr>
          <p:cNvPr id="4" name="Rectangle 3">
            <a:extLst>
              <a:ext uri="{FF2B5EF4-FFF2-40B4-BE49-F238E27FC236}">
                <a16:creationId xmlns:a16="http://schemas.microsoft.com/office/drawing/2014/main" id="{3BA86967-4641-4245-80FD-D8B3B9AD8374}"/>
              </a:ext>
            </a:extLst>
          </p:cNvPr>
          <p:cNvSpPr/>
          <p:nvPr/>
        </p:nvSpPr>
        <p:spPr>
          <a:xfrm>
            <a:off x="2262632" y="2768198"/>
            <a:ext cx="1656184" cy="1572418"/>
          </a:xfrm>
          <a:prstGeom prst="rect">
            <a:avLst/>
          </a:prstGeom>
        </p:spPr>
        <p:txBody>
          <a:bodyPr wrap="square">
            <a:spAutoFit/>
          </a:bodyPr>
          <a:lstStyle/>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err="1">
                <a:latin typeface="Calibri" panose="020F0502020204030204" pitchFamily="34" charset="0"/>
                <a:ea typeface="Calibri" panose="020F0502020204030204" pitchFamily="34" charset="0"/>
                <a:cs typeface="Times New Roman" panose="02020603050405020304" pitchFamily="18" charset="0"/>
              </a:rPr>
              <a:t>Wordwall</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err="1">
                <a:latin typeface="Calibri" panose="020F0502020204030204" pitchFamily="34" charset="0"/>
                <a:ea typeface="Calibri" panose="020F0502020204030204" pitchFamily="34" charset="0"/>
                <a:cs typeface="Times New Roman" panose="02020603050405020304" pitchFamily="18" charset="0"/>
              </a:rPr>
              <a:t>LearningApp</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ASQ.ro</a:t>
            </a:r>
          </a:p>
        </p:txBody>
      </p:sp>
      <p:pic>
        <p:nvPicPr>
          <p:cNvPr id="10" name="Picture 9">
            <a:extLst>
              <a:ext uri="{FF2B5EF4-FFF2-40B4-BE49-F238E27FC236}">
                <a16:creationId xmlns:a16="http://schemas.microsoft.com/office/drawing/2014/main" id="{2F8267F0-9EAA-45A8-8A85-55E799B026BE}"/>
              </a:ext>
            </a:extLst>
          </p:cNvPr>
          <p:cNvPicPr>
            <a:picLocks noChangeAspect="1"/>
          </p:cNvPicPr>
          <p:nvPr/>
        </p:nvPicPr>
        <p:blipFill>
          <a:blip r:embed="rId3"/>
          <a:stretch>
            <a:fillRect/>
          </a:stretch>
        </p:blipFill>
        <p:spPr>
          <a:xfrm>
            <a:off x="2659408" y="2800918"/>
            <a:ext cx="360240" cy="346896"/>
          </a:xfrm>
          <a:prstGeom prst="rect">
            <a:avLst/>
          </a:prstGeom>
        </p:spPr>
      </p:pic>
      <p:sp>
        <p:nvSpPr>
          <p:cNvPr id="11" name="Rectangle 10">
            <a:extLst>
              <a:ext uri="{FF2B5EF4-FFF2-40B4-BE49-F238E27FC236}">
                <a16:creationId xmlns:a16="http://schemas.microsoft.com/office/drawing/2014/main" id="{4275DA73-EED6-4541-9A8C-2EB51F7CD1F8}"/>
              </a:ext>
            </a:extLst>
          </p:cNvPr>
          <p:cNvSpPr/>
          <p:nvPr/>
        </p:nvSpPr>
        <p:spPr>
          <a:xfrm>
            <a:off x="5459464" y="3255402"/>
            <a:ext cx="1632816" cy="774507"/>
          </a:xfrm>
          <a:prstGeom prst="rect">
            <a:avLst/>
          </a:prstGeom>
        </p:spPr>
        <p:txBody>
          <a:bodyPr wrap="squar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JITSI MEET</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SEESAW</a:t>
            </a:r>
          </a:p>
        </p:txBody>
      </p:sp>
      <p:pic>
        <p:nvPicPr>
          <p:cNvPr id="13" name="Picture 12">
            <a:extLst>
              <a:ext uri="{FF2B5EF4-FFF2-40B4-BE49-F238E27FC236}">
                <a16:creationId xmlns:a16="http://schemas.microsoft.com/office/drawing/2014/main" id="{6610FE29-3D0D-4232-9A89-2689C42EB60A}"/>
              </a:ext>
            </a:extLst>
          </p:cNvPr>
          <p:cNvPicPr>
            <a:picLocks noChangeAspect="1"/>
          </p:cNvPicPr>
          <p:nvPr/>
        </p:nvPicPr>
        <p:blipFill>
          <a:blip r:embed="rId4"/>
          <a:stretch>
            <a:fillRect/>
          </a:stretch>
        </p:blipFill>
        <p:spPr>
          <a:xfrm>
            <a:off x="5928370" y="2845338"/>
            <a:ext cx="347502" cy="323116"/>
          </a:xfrm>
          <a:prstGeom prst="rect">
            <a:avLst/>
          </a:prstGeom>
        </p:spPr>
      </p:pic>
    </p:spTree>
    <p:extLst>
      <p:ext uri="{BB962C8B-B14F-4D97-AF65-F5344CB8AC3E}">
        <p14:creationId xmlns:p14="http://schemas.microsoft.com/office/powerpoint/2010/main" val="2670482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5D54CEA-64A1-4D30-9380-3142D9C834E1}"/>
              </a:ext>
            </a:extLst>
          </p:cNvPr>
          <p:cNvSpPr/>
          <p:nvPr/>
        </p:nvSpPr>
        <p:spPr>
          <a:xfrm>
            <a:off x="2771800" y="123478"/>
            <a:ext cx="4320480" cy="276999"/>
          </a:xfrm>
          <a:prstGeom prst="rect">
            <a:avLst/>
          </a:prstGeom>
        </p:spPr>
        <p:txBody>
          <a:bodyPr wrap="square">
            <a:spAutoFit/>
          </a:bodyPr>
          <a:lstStyle/>
          <a:p>
            <a:r>
              <a:rPr lang="en-US" sz="1200" dirty="0">
                <a:solidFill>
                  <a:srgbClr val="C00000"/>
                </a:solidFill>
              </a:rPr>
              <a:t>Would you like to continue distance learning in the future?</a:t>
            </a:r>
          </a:p>
        </p:txBody>
      </p:sp>
      <p:grpSp>
        <p:nvGrpSpPr>
          <p:cNvPr id="32" name="Group 31">
            <a:extLst>
              <a:ext uri="{FF2B5EF4-FFF2-40B4-BE49-F238E27FC236}">
                <a16:creationId xmlns:a16="http://schemas.microsoft.com/office/drawing/2014/main" id="{E6F04017-EB51-40E9-B574-5A71DC3B3F03}"/>
              </a:ext>
            </a:extLst>
          </p:cNvPr>
          <p:cNvGrpSpPr/>
          <p:nvPr/>
        </p:nvGrpSpPr>
        <p:grpSpPr>
          <a:xfrm>
            <a:off x="179512" y="483518"/>
            <a:ext cx="4843148" cy="2038158"/>
            <a:chOff x="179512" y="483518"/>
            <a:chExt cx="4843148" cy="2038158"/>
          </a:xfrm>
        </p:grpSpPr>
        <p:pic>
          <p:nvPicPr>
            <p:cNvPr id="6" name="Picture 2" descr="Forms response chart. Question title: 10. Would you like to continue distance learning in the future?. Number of responses: 20 responses.">
              <a:extLst>
                <a:ext uri="{FF2B5EF4-FFF2-40B4-BE49-F238E27FC236}">
                  <a16:creationId xmlns:a16="http://schemas.microsoft.com/office/drawing/2014/main" id="{F2B8D446-8640-4C92-BFD9-7A59B93D9A3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83518"/>
              <a:ext cx="4843148" cy="203815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11141450-C056-46A4-BEA4-8601610B36AF}"/>
                </a:ext>
              </a:extLst>
            </p:cNvPr>
            <p:cNvPicPr>
              <a:picLocks noChangeAspect="1"/>
            </p:cNvPicPr>
            <p:nvPr/>
          </p:nvPicPr>
          <p:blipFill>
            <a:blip r:embed="rId4"/>
            <a:stretch>
              <a:fillRect/>
            </a:stretch>
          </p:blipFill>
          <p:spPr>
            <a:xfrm>
              <a:off x="2476866" y="1851670"/>
              <a:ext cx="438950" cy="432854"/>
            </a:xfrm>
            <a:prstGeom prst="rect">
              <a:avLst/>
            </a:prstGeom>
          </p:spPr>
        </p:pic>
      </p:grpSp>
      <p:grpSp>
        <p:nvGrpSpPr>
          <p:cNvPr id="33" name="Group 32">
            <a:extLst>
              <a:ext uri="{FF2B5EF4-FFF2-40B4-BE49-F238E27FC236}">
                <a16:creationId xmlns:a16="http://schemas.microsoft.com/office/drawing/2014/main" id="{F4F76B25-2711-4EDE-8EFB-980EDD52FD37}"/>
              </a:ext>
            </a:extLst>
          </p:cNvPr>
          <p:cNvGrpSpPr/>
          <p:nvPr/>
        </p:nvGrpSpPr>
        <p:grpSpPr>
          <a:xfrm>
            <a:off x="4427984" y="483518"/>
            <a:ext cx="4752528" cy="2038158"/>
            <a:chOff x="4427984" y="483518"/>
            <a:chExt cx="4752528" cy="2038158"/>
          </a:xfrm>
        </p:grpSpPr>
        <p:pic>
          <p:nvPicPr>
            <p:cNvPr id="15" name="Imagem 3">
              <a:extLst>
                <a:ext uri="{FF2B5EF4-FFF2-40B4-BE49-F238E27FC236}">
                  <a16:creationId xmlns:a16="http://schemas.microsoft.com/office/drawing/2014/main" id="{3E3BF6DE-590C-4CBD-BA83-FA2BA9FBB84F}"/>
                </a:ext>
              </a:extLst>
            </p:cNvPr>
            <p:cNvPicPr/>
            <p:nvPr/>
          </p:nvPicPr>
          <p:blipFill rotWithShape="1">
            <a:blip r:embed="rId5"/>
            <a:srcRect t="54283"/>
            <a:stretch/>
          </p:blipFill>
          <p:spPr bwMode="auto">
            <a:xfrm>
              <a:off x="4427984" y="483518"/>
              <a:ext cx="4752528" cy="2038158"/>
            </a:xfrm>
            <a:prstGeom prst="rect">
              <a:avLst/>
            </a:prstGeom>
            <a:ln>
              <a:noFill/>
            </a:ln>
            <a:extLst>
              <a:ext uri="{53640926-AAD7-44D8-BBD7-CCE9431645EC}">
                <a14:shadowObscured xmlns:a14="http://schemas.microsoft.com/office/drawing/2010/main"/>
              </a:ext>
            </a:extLst>
          </p:spPr>
        </p:pic>
        <p:pic>
          <p:nvPicPr>
            <p:cNvPr id="27" name="Picture 26">
              <a:extLst>
                <a:ext uri="{FF2B5EF4-FFF2-40B4-BE49-F238E27FC236}">
                  <a16:creationId xmlns:a16="http://schemas.microsoft.com/office/drawing/2014/main" id="{A634F3A2-8EB5-4BCF-83EE-7C8710BE28F3}"/>
                </a:ext>
              </a:extLst>
            </p:cNvPr>
            <p:cNvPicPr>
              <a:picLocks noChangeAspect="1"/>
            </p:cNvPicPr>
            <p:nvPr/>
          </p:nvPicPr>
          <p:blipFill>
            <a:blip r:embed="rId6"/>
            <a:stretch>
              <a:fillRect/>
            </a:stretch>
          </p:blipFill>
          <p:spPr>
            <a:xfrm>
              <a:off x="6829300" y="1995686"/>
              <a:ext cx="438950" cy="420660"/>
            </a:xfrm>
            <a:prstGeom prst="rect">
              <a:avLst/>
            </a:prstGeom>
          </p:spPr>
        </p:pic>
      </p:grpSp>
      <p:grpSp>
        <p:nvGrpSpPr>
          <p:cNvPr id="34" name="Group 33">
            <a:extLst>
              <a:ext uri="{FF2B5EF4-FFF2-40B4-BE49-F238E27FC236}">
                <a16:creationId xmlns:a16="http://schemas.microsoft.com/office/drawing/2014/main" id="{748D38F7-7B97-405B-B07F-E82A25030F79}"/>
              </a:ext>
            </a:extLst>
          </p:cNvPr>
          <p:cNvGrpSpPr/>
          <p:nvPr/>
        </p:nvGrpSpPr>
        <p:grpSpPr>
          <a:xfrm>
            <a:off x="743259" y="3303703"/>
            <a:ext cx="2376265" cy="1428287"/>
            <a:chOff x="743259" y="3303703"/>
            <a:chExt cx="2376265" cy="1428287"/>
          </a:xfrm>
        </p:grpSpPr>
        <p:pic>
          <p:nvPicPr>
            <p:cNvPr id="19" name="Picture 18">
              <a:extLst>
                <a:ext uri="{FF2B5EF4-FFF2-40B4-BE49-F238E27FC236}">
                  <a16:creationId xmlns:a16="http://schemas.microsoft.com/office/drawing/2014/main" id="{2E079049-65CC-4BCB-8C9E-520D98CB6854}"/>
                </a:ext>
              </a:extLst>
            </p:cNvPr>
            <p:cNvPicPr>
              <a:picLocks noChangeAspect="1"/>
            </p:cNvPicPr>
            <p:nvPr/>
          </p:nvPicPr>
          <p:blipFill>
            <a:blip r:embed="rId7"/>
            <a:stretch>
              <a:fillRect/>
            </a:stretch>
          </p:blipFill>
          <p:spPr>
            <a:xfrm>
              <a:off x="743259" y="3303703"/>
              <a:ext cx="2376265" cy="1428287"/>
            </a:xfrm>
            <a:prstGeom prst="rect">
              <a:avLst/>
            </a:prstGeom>
          </p:spPr>
        </p:pic>
        <p:pic>
          <p:nvPicPr>
            <p:cNvPr id="29" name="Picture 28">
              <a:extLst>
                <a:ext uri="{FF2B5EF4-FFF2-40B4-BE49-F238E27FC236}">
                  <a16:creationId xmlns:a16="http://schemas.microsoft.com/office/drawing/2014/main" id="{E34A6B59-CB3E-4002-9750-BE5906314161}"/>
                </a:ext>
              </a:extLst>
            </p:cNvPr>
            <p:cNvPicPr>
              <a:picLocks noChangeAspect="1"/>
            </p:cNvPicPr>
            <p:nvPr/>
          </p:nvPicPr>
          <p:blipFill>
            <a:blip r:embed="rId8"/>
            <a:stretch>
              <a:fillRect/>
            </a:stretch>
          </p:blipFill>
          <p:spPr>
            <a:xfrm>
              <a:off x="2408006" y="4299942"/>
              <a:ext cx="438950" cy="414564"/>
            </a:xfrm>
            <a:prstGeom prst="rect">
              <a:avLst/>
            </a:prstGeom>
          </p:spPr>
        </p:pic>
      </p:grpSp>
      <p:grpSp>
        <p:nvGrpSpPr>
          <p:cNvPr id="45" name="Group 44">
            <a:extLst>
              <a:ext uri="{FF2B5EF4-FFF2-40B4-BE49-F238E27FC236}">
                <a16:creationId xmlns:a16="http://schemas.microsoft.com/office/drawing/2014/main" id="{FFE8E1AB-261A-4F40-98EE-F716511BE547}"/>
              </a:ext>
            </a:extLst>
          </p:cNvPr>
          <p:cNvGrpSpPr/>
          <p:nvPr/>
        </p:nvGrpSpPr>
        <p:grpSpPr>
          <a:xfrm>
            <a:off x="153044" y="446440"/>
            <a:ext cx="9001000" cy="4285550"/>
            <a:chOff x="153044" y="446440"/>
            <a:chExt cx="9001000" cy="4285550"/>
          </a:xfrm>
        </p:grpSpPr>
        <p:grpSp>
          <p:nvGrpSpPr>
            <p:cNvPr id="35" name="Group 34">
              <a:extLst>
                <a:ext uri="{FF2B5EF4-FFF2-40B4-BE49-F238E27FC236}">
                  <a16:creationId xmlns:a16="http://schemas.microsoft.com/office/drawing/2014/main" id="{13AFD559-6C3A-4E15-A92D-81DFFA57477B}"/>
                </a:ext>
              </a:extLst>
            </p:cNvPr>
            <p:cNvGrpSpPr/>
            <p:nvPr/>
          </p:nvGrpSpPr>
          <p:grpSpPr>
            <a:xfrm>
              <a:off x="5220071" y="3303703"/>
              <a:ext cx="2376265" cy="1428287"/>
              <a:chOff x="5220071" y="3303703"/>
              <a:chExt cx="2376265" cy="1428287"/>
            </a:xfrm>
          </p:grpSpPr>
          <p:pic>
            <p:nvPicPr>
              <p:cNvPr id="21" name="Picture 20">
                <a:extLst>
                  <a:ext uri="{FF2B5EF4-FFF2-40B4-BE49-F238E27FC236}">
                    <a16:creationId xmlns:a16="http://schemas.microsoft.com/office/drawing/2014/main" id="{F1389FA4-8D2E-4A02-A065-6E9781F40A83}"/>
                  </a:ext>
                </a:extLst>
              </p:cNvPr>
              <p:cNvPicPr>
                <a:picLocks noChangeAspect="1"/>
              </p:cNvPicPr>
              <p:nvPr/>
            </p:nvPicPr>
            <p:blipFill>
              <a:blip r:embed="rId9"/>
              <a:stretch>
                <a:fillRect/>
              </a:stretch>
            </p:blipFill>
            <p:spPr>
              <a:xfrm>
                <a:off x="5220071" y="3303703"/>
                <a:ext cx="2376265" cy="1428287"/>
              </a:xfrm>
              <a:prstGeom prst="rect">
                <a:avLst/>
              </a:prstGeom>
            </p:spPr>
          </p:pic>
          <p:pic>
            <p:nvPicPr>
              <p:cNvPr id="31" name="Picture 30">
                <a:extLst>
                  <a:ext uri="{FF2B5EF4-FFF2-40B4-BE49-F238E27FC236}">
                    <a16:creationId xmlns:a16="http://schemas.microsoft.com/office/drawing/2014/main" id="{39E0608D-3814-43D2-862A-CD21A2581BDF}"/>
                  </a:ext>
                </a:extLst>
              </p:cNvPr>
              <p:cNvPicPr>
                <a:picLocks noChangeAspect="1"/>
              </p:cNvPicPr>
              <p:nvPr/>
            </p:nvPicPr>
            <p:blipFill>
              <a:blip r:embed="rId10"/>
              <a:stretch>
                <a:fillRect/>
              </a:stretch>
            </p:blipFill>
            <p:spPr>
              <a:xfrm>
                <a:off x="6872805" y="4296318"/>
                <a:ext cx="438950" cy="408467"/>
              </a:xfrm>
              <a:prstGeom prst="rect">
                <a:avLst/>
              </a:prstGeom>
            </p:spPr>
          </p:pic>
        </p:grpSp>
        <p:grpSp>
          <p:nvGrpSpPr>
            <p:cNvPr id="36" name="Group 35">
              <a:extLst>
                <a:ext uri="{FF2B5EF4-FFF2-40B4-BE49-F238E27FC236}">
                  <a16:creationId xmlns:a16="http://schemas.microsoft.com/office/drawing/2014/main" id="{B5B97A30-722C-4E3F-9BD2-DA139842727F}"/>
                </a:ext>
              </a:extLst>
            </p:cNvPr>
            <p:cNvGrpSpPr/>
            <p:nvPr/>
          </p:nvGrpSpPr>
          <p:grpSpPr>
            <a:xfrm>
              <a:off x="153044" y="446440"/>
              <a:ext cx="4843148" cy="2038158"/>
              <a:chOff x="179512" y="483518"/>
              <a:chExt cx="4843148" cy="2038158"/>
            </a:xfrm>
          </p:grpSpPr>
          <p:pic>
            <p:nvPicPr>
              <p:cNvPr id="37" name="Picture 2" descr="Forms response chart. Question title: 10. Would you like to continue distance learning in the future?. Number of responses: 20 responses.">
                <a:extLst>
                  <a:ext uri="{FF2B5EF4-FFF2-40B4-BE49-F238E27FC236}">
                    <a16:creationId xmlns:a16="http://schemas.microsoft.com/office/drawing/2014/main" id="{6EB7A67D-8E1A-43CF-958C-431A56A9444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83518"/>
                <a:ext cx="4843148" cy="203815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a:extLst>
                  <a:ext uri="{FF2B5EF4-FFF2-40B4-BE49-F238E27FC236}">
                    <a16:creationId xmlns:a16="http://schemas.microsoft.com/office/drawing/2014/main" id="{02AC914F-3D25-4C50-AC7F-76763CCF1C5F}"/>
                  </a:ext>
                </a:extLst>
              </p:cNvPr>
              <p:cNvPicPr>
                <a:picLocks noChangeAspect="1"/>
              </p:cNvPicPr>
              <p:nvPr/>
            </p:nvPicPr>
            <p:blipFill>
              <a:blip r:embed="rId4"/>
              <a:stretch>
                <a:fillRect/>
              </a:stretch>
            </p:blipFill>
            <p:spPr>
              <a:xfrm>
                <a:off x="2476866" y="1851670"/>
                <a:ext cx="438950" cy="432854"/>
              </a:xfrm>
              <a:prstGeom prst="rect">
                <a:avLst/>
              </a:prstGeom>
            </p:spPr>
          </p:pic>
        </p:grpSp>
        <p:grpSp>
          <p:nvGrpSpPr>
            <p:cNvPr id="39" name="Group 38">
              <a:extLst>
                <a:ext uri="{FF2B5EF4-FFF2-40B4-BE49-F238E27FC236}">
                  <a16:creationId xmlns:a16="http://schemas.microsoft.com/office/drawing/2014/main" id="{6D8E3261-DC4C-4EEC-841B-63B36E0B964B}"/>
                </a:ext>
              </a:extLst>
            </p:cNvPr>
            <p:cNvGrpSpPr/>
            <p:nvPr/>
          </p:nvGrpSpPr>
          <p:grpSpPr>
            <a:xfrm>
              <a:off x="4401516" y="446440"/>
              <a:ext cx="4752528" cy="2038158"/>
              <a:chOff x="4427984" y="483518"/>
              <a:chExt cx="4752528" cy="2038158"/>
            </a:xfrm>
          </p:grpSpPr>
          <p:pic>
            <p:nvPicPr>
              <p:cNvPr id="40" name="Imagem 3">
                <a:extLst>
                  <a:ext uri="{FF2B5EF4-FFF2-40B4-BE49-F238E27FC236}">
                    <a16:creationId xmlns:a16="http://schemas.microsoft.com/office/drawing/2014/main" id="{F8905239-CA95-4987-88CD-89FAA1DA9A1D}"/>
                  </a:ext>
                </a:extLst>
              </p:cNvPr>
              <p:cNvPicPr/>
              <p:nvPr/>
            </p:nvPicPr>
            <p:blipFill rotWithShape="1">
              <a:blip r:embed="rId5"/>
              <a:srcRect t="54283"/>
              <a:stretch/>
            </p:blipFill>
            <p:spPr bwMode="auto">
              <a:xfrm>
                <a:off x="4427984" y="483518"/>
                <a:ext cx="4752528" cy="2038158"/>
              </a:xfrm>
              <a:prstGeom prst="rect">
                <a:avLst/>
              </a:prstGeom>
              <a:ln>
                <a:noFill/>
              </a:ln>
              <a:extLst>
                <a:ext uri="{53640926-AAD7-44D8-BBD7-CCE9431645EC}">
                  <a14:shadowObscured xmlns:a14="http://schemas.microsoft.com/office/drawing/2010/main"/>
                </a:ext>
              </a:extLst>
            </p:spPr>
          </p:pic>
          <p:pic>
            <p:nvPicPr>
              <p:cNvPr id="41" name="Picture 40">
                <a:extLst>
                  <a:ext uri="{FF2B5EF4-FFF2-40B4-BE49-F238E27FC236}">
                    <a16:creationId xmlns:a16="http://schemas.microsoft.com/office/drawing/2014/main" id="{23BC7627-DBC3-4214-83A7-29A841BCCE2E}"/>
                  </a:ext>
                </a:extLst>
              </p:cNvPr>
              <p:cNvPicPr>
                <a:picLocks noChangeAspect="1"/>
              </p:cNvPicPr>
              <p:nvPr/>
            </p:nvPicPr>
            <p:blipFill>
              <a:blip r:embed="rId6"/>
              <a:stretch>
                <a:fillRect/>
              </a:stretch>
            </p:blipFill>
            <p:spPr>
              <a:xfrm>
                <a:off x="6829300" y="1995686"/>
                <a:ext cx="438950" cy="420660"/>
              </a:xfrm>
              <a:prstGeom prst="rect">
                <a:avLst/>
              </a:prstGeom>
            </p:spPr>
          </p:pic>
        </p:grpSp>
      </p:grpSp>
    </p:spTree>
    <p:extLst>
      <p:ext uri="{BB962C8B-B14F-4D97-AF65-F5344CB8AC3E}">
        <p14:creationId xmlns:p14="http://schemas.microsoft.com/office/powerpoint/2010/main" val="1557542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CA8D8C8A-2CAA-4354-BC97-FD04EAAF5E35}"/>
              </a:ext>
            </a:extLst>
          </p:cNvPr>
          <p:cNvPicPr>
            <a:picLocks noChangeAspect="1"/>
          </p:cNvPicPr>
          <p:nvPr/>
        </p:nvPicPr>
        <p:blipFill>
          <a:blip r:embed="rId3"/>
          <a:stretch>
            <a:fillRect/>
          </a:stretch>
        </p:blipFill>
        <p:spPr>
          <a:xfrm>
            <a:off x="395536" y="560135"/>
            <a:ext cx="4572396" cy="2743438"/>
          </a:xfrm>
          <a:prstGeom prst="rect">
            <a:avLst/>
          </a:prstGeom>
        </p:spPr>
      </p:pic>
      <p:sp>
        <p:nvSpPr>
          <p:cNvPr id="5" name="Rectangle 4">
            <a:extLst>
              <a:ext uri="{FF2B5EF4-FFF2-40B4-BE49-F238E27FC236}">
                <a16:creationId xmlns:a16="http://schemas.microsoft.com/office/drawing/2014/main" id="{A903BBE4-A700-4FBA-95DB-FF97A679346D}"/>
              </a:ext>
            </a:extLst>
          </p:cNvPr>
          <p:cNvSpPr/>
          <p:nvPr/>
        </p:nvSpPr>
        <p:spPr>
          <a:xfrm>
            <a:off x="2771800" y="123478"/>
            <a:ext cx="4320480" cy="276999"/>
          </a:xfrm>
          <a:prstGeom prst="rect">
            <a:avLst/>
          </a:prstGeom>
        </p:spPr>
        <p:txBody>
          <a:bodyPr wrap="square">
            <a:spAutoFit/>
          </a:bodyPr>
          <a:lstStyle/>
          <a:p>
            <a:r>
              <a:rPr lang="en-US" sz="1200" dirty="0">
                <a:solidFill>
                  <a:srgbClr val="C00000"/>
                </a:solidFill>
              </a:rPr>
              <a:t>Would you like to continue distance learning in the future?</a:t>
            </a:r>
          </a:p>
        </p:txBody>
      </p:sp>
      <p:graphicFrame>
        <p:nvGraphicFramePr>
          <p:cNvPr id="22" name="Chart 21">
            <a:extLst>
              <a:ext uri="{FF2B5EF4-FFF2-40B4-BE49-F238E27FC236}">
                <a16:creationId xmlns:a16="http://schemas.microsoft.com/office/drawing/2014/main" id="{4FCD1055-9C6D-4225-9A91-16CBFD504634}"/>
              </a:ext>
            </a:extLst>
          </p:cNvPr>
          <p:cNvGraphicFramePr>
            <a:graphicFrameLocks/>
          </p:cNvGraphicFramePr>
          <p:nvPr>
            <p:extLst>
              <p:ext uri="{D42A27DB-BD31-4B8C-83A1-F6EECF244321}">
                <p14:modId xmlns:p14="http://schemas.microsoft.com/office/powerpoint/2010/main" val="2381418922"/>
              </p:ext>
            </p:extLst>
          </p:nvPr>
        </p:nvGraphicFramePr>
        <p:xfrm>
          <a:off x="5291663" y="585560"/>
          <a:ext cx="3600400" cy="2306128"/>
        </p:xfrm>
        <a:graphic>
          <a:graphicData uri="http://schemas.openxmlformats.org/drawingml/2006/chart">
            <c:chart xmlns:c="http://schemas.openxmlformats.org/drawingml/2006/chart" xmlns:r="http://schemas.openxmlformats.org/officeDocument/2006/relationships" r:id="rId4"/>
          </a:graphicData>
        </a:graphic>
      </p:graphicFrame>
      <p:sp>
        <p:nvSpPr>
          <p:cNvPr id="24" name="Rectangle 23">
            <a:extLst>
              <a:ext uri="{FF2B5EF4-FFF2-40B4-BE49-F238E27FC236}">
                <a16:creationId xmlns:a16="http://schemas.microsoft.com/office/drawing/2014/main" id="{E66C0704-C054-43B7-9232-28903DC5E9C6}"/>
              </a:ext>
            </a:extLst>
          </p:cNvPr>
          <p:cNvSpPr/>
          <p:nvPr/>
        </p:nvSpPr>
        <p:spPr>
          <a:xfrm>
            <a:off x="1043608" y="3651870"/>
            <a:ext cx="7272808" cy="646331"/>
          </a:xfrm>
          <a:prstGeom prst="rect">
            <a:avLst/>
          </a:prstGeom>
        </p:spPr>
        <p:txBody>
          <a:bodyPr wrap="square">
            <a:spAutoFit/>
          </a:bodyPr>
          <a:lstStyle/>
          <a:p>
            <a:r>
              <a:rPr lang="en-US" dirty="0"/>
              <a:t>Regarding online activity in the future, most teachers either agreed </a:t>
            </a:r>
          </a:p>
          <a:p>
            <a:r>
              <a:rPr lang="en-US" dirty="0"/>
              <a:t>or answered "maybe".</a:t>
            </a:r>
          </a:p>
        </p:txBody>
      </p:sp>
    </p:spTree>
    <p:extLst>
      <p:ext uri="{BB962C8B-B14F-4D97-AF65-F5344CB8AC3E}">
        <p14:creationId xmlns:p14="http://schemas.microsoft.com/office/powerpoint/2010/main" val="3505105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699542"/>
            <a:ext cx="7596336" cy="776530"/>
          </a:xfrm>
        </p:spPr>
        <p:txBody>
          <a:bodyPr/>
          <a:lstStyle/>
          <a:p>
            <a:pPr algn="ctr"/>
            <a:r>
              <a:rPr lang="en-US" altLang="ko-KR" sz="1800" b="0" dirty="0">
                <a:solidFill>
                  <a:srgbClr val="0070C0"/>
                </a:solidFill>
              </a:rPr>
              <a:t>The teacher satisfaction questionnaire consists of two parts.</a:t>
            </a:r>
            <a:endParaRPr lang="ko-KR" altLang="en-US" sz="1800" b="0" dirty="0">
              <a:solidFill>
                <a:srgbClr val="0070C0"/>
              </a:solidFill>
            </a:endParaRPr>
          </a:p>
        </p:txBody>
      </p:sp>
      <p:sp>
        <p:nvSpPr>
          <p:cNvPr id="8" name="TextBox 7"/>
          <p:cNvSpPr txBox="1"/>
          <p:nvPr/>
        </p:nvSpPr>
        <p:spPr>
          <a:xfrm>
            <a:off x="1403648" y="1707654"/>
            <a:ext cx="2835932" cy="1015663"/>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The first part </a:t>
            </a:r>
            <a:r>
              <a:rPr lang="en-US" altLang="ko-KR" sz="1200" dirty="0">
                <a:solidFill>
                  <a:schemeClr val="tx1">
                    <a:lumMod val="75000"/>
                    <a:lumOff val="25000"/>
                  </a:schemeClr>
                </a:solidFill>
                <a:cs typeface="Arial" pitchFamily="34" charset="0"/>
              </a:rPr>
              <a:t>contains questions regarding the development of the project during the first year of implementation </a:t>
            </a:r>
          </a:p>
          <a:p>
            <a:r>
              <a:rPr lang="en-US" altLang="ko-KR" sz="1200" dirty="0">
                <a:solidFill>
                  <a:schemeClr val="tx1">
                    <a:lumMod val="75000"/>
                    <a:lumOff val="25000"/>
                  </a:schemeClr>
                </a:solidFill>
                <a:cs typeface="Arial" pitchFamily="34" charset="0"/>
              </a:rPr>
              <a:t>( September 2019 - June 2020).</a:t>
            </a:r>
          </a:p>
        </p:txBody>
      </p:sp>
      <p:sp>
        <p:nvSpPr>
          <p:cNvPr id="9" name="TextBox 8"/>
          <p:cNvSpPr txBox="1"/>
          <p:nvPr/>
        </p:nvSpPr>
        <p:spPr>
          <a:xfrm>
            <a:off x="5940152" y="1707654"/>
            <a:ext cx="2835932" cy="1569660"/>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The second part </a:t>
            </a:r>
            <a:r>
              <a:rPr lang="en-US" altLang="ko-KR" sz="1200" dirty="0">
                <a:solidFill>
                  <a:schemeClr val="tx1">
                    <a:lumMod val="75000"/>
                    <a:lumOff val="25000"/>
                  </a:schemeClr>
                </a:solidFill>
                <a:cs typeface="Arial" pitchFamily="34" charset="0"/>
              </a:rPr>
              <a:t>of the questionnaire - optional - contains questions regarding the current situation  due to COVID-19 pandemic  with a direct impact on the implementation of the project in the first year of development.</a:t>
            </a:r>
          </a:p>
          <a:p>
            <a:r>
              <a:rPr lang="en-US" altLang="ko-KR" sz="1200" dirty="0">
                <a:solidFill>
                  <a:schemeClr val="tx1">
                    <a:lumMod val="75000"/>
                    <a:lumOff val="25000"/>
                  </a:schemeClr>
                </a:solidFill>
                <a:cs typeface="Arial" pitchFamily="34" charset="0"/>
              </a:rPr>
              <a:t>This information can help and can improve some aspects of the project. </a:t>
            </a:r>
          </a:p>
        </p:txBody>
      </p:sp>
      <p:pic>
        <p:nvPicPr>
          <p:cNvPr id="7" name="Picture 2">
            <a:extLst>
              <a:ext uri="{FF2B5EF4-FFF2-40B4-BE49-F238E27FC236}">
                <a16:creationId xmlns:a16="http://schemas.microsoft.com/office/drawing/2014/main" id="{6387E7E9-D322-404B-BFA8-27A5E899C2C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39580" y="1749733"/>
            <a:ext cx="1128462" cy="1192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77897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D545E6-7ED6-4A4E-8679-9662F6D649E2}"/>
              </a:ext>
            </a:extLst>
          </p:cNvPr>
          <p:cNvSpPr/>
          <p:nvPr/>
        </p:nvSpPr>
        <p:spPr>
          <a:xfrm>
            <a:off x="1547664" y="137102"/>
            <a:ext cx="1505540" cy="369332"/>
          </a:xfrm>
          <a:prstGeom prst="rect">
            <a:avLst/>
          </a:prstGeom>
        </p:spPr>
        <p:txBody>
          <a:bodyPr wrap="none">
            <a:spAutoFit/>
          </a:bodyPr>
          <a:lstStyle/>
          <a:p>
            <a:r>
              <a:rPr lang="en-US" dirty="0">
                <a:solidFill>
                  <a:srgbClr val="C00000"/>
                </a:solidFill>
              </a:rPr>
              <a:t>Conclusions:</a:t>
            </a:r>
          </a:p>
        </p:txBody>
      </p:sp>
      <p:sp>
        <p:nvSpPr>
          <p:cNvPr id="5" name="Rectangle 4">
            <a:extLst>
              <a:ext uri="{FF2B5EF4-FFF2-40B4-BE49-F238E27FC236}">
                <a16:creationId xmlns:a16="http://schemas.microsoft.com/office/drawing/2014/main" id="{6C67C631-7349-4552-BD30-A683CECD6D3C}"/>
              </a:ext>
            </a:extLst>
          </p:cNvPr>
          <p:cNvSpPr/>
          <p:nvPr/>
        </p:nvSpPr>
        <p:spPr>
          <a:xfrm>
            <a:off x="1239325" y="767482"/>
            <a:ext cx="7797171" cy="3139321"/>
          </a:xfrm>
          <a:prstGeom prst="rect">
            <a:avLst/>
          </a:prstGeom>
        </p:spPr>
        <p:txBody>
          <a:bodyPr wrap="square">
            <a:spAutoFit/>
          </a:bodyPr>
          <a:lstStyle/>
          <a:p>
            <a:pPr algn="just"/>
            <a:r>
              <a:rPr lang="en-US" dirty="0"/>
              <a:t>	One year after the implementation of the project, we agree that </a:t>
            </a:r>
          </a:p>
          <a:p>
            <a:pPr algn="just"/>
            <a:r>
              <a:rPr lang="en-US" dirty="0"/>
              <a:t>the project has not achieved fully its objectives  - due to the unpredictable </a:t>
            </a:r>
          </a:p>
          <a:p>
            <a:pPr algn="just"/>
            <a:r>
              <a:rPr lang="en-US" dirty="0"/>
              <a:t>situation of COVID -19 pandemic.</a:t>
            </a:r>
          </a:p>
          <a:p>
            <a:pPr algn="just"/>
            <a:r>
              <a:rPr lang="en-US" dirty="0"/>
              <a:t>The attractive, unique and innovative project activities have been </a:t>
            </a:r>
          </a:p>
          <a:p>
            <a:r>
              <a:rPr lang="en-US" dirty="0"/>
              <a:t>implemented with a positive impact on  teaching methods and students’</a:t>
            </a:r>
          </a:p>
          <a:p>
            <a:r>
              <a:rPr lang="en-US" dirty="0"/>
              <a:t>learning experiences. </a:t>
            </a:r>
          </a:p>
          <a:p>
            <a:r>
              <a:rPr lang="en-US" dirty="0"/>
              <a:t>Most teachers responded that the project met their expectations. </a:t>
            </a:r>
          </a:p>
          <a:p>
            <a:pPr algn="just"/>
            <a:r>
              <a:rPr lang="en-US" dirty="0"/>
              <a:t>Also the training/ dissemination activities helped teachers and students, </a:t>
            </a:r>
          </a:p>
          <a:p>
            <a:pPr algn="just"/>
            <a:r>
              <a:rPr lang="en-US" dirty="0"/>
              <a:t>too. They have a positive experience both as a result of the direct </a:t>
            </a:r>
          </a:p>
          <a:p>
            <a:pPr algn="just"/>
            <a:r>
              <a:rPr lang="en-US" dirty="0"/>
              <a:t>participation in the mobility of the project and in the dissemination activities of the project.</a:t>
            </a:r>
          </a:p>
        </p:txBody>
      </p:sp>
      <p:sp>
        <p:nvSpPr>
          <p:cNvPr id="6" name="Rectangle 5">
            <a:extLst>
              <a:ext uri="{FF2B5EF4-FFF2-40B4-BE49-F238E27FC236}">
                <a16:creationId xmlns:a16="http://schemas.microsoft.com/office/drawing/2014/main" id="{964397A3-9834-4322-B732-2F4441E0602A}"/>
              </a:ext>
            </a:extLst>
          </p:cNvPr>
          <p:cNvSpPr/>
          <p:nvPr/>
        </p:nvSpPr>
        <p:spPr>
          <a:xfrm>
            <a:off x="1181962" y="4062385"/>
            <a:ext cx="7848872" cy="923330"/>
          </a:xfrm>
          <a:prstGeom prst="rect">
            <a:avLst/>
          </a:prstGeom>
        </p:spPr>
        <p:txBody>
          <a:bodyPr wrap="square">
            <a:spAutoFit/>
          </a:bodyPr>
          <a:lstStyle/>
          <a:p>
            <a:r>
              <a:rPr lang="en-US" dirty="0"/>
              <a:t>	The online school - the distance learning -  was an unforeseen </a:t>
            </a:r>
          </a:p>
          <a:p>
            <a:r>
              <a:rPr lang="en-US" dirty="0"/>
              <a:t>moment at the beginning of this school year, but we all quickly adapted to </a:t>
            </a:r>
          </a:p>
          <a:p>
            <a:r>
              <a:rPr lang="en-US" dirty="0"/>
              <a:t>the situation; the project activities taking place online.</a:t>
            </a:r>
          </a:p>
        </p:txBody>
      </p:sp>
    </p:spTree>
    <p:extLst>
      <p:ext uri="{BB962C8B-B14F-4D97-AF65-F5344CB8AC3E}">
        <p14:creationId xmlns:p14="http://schemas.microsoft.com/office/powerpoint/2010/main" val="796484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B475968A-DB74-4576-93D0-33372A52666C}"/>
              </a:ext>
            </a:extLst>
          </p:cNvPr>
          <p:cNvPicPr>
            <a:picLocks noChangeAspect="1"/>
          </p:cNvPicPr>
          <p:nvPr/>
        </p:nvPicPr>
        <p:blipFill>
          <a:blip r:embed="rId2"/>
          <a:stretch>
            <a:fillRect/>
          </a:stretch>
        </p:blipFill>
        <p:spPr>
          <a:xfrm>
            <a:off x="2975308" y="750754"/>
            <a:ext cx="3108860" cy="1945386"/>
          </a:xfrm>
          <a:prstGeom prst="rect">
            <a:avLst/>
          </a:prstGeom>
        </p:spPr>
      </p:pic>
      <p:sp>
        <p:nvSpPr>
          <p:cNvPr id="2" name="Rectangle 1">
            <a:extLst>
              <a:ext uri="{FF2B5EF4-FFF2-40B4-BE49-F238E27FC236}">
                <a16:creationId xmlns:a16="http://schemas.microsoft.com/office/drawing/2014/main" id="{F60B305F-7A9A-4A71-B746-20EF74EC3956}"/>
              </a:ext>
            </a:extLst>
          </p:cNvPr>
          <p:cNvSpPr/>
          <p:nvPr/>
        </p:nvSpPr>
        <p:spPr>
          <a:xfrm>
            <a:off x="395536" y="3797627"/>
            <a:ext cx="8640960" cy="646331"/>
          </a:xfrm>
          <a:prstGeom prst="rect">
            <a:avLst/>
          </a:prstGeom>
        </p:spPr>
        <p:txBody>
          <a:bodyPr wrap="square">
            <a:spAutoFit/>
          </a:bodyPr>
          <a:lstStyle/>
          <a:p>
            <a:r>
              <a:rPr lang="en-US" dirty="0"/>
              <a:t>Although the future is uncertain and unsecure we will continue to implement the </a:t>
            </a:r>
          </a:p>
          <a:p>
            <a:r>
              <a:rPr lang="en-US" dirty="0"/>
              <a:t>project activities and to travel to new teaching adventures!</a:t>
            </a:r>
          </a:p>
        </p:txBody>
      </p:sp>
      <p:sp>
        <p:nvSpPr>
          <p:cNvPr id="3" name="Rectangle 2">
            <a:extLst>
              <a:ext uri="{FF2B5EF4-FFF2-40B4-BE49-F238E27FC236}">
                <a16:creationId xmlns:a16="http://schemas.microsoft.com/office/drawing/2014/main" id="{64BF5A46-F475-4E47-A77F-52CEFB9AB4E8}"/>
              </a:ext>
            </a:extLst>
          </p:cNvPr>
          <p:cNvSpPr/>
          <p:nvPr/>
        </p:nvSpPr>
        <p:spPr>
          <a:xfrm>
            <a:off x="3920445" y="4587974"/>
            <a:ext cx="1591141" cy="369332"/>
          </a:xfrm>
          <a:prstGeom prst="rect">
            <a:avLst/>
          </a:prstGeom>
        </p:spPr>
        <p:txBody>
          <a:bodyPr wrap="none">
            <a:spAutoFit/>
          </a:bodyPr>
          <a:lstStyle/>
          <a:p>
            <a:r>
              <a:rPr lang="en-US" dirty="0"/>
              <a:t>THANK YOU!</a:t>
            </a:r>
          </a:p>
        </p:txBody>
      </p:sp>
      <p:pic>
        <p:nvPicPr>
          <p:cNvPr id="5" name="Picture 4">
            <a:extLst>
              <a:ext uri="{FF2B5EF4-FFF2-40B4-BE49-F238E27FC236}">
                <a16:creationId xmlns:a16="http://schemas.microsoft.com/office/drawing/2014/main" id="{37256B5E-417E-4CE0-9EE2-DA2CF7BC78F6}"/>
              </a:ext>
            </a:extLst>
          </p:cNvPr>
          <p:cNvPicPr>
            <a:picLocks noChangeAspect="1"/>
          </p:cNvPicPr>
          <p:nvPr/>
        </p:nvPicPr>
        <p:blipFill>
          <a:blip r:embed="rId3"/>
          <a:stretch>
            <a:fillRect/>
          </a:stretch>
        </p:blipFill>
        <p:spPr>
          <a:xfrm>
            <a:off x="397278" y="327742"/>
            <a:ext cx="1530229" cy="438950"/>
          </a:xfrm>
          <a:prstGeom prst="rect">
            <a:avLst/>
          </a:prstGeom>
        </p:spPr>
      </p:pic>
      <p:pic>
        <p:nvPicPr>
          <p:cNvPr id="7" name="Picture 6">
            <a:extLst>
              <a:ext uri="{FF2B5EF4-FFF2-40B4-BE49-F238E27FC236}">
                <a16:creationId xmlns:a16="http://schemas.microsoft.com/office/drawing/2014/main" id="{61EF0D8B-291D-4BF4-B415-6890422614E8}"/>
              </a:ext>
            </a:extLst>
          </p:cNvPr>
          <p:cNvPicPr>
            <a:picLocks noChangeAspect="1"/>
          </p:cNvPicPr>
          <p:nvPr/>
        </p:nvPicPr>
        <p:blipFill>
          <a:blip r:embed="rId4"/>
          <a:stretch>
            <a:fillRect/>
          </a:stretch>
        </p:blipFill>
        <p:spPr>
          <a:xfrm>
            <a:off x="7812360" y="102082"/>
            <a:ext cx="1127858" cy="1194920"/>
          </a:xfrm>
          <a:prstGeom prst="rect">
            <a:avLst/>
          </a:prstGeom>
        </p:spPr>
      </p:pic>
    </p:spTree>
    <p:extLst>
      <p:ext uri="{BB962C8B-B14F-4D97-AF65-F5344CB8AC3E}">
        <p14:creationId xmlns:p14="http://schemas.microsoft.com/office/powerpoint/2010/main" val="3664561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8332C0E-4594-45C4-B1FB-6BD76D5D7C29}"/>
              </a:ext>
            </a:extLst>
          </p:cNvPr>
          <p:cNvSpPr/>
          <p:nvPr/>
        </p:nvSpPr>
        <p:spPr>
          <a:xfrm>
            <a:off x="537324" y="3343951"/>
            <a:ext cx="1082348" cy="369332"/>
          </a:xfrm>
          <a:prstGeom prst="rect">
            <a:avLst/>
          </a:prstGeom>
        </p:spPr>
        <p:txBody>
          <a:bodyPr wrap="none">
            <a:spAutoFit/>
          </a:bodyPr>
          <a:lstStyle/>
          <a:p>
            <a:r>
              <a:rPr lang="en-AU" dirty="0"/>
              <a:t>Belgium</a:t>
            </a:r>
          </a:p>
        </p:txBody>
      </p:sp>
      <p:sp>
        <p:nvSpPr>
          <p:cNvPr id="13" name="Rectangle 12">
            <a:extLst>
              <a:ext uri="{FF2B5EF4-FFF2-40B4-BE49-F238E27FC236}">
                <a16:creationId xmlns:a16="http://schemas.microsoft.com/office/drawing/2014/main" id="{56F25F5B-AA59-43C2-9432-8D83F757D6AA}"/>
              </a:ext>
            </a:extLst>
          </p:cNvPr>
          <p:cNvSpPr/>
          <p:nvPr/>
        </p:nvSpPr>
        <p:spPr>
          <a:xfrm>
            <a:off x="7812360" y="195486"/>
            <a:ext cx="1016625" cy="369332"/>
          </a:xfrm>
          <a:prstGeom prst="rect">
            <a:avLst/>
          </a:prstGeom>
        </p:spPr>
        <p:txBody>
          <a:bodyPr wrap="none">
            <a:spAutoFit/>
          </a:bodyPr>
          <a:lstStyle/>
          <a:p>
            <a:r>
              <a:rPr lang="en-AU" dirty="0"/>
              <a:t>Norway</a:t>
            </a:r>
          </a:p>
        </p:txBody>
      </p:sp>
      <p:sp>
        <p:nvSpPr>
          <p:cNvPr id="15" name="Rectangle 14">
            <a:extLst>
              <a:ext uri="{FF2B5EF4-FFF2-40B4-BE49-F238E27FC236}">
                <a16:creationId xmlns:a16="http://schemas.microsoft.com/office/drawing/2014/main" id="{96EB7B81-90C3-462B-8658-A3B266E5876D}"/>
              </a:ext>
            </a:extLst>
          </p:cNvPr>
          <p:cNvSpPr/>
          <p:nvPr/>
        </p:nvSpPr>
        <p:spPr>
          <a:xfrm>
            <a:off x="538800" y="150961"/>
            <a:ext cx="1152880" cy="369332"/>
          </a:xfrm>
          <a:prstGeom prst="rect">
            <a:avLst/>
          </a:prstGeom>
        </p:spPr>
        <p:txBody>
          <a:bodyPr wrap="none">
            <a:spAutoFit/>
          </a:bodyPr>
          <a:lstStyle/>
          <a:p>
            <a:r>
              <a:rPr lang="en-AU" dirty="0"/>
              <a:t>Romania</a:t>
            </a:r>
          </a:p>
        </p:txBody>
      </p:sp>
      <p:sp>
        <p:nvSpPr>
          <p:cNvPr id="17" name="Rectangle 16">
            <a:extLst>
              <a:ext uri="{FF2B5EF4-FFF2-40B4-BE49-F238E27FC236}">
                <a16:creationId xmlns:a16="http://schemas.microsoft.com/office/drawing/2014/main" id="{FA677BB4-8F44-43FE-8C09-7DE00B9B453C}"/>
              </a:ext>
            </a:extLst>
          </p:cNvPr>
          <p:cNvSpPr/>
          <p:nvPr/>
        </p:nvSpPr>
        <p:spPr>
          <a:xfrm>
            <a:off x="7884368" y="3498562"/>
            <a:ext cx="1117614" cy="369332"/>
          </a:xfrm>
          <a:prstGeom prst="rect">
            <a:avLst/>
          </a:prstGeom>
        </p:spPr>
        <p:txBody>
          <a:bodyPr wrap="none">
            <a:spAutoFit/>
          </a:bodyPr>
          <a:lstStyle/>
          <a:p>
            <a:r>
              <a:rPr lang="en-AU" dirty="0"/>
              <a:t>Portugal</a:t>
            </a:r>
          </a:p>
        </p:txBody>
      </p:sp>
      <p:sp>
        <p:nvSpPr>
          <p:cNvPr id="20" name="Rectangle 19">
            <a:extLst>
              <a:ext uri="{FF2B5EF4-FFF2-40B4-BE49-F238E27FC236}">
                <a16:creationId xmlns:a16="http://schemas.microsoft.com/office/drawing/2014/main" id="{0369B0F7-0627-4E2A-9736-DEEF0B844949}"/>
              </a:ext>
            </a:extLst>
          </p:cNvPr>
          <p:cNvSpPr/>
          <p:nvPr/>
        </p:nvSpPr>
        <p:spPr>
          <a:xfrm>
            <a:off x="251297" y="3683228"/>
            <a:ext cx="2232471" cy="1169551"/>
          </a:xfrm>
          <a:prstGeom prst="rect">
            <a:avLst/>
          </a:prstGeom>
        </p:spPr>
        <p:txBody>
          <a:bodyPr wrap="none">
            <a:spAutoFit/>
          </a:bodyPr>
          <a:lstStyle/>
          <a:p>
            <a:pPr algn="ctr"/>
            <a:r>
              <a:rPr lang="en-US" sz="1400" dirty="0"/>
              <a:t>6/7 teachers answered </a:t>
            </a:r>
          </a:p>
          <a:p>
            <a:pPr algn="just"/>
            <a:r>
              <a:rPr lang="en-US" sz="1400" dirty="0"/>
              <a:t>        the questionnaire.</a:t>
            </a:r>
          </a:p>
          <a:p>
            <a:pPr algn="just"/>
            <a:r>
              <a:rPr lang="en-US" sz="1400" dirty="0"/>
              <a:t>     1 teacher answered </a:t>
            </a:r>
          </a:p>
          <a:p>
            <a:pPr algn="just"/>
            <a:r>
              <a:rPr lang="en-US" sz="1400" dirty="0"/>
              <a:t>       only the first part of</a:t>
            </a:r>
          </a:p>
          <a:p>
            <a:pPr algn="ctr"/>
            <a:r>
              <a:rPr lang="en-US" sz="1400" dirty="0"/>
              <a:t> the questionnaire.</a:t>
            </a:r>
          </a:p>
        </p:txBody>
      </p:sp>
      <p:sp>
        <p:nvSpPr>
          <p:cNvPr id="22" name="Rectangle 21">
            <a:extLst>
              <a:ext uri="{FF2B5EF4-FFF2-40B4-BE49-F238E27FC236}">
                <a16:creationId xmlns:a16="http://schemas.microsoft.com/office/drawing/2014/main" id="{6DCF7590-B798-43B3-BF19-0061E724DEC6}"/>
              </a:ext>
            </a:extLst>
          </p:cNvPr>
          <p:cNvSpPr/>
          <p:nvPr/>
        </p:nvSpPr>
        <p:spPr>
          <a:xfrm>
            <a:off x="7092280" y="555526"/>
            <a:ext cx="1895071" cy="738664"/>
          </a:xfrm>
          <a:prstGeom prst="rect">
            <a:avLst/>
          </a:prstGeom>
        </p:spPr>
        <p:txBody>
          <a:bodyPr wrap="none">
            <a:spAutoFit/>
          </a:bodyPr>
          <a:lstStyle/>
          <a:p>
            <a:pPr algn="just"/>
            <a:r>
              <a:rPr lang="en-US" sz="1400" dirty="0"/>
              <a:t>4 teachers answered </a:t>
            </a:r>
          </a:p>
          <a:p>
            <a:pPr algn="just"/>
            <a:r>
              <a:rPr lang="en-US" sz="1400" dirty="0"/>
              <a:t>   the questionnaire.</a:t>
            </a:r>
          </a:p>
          <a:p>
            <a:pPr algn="just"/>
            <a:r>
              <a:rPr lang="en-US" sz="1400" dirty="0"/>
              <a:t>  </a:t>
            </a:r>
          </a:p>
        </p:txBody>
      </p:sp>
      <p:sp>
        <p:nvSpPr>
          <p:cNvPr id="24" name="Rectangle 23">
            <a:extLst>
              <a:ext uri="{FF2B5EF4-FFF2-40B4-BE49-F238E27FC236}">
                <a16:creationId xmlns:a16="http://schemas.microsoft.com/office/drawing/2014/main" id="{AC109C5A-A32E-4B7B-B862-2309EEB84FEA}"/>
              </a:ext>
            </a:extLst>
          </p:cNvPr>
          <p:cNvSpPr/>
          <p:nvPr/>
        </p:nvSpPr>
        <p:spPr>
          <a:xfrm>
            <a:off x="7213433" y="3920738"/>
            <a:ext cx="1895071" cy="523220"/>
          </a:xfrm>
          <a:prstGeom prst="rect">
            <a:avLst/>
          </a:prstGeom>
        </p:spPr>
        <p:txBody>
          <a:bodyPr wrap="none">
            <a:spAutoFit/>
          </a:bodyPr>
          <a:lstStyle/>
          <a:p>
            <a:pPr algn="ctr"/>
            <a:r>
              <a:rPr lang="en-US" sz="1400" dirty="0"/>
              <a:t>4 teachers answered </a:t>
            </a:r>
          </a:p>
          <a:p>
            <a:pPr algn="just"/>
            <a:r>
              <a:rPr lang="en-US" sz="1400" dirty="0"/>
              <a:t>   the e-form.</a:t>
            </a:r>
          </a:p>
        </p:txBody>
      </p:sp>
      <p:sp>
        <p:nvSpPr>
          <p:cNvPr id="25" name="Rectangle 24">
            <a:extLst>
              <a:ext uri="{FF2B5EF4-FFF2-40B4-BE49-F238E27FC236}">
                <a16:creationId xmlns:a16="http://schemas.microsoft.com/office/drawing/2014/main" id="{CA4FE235-303E-4091-8A68-A6E81949A6D0}"/>
              </a:ext>
            </a:extLst>
          </p:cNvPr>
          <p:cNvSpPr/>
          <p:nvPr/>
        </p:nvSpPr>
        <p:spPr>
          <a:xfrm>
            <a:off x="466997" y="514876"/>
            <a:ext cx="1944763" cy="523220"/>
          </a:xfrm>
          <a:prstGeom prst="rect">
            <a:avLst/>
          </a:prstGeom>
        </p:spPr>
        <p:txBody>
          <a:bodyPr wrap="none">
            <a:spAutoFit/>
          </a:bodyPr>
          <a:lstStyle/>
          <a:p>
            <a:pPr algn="ctr"/>
            <a:r>
              <a:rPr lang="en-US" sz="1400" dirty="0"/>
              <a:t>20 teachers answered</a:t>
            </a:r>
          </a:p>
          <a:p>
            <a:pPr algn="just"/>
            <a:r>
              <a:rPr lang="en-US" sz="1400" dirty="0"/>
              <a:t>     the e-form.</a:t>
            </a:r>
          </a:p>
        </p:txBody>
      </p:sp>
      <p:pic>
        <p:nvPicPr>
          <p:cNvPr id="21" name="Picture 20">
            <a:extLst>
              <a:ext uri="{FF2B5EF4-FFF2-40B4-BE49-F238E27FC236}">
                <a16:creationId xmlns:a16="http://schemas.microsoft.com/office/drawing/2014/main" id="{B475968A-DB74-4576-93D0-33372A52666C}"/>
              </a:ext>
            </a:extLst>
          </p:cNvPr>
          <p:cNvPicPr>
            <a:picLocks noChangeAspect="1"/>
          </p:cNvPicPr>
          <p:nvPr/>
        </p:nvPicPr>
        <p:blipFill>
          <a:blip r:embed="rId2"/>
          <a:stretch>
            <a:fillRect/>
          </a:stretch>
        </p:blipFill>
        <p:spPr>
          <a:xfrm>
            <a:off x="2975308" y="750754"/>
            <a:ext cx="3108860" cy="1945386"/>
          </a:xfrm>
          <a:prstGeom prst="rect">
            <a:avLst/>
          </a:prstGeom>
        </p:spPr>
      </p:pic>
    </p:spTree>
    <p:extLst>
      <p:ext uri="{BB962C8B-B14F-4D97-AF65-F5344CB8AC3E}">
        <p14:creationId xmlns:p14="http://schemas.microsoft.com/office/powerpoint/2010/main" val="2742331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7A0766A-C3CA-42D5-B0C9-DC9928779940}"/>
              </a:ext>
            </a:extLst>
          </p:cNvPr>
          <p:cNvSpPr/>
          <p:nvPr/>
        </p:nvSpPr>
        <p:spPr>
          <a:xfrm>
            <a:off x="1547664" y="136252"/>
            <a:ext cx="7416824" cy="923330"/>
          </a:xfrm>
          <a:prstGeom prst="rect">
            <a:avLst/>
          </a:prstGeom>
        </p:spPr>
        <p:txBody>
          <a:bodyPr wrap="square">
            <a:spAutoFit/>
          </a:bodyPr>
          <a:lstStyle/>
          <a:p>
            <a:pPr algn="just"/>
            <a:r>
              <a:rPr lang="en-US" dirty="0">
                <a:solidFill>
                  <a:srgbClr val="0070C0"/>
                </a:solidFill>
              </a:rPr>
              <a:t>All the answers to the question about the teacher’s motivation for </a:t>
            </a:r>
          </a:p>
          <a:p>
            <a:pPr algn="just"/>
            <a:r>
              <a:rPr lang="en-US" dirty="0">
                <a:solidFill>
                  <a:srgbClr val="0070C0"/>
                </a:solidFill>
              </a:rPr>
              <a:t>choosing to get involved in this project have in common the following </a:t>
            </a:r>
          </a:p>
          <a:p>
            <a:pPr algn="just"/>
            <a:r>
              <a:rPr lang="en-US" dirty="0">
                <a:solidFill>
                  <a:srgbClr val="0070C0"/>
                </a:solidFill>
              </a:rPr>
              <a:t>ideas:</a:t>
            </a:r>
          </a:p>
        </p:txBody>
      </p:sp>
      <p:sp>
        <p:nvSpPr>
          <p:cNvPr id="7" name="Rectangle 6">
            <a:extLst>
              <a:ext uri="{FF2B5EF4-FFF2-40B4-BE49-F238E27FC236}">
                <a16:creationId xmlns:a16="http://schemas.microsoft.com/office/drawing/2014/main" id="{8753E023-D429-43AB-A89B-7D2BD593B816}"/>
              </a:ext>
            </a:extLst>
          </p:cNvPr>
          <p:cNvSpPr/>
          <p:nvPr/>
        </p:nvSpPr>
        <p:spPr>
          <a:xfrm>
            <a:off x="1331640" y="1419622"/>
            <a:ext cx="8135888" cy="3370666"/>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US" sz="1600" dirty="0"/>
              <a:t>Sharing teaching methods, knowing and experiencing different realities;</a:t>
            </a:r>
          </a:p>
          <a:p>
            <a:pPr marL="285750" indent="-285750" algn="just">
              <a:lnSpc>
                <a:spcPct val="150000"/>
              </a:lnSpc>
              <a:buFont typeface="Arial" panose="020B0604020202020204" pitchFamily="34" charset="0"/>
              <a:buChar char="•"/>
            </a:pPr>
            <a:r>
              <a:rPr lang="en-US" sz="1600" dirty="0"/>
              <a:t>Being very interested how other schools in Europe work with their students; </a:t>
            </a:r>
          </a:p>
          <a:p>
            <a:pPr marL="285750" indent="-285750" algn="just">
              <a:lnSpc>
                <a:spcPct val="150000"/>
              </a:lnSpc>
              <a:buFont typeface="Arial" panose="020B0604020202020204" pitchFamily="34" charset="0"/>
              <a:buChar char="•"/>
            </a:pPr>
            <a:r>
              <a:rPr lang="en-US" sz="1600" dirty="0"/>
              <a:t>Getting to know new activities to use in own schools;</a:t>
            </a:r>
          </a:p>
          <a:p>
            <a:pPr marL="285750" indent="-285750" algn="just">
              <a:lnSpc>
                <a:spcPct val="150000"/>
              </a:lnSpc>
              <a:buFont typeface="Arial" panose="020B0604020202020204" pitchFamily="34" charset="0"/>
              <a:buChar char="•"/>
            </a:pPr>
            <a:r>
              <a:rPr lang="en-US" sz="1600" dirty="0"/>
              <a:t>Discovering new interactive and innovative teaching methods;</a:t>
            </a:r>
          </a:p>
          <a:p>
            <a:pPr marL="285750" indent="-285750" algn="just">
              <a:lnSpc>
                <a:spcPct val="150000"/>
              </a:lnSpc>
              <a:buFont typeface="Arial" panose="020B0604020202020204" pitchFamily="34" charset="0"/>
              <a:buChar char="•"/>
            </a:pPr>
            <a:r>
              <a:rPr lang="en-US" sz="1600" dirty="0"/>
              <a:t>Exploring new teaching methods using ICT tools;</a:t>
            </a:r>
          </a:p>
          <a:p>
            <a:pPr marL="285750" indent="-285750" algn="just">
              <a:lnSpc>
                <a:spcPct val="150000"/>
              </a:lnSpc>
              <a:buFont typeface="Arial" panose="020B0604020202020204" pitchFamily="34" charset="0"/>
              <a:buChar char="•"/>
            </a:pPr>
            <a:r>
              <a:rPr lang="en-US" sz="1600" dirty="0"/>
              <a:t>Improving students’ learning abilities;</a:t>
            </a:r>
          </a:p>
          <a:p>
            <a:pPr marL="285750" indent="-285750" algn="just">
              <a:lnSpc>
                <a:spcPct val="150000"/>
              </a:lnSpc>
              <a:buFont typeface="Arial" panose="020B0604020202020204" pitchFamily="34" charset="0"/>
              <a:buChar char="•"/>
            </a:pPr>
            <a:r>
              <a:rPr lang="en-US" sz="1600" dirty="0"/>
              <a:t>Eliminate routine activities and create tools to trigger creativity in teaching </a:t>
            </a:r>
          </a:p>
          <a:p>
            <a:pPr algn="just">
              <a:lnSpc>
                <a:spcPct val="150000"/>
              </a:lnSpc>
            </a:pPr>
            <a:r>
              <a:rPr lang="en-US" sz="1600" dirty="0"/>
              <a:t>    methods to give students;</a:t>
            </a:r>
          </a:p>
          <a:p>
            <a:pPr marL="285750" indent="-285750" algn="just">
              <a:lnSpc>
                <a:spcPct val="150000"/>
              </a:lnSpc>
              <a:buFont typeface="Arial" panose="020B0604020202020204" pitchFamily="34" charset="0"/>
              <a:buChar char="•"/>
            </a:pPr>
            <a:r>
              <a:rPr lang="en-US" sz="1600" dirty="0"/>
              <a:t>Learning new abilities and skills;</a:t>
            </a:r>
          </a:p>
        </p:txBody>
      </p:sp>
    </p:spTree>
    <p:extLst>
      <p:ext uri="{BB962C8B-B14F-4D97-AF65-F5344CB8AC3E}">
        <p14:creationId xmlns:p14="http://schemas.microsoft.com/office/powerpoint/2010/main" val="686004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608E54-38D9-495A-8F0E-3B289E98A199}"/>
              </a:ext>
            </a:extLst>
          </p:cNvPr>
          <p:cNvSpPr/>
          <p:nvPr/>
        </p:nvSpPr>
        <p:spPr>
          <a:xfrm>
            <a:off x="1331640" y="17152"/>
            <a:ext cx="7416824" cy="923330"/>
          </a:xfrm>
          <a:prstGeom prst="rect">
            <a:avLst/>
          </a:prstGeom>
        </p:spPr>
        <p:txBody>
          <a:bodyPr wrap="square">
            <a:spAutoFit/>
          </a:bodyPr>
          <a:lstStyle/>
          <a:p>
            <a:pPr algn="just"/>
            <a:r>
              <a:rPr lang="en-US" dirty="0">
                <a:solidFill>
                  <a:srgbClr val="0070C0"/>
                </a:solidFill>
              </a:rPr>
              <a:t>All the answers to the question about the teacher’s motivation for </a:t>
            </a:r>
          </a:p>
          <a:p>
            <a:pPr algn="just"/>
            <a:r>
              <a:rPr lang="en-US" dirty="0">
                <a:solidFill>
                  <a:srgbClr val="0070C0"/>
                </a:solidFill>
              </a:rPr>
              <a:t>choosing to get involved in this project have in common the following </a:t>
            </a:r>
          </a:p>
          <a:p>
            <a:pPr algn="just"/>
            <a:r>
              <a:rPr lang="en-US" dirty="0">
                <a:solidFill>
                  <a:srgbClr val="0070C0"/>
                </a:solidFill>
              </a:rPr>
              <a:t>ideas:</a:t>
            </a:r>
          </a:p>
        </p:txBody>
      </p:sp>
      <p:sp>
        <p:nvSpPr>
          <p:cNvPr id="5" name="Rectangle 4">
            <a:extLst>
              <a:ext uri="{FF2B5EF4-FFF2-40B4-BE49-F238E27FC236}">
                <a16:creationId xmlns:a16="http://schemas.microsoft.com/office/drawing/2014/main" id="{490B85B1-C532-469D-AF46-C5CEC2150585}"/>
              </a:ext>
            </a:extLst>
          </p:cNvPr>
          <p:cNvSpPr/>
          <p:nvPr/>
        </p:nvSpPr>
        <p:spPr>
          <a:xfrm>
            <a:off x="1115616" y="1101387"/>
            <a:ext cx="8136904" cy="4062651"/>
          </a:xfrm>
          <a:prstGeom prst="rect">
            <a:avLst/>
          </a:prstGeom>
        </p:spPr>
        <p:txBody>
          <a:bodyPr wrap="square">
            <a:spAutoFit/>
          </a:bodyPr>
          <a:lstStyle/>
          <a:p>
            <a:pPr marL="285750" indent="-285750">
              <a:lnSpc>
                <a:spcPct val="150000"/>
              </a:lnSpc>
              <a:buFont typeface="Arial" panose="020B0604020202020204" pitchFamily="34" charset="0"/>
              <a:buChar char="•"/>
            </a:pPr>
            <a:r>
              <a:rPr lang="en-US" sz="1600" dirty="0"/>
              <a:t>Knowing and discovering new schools and cultures (students - colleagues -</a:t>
            </a:r>
          </a:p>
          <a:p>
            <a:pPr>
              <a:lnSpc>
                <a:spcPct val="150000"/>
              </a:lnSpc>
            </a:pPr>
            <a:r>
              <a:rPr lang="en-US" sz="1600" dirty="0"/>
              <a:t>     new people);</a:t>
            </a:r>
          </a:p>
          <a:p>
            <a:pPr marL="285750" indent="-285750">
              <a:lnSpc>
                <a:spcPct val="150000"/>
              </a:lnSpc>
              <a:buFont typeface="Arial" panose="020B0604020202020204" pitchFamily="34" charset="0"/>
              <a:buChar char="•"/>
            </a:pPr>
            <a:r>
              <a:rPr lang="en-US" sz="1600" dirty="0"/>
              <a:t>I really believe in “internationalization” in education. I believe that we will learn a lot</a:t>
            </a:r>
          </a:p>
          <a:p>
            <a:pPr>
              <a:lnSpc>
                <a:spcPct val="150000"/>
              </a:lnSpc>
            </a:pPr>
            <a:r>
              <a:rPr lang="en-US" sz="1600" dirty="0"/>
              <a:t>     from each other. This will make us more complete teachers and schools.</a:t>
            </a:r>
          </a:p>
          <a:p>
            <a:pPr marL="285750" indent="-285750">
              <a:lnSpc>
                <a:spcPct val="150000"/>
              </a:lnSpc>
              <a:buFont typeface="Arial" panose="020B0604020202020204" pitchFamily="34" charset="0"/>
              <a:buChar char="•"/>
            </a:pPr>
            <a:r>
              <a:rPr lang="en-US" sz="1600" dirty="0"/>
              <a:t>The desire to be active in a project where students can learn different ways to study;</a:t>
            </a:r>
          </a:p>
          <a:p>
            <a:pPr marL="285750" indent="-285750">
              <a:lnSpc>
                <a:spcPct val="150000"/>
              </a:lnSpc>
              <a:buFont typeface="Arial" panose="020B0604020202020204" pitchFamily="34" charset="0"/>
              <a:buChar char="•"/>
            </a:pPr>
            <a:r>
              <a:rPr lang="en-US" sz="1600" dirty="0"/>
              <a:t>Improving the teaching methods and the student's learning experiences;</a:t>
            </a:r>
          </a:p>
          <a:p>
            <a:pPr marL="285750" indent="-285750">
              <a:lnSpc>
                <a:spcPct val="150000"/>
              </a:lnSpc>
              <a:buFont typeface="Arial" panose="020B0604020202020204" pitchFamily="34" charset="0"/>
              <a:buChar char="•"/>
            </a:pPr>
            <a:r>
              <a:rPr lang="en-US" sz="1600" dirty="0"/>
              <a:t>Enriching own teaching methods;</a:t>
            </a:r>
          </a:p>
          <a:p>
            <a:pPr marL="285750" indent="-285750">
              <a:lnSpc>
                <a:spcPct val="150000"/>
              </a:lnSpc>
              <a:buFont typeface="Arial" panose="020B0604020202020204" pitchFamily="34" charset="0"/>
              <a:buChar char="•"/>
            </a:pPr>
            <a:r>
              <a:rPr lang="en-US" sz="1600" dirty="0"/>
              <a:t>The project is an important way to develop both professionally and personally;</a:t>
            </a:r>
          </a:p>
          <a:p>
            <a:pPr marL="285750" indent="-285750">
              <a:lnSpc>
                <a:spcPct val="150000"/>
              </a:lnSpc>
              <a:buFont typeface="Arial" panose="020B0604020202020204" pitchFamily="34" charset="0"/>
              <a:buChar char="•"/>
            </a:pPr>
            <a:r>
              <a:rPr lang="en-US" sz="1600" dirty="0"/>
              <a:t>Knowing other schools’ reality and getting information about methodologies to </a:t>
            </a:r>
          </a:p>
          <a:p>
            <a:pPr>
              <a:lnSpc>
                <a:spcPct val="150000"/>
              </a:lnSpc>
            </a:pPr>
            <a:r>
              <a:rPr lang="en-US" sz="1600" dirty="0"/>
              <a:t>     implement in own class.</a:t>
            </a:r>
          </a:p>
          <a:p>
            <a:endParaRPr lang="en-US" dirty="0"/>
          </a:p>
        </p:txBody>
      </p:sp>
    </p:spTree>
    <p:extLst>
      <p:ext uri="{BB962C8B-B14F-4D97-AF65-F5344CB8AC3E}">
        <p14:creationId xmlns:p14="http://schemas.microsoft.com/office/powerpoint/2010/main" val="1742492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4E113495-D621-4998-94CD-7079D927430E}"/>
              </a:ext>
            </a:extLst>
          </p:cNvPr>
          <p:cNvGrpSpPr/>
          <p:nvPr/>
        </p:nvGrpSpPr>
        <p:grpSpPr>
          <a:xfrm>
            <a:off x="3393550" y="1316256"/>
            <a:ext cx="2413528" cy="2226673"/>
            <a:chOff x="3324092" y="1494652"/>
            <a:chExt cx="2413528" cy="2226673"/>
          </a:xfrm>
        </p:grpSpPr>
        <p:sp>
          <p:nvSpPr>
            <p:cNvPr id="27" name="Donut 26"/>
            <p:cNvSpPr/>
            <p:nvPr/>
          </p:nvSpPr>
          <p:spPr>
            <a:xfrm>
              <a:off x="3606698" y="1721627"/>
              <a:ext cx="1860740" cy="1806562"/>
            </a:xfrm>
            <a:prstGeom prst="donut">
              <a:avLst>
                <a:gd name="adj" fmla="val 297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pic>
          <p:nvPicPr>
            <p:cNvPr id="4" name="Picture 3">
              <a:extLst>
                <a:ext uri="{FF2B5EF4-FFF2-40B4-BE49-F238E27FC236}">
                  <a16:creationId xmlns:a16="http://schemas.microsoft.com/office/drawing/2014/main" id="{9C90D451-37DC-4ADC-A063-02EFB79ABB6D}"/>
                </a:ext>
              </a:extLst>
            </p:cNvPr>
            <p:cNvPicPr>
              <a:picLocks noChangeAspect="1"/>
            </p:cNvPicPr>
            <p:nvPr/>
          </p:nvPicPr>
          <p:blipFill>
            <a:blip r:embed="rId2"/>
            <a:stretch>
              <a:fillRect/>
            </a:stretch>
          </p:blipFill>
          <p:spPr>
            <a:xfrm>
              <a:off x="3324092" y="2305906"/>
              <a:ext cx="671844" cy="678211"/>
            </a:xfrm>
            <a:prstGeom prst="rect">
              <a:avLst/>
            </a:prstGeom>
          </p:spPr>
        </p:pic>
        <p:pic>
          <p:nvPicPr>
            <p:cNvPr id="6" name="Picture 5">
              <a:extLst>
                <a:ext uri="{FF2B5EF4-FFF2-40B4-BE49-F238E27FC236}">
                  <a16:creationId xmlns:a16="http://schemas.microsoft.com/office/drawing/2014/main" id="{6EDA3DEB-C0A7-479C-994D-7604CEC5E0CC}"/>
                </a:ext>
              </a:extLst>
            </p:cNvPr>
            <p:cNvPicPr>
              <a:picLocks noChangeAspect="1"/>
            </p:cNvPicPr>
            <p:nvPr/>
          </p:nvPicPr>
          <p:blipFill>
            <a:blip r:embed="rId3"/>
            <a:stretch>
              <a:fillRect/>
            </a:stretch>
          </p:blipFill>
          <p:spPr>
            <a:xfrm>
              <a:off x="4174384" y="1494652"/>
              <a:ext cx="661876" cy="620903"/>
            </a:xfrm>
            <a:prstGeom prst="rect">
              <a:avLst/>
            </a:prstGeom>
          </p:spPr>
        </p:pic>
        <p:pic>
          <p:nvPicPr>
            <p:cNvPr id="29" name="Picture 28">
              <a:extLst>
                <a:ext uri="{FF2B5EF4-FFF2-40B4-BE49-F238E27FC236}">
                  <a16:creationId xmlns:a16="http://schemas.microsoft.com/office/drawing/2014/main" id="{20B12BF8-A4FA-44C4-939C-937805BB5BD8}"/>
                </a:ext>
              </a:extLst>
            </p:cNvPr>
            <p:cNvPicPr>
              <a:picLocks noChangeAspect="1"/>
            </p:cNvPicPr>
            <p:nvPr/>
          </p:nvPicPr>
          <p:blipFill>
            <a:blip r:embed="rId4"/>
            <a:stretch>
              <a:fillRect/>
            </a:stretch>
          </p:blipFill>
          <p:spPr>
            <a:xfrm>
              <a:off x="4234266" y="3139705"/>
              <a:ext cx="605604" cy="581620"/>
            </a:xfrm>
            <a:prstGeom prst="rect">
              <a:avLst/>
            </a:prstGeom>
          </p:spPr>
        </p:pic>
        <p:pic>
          <p:nvPicPr>
            <p:cNvPr id="31" name="Picture 30">
              <a:extLst>
                <a:ext uri="{FF2B5EF4-FFF2-40B4-BE49-F238E27FC236}">
                  <a16:creationId xmlns:a16="http://schemas.microsoft.com/office/drawing/2014/main" id="{3182FEA3-6E26-4ACD-B53F-4AB9BF3035A5}"/>
                </a:ext>
              </a:extLst>
            </p:cNvPr>
            <p:cNvPicPr>
              <a:picLocks noChangeAspect="1"/>
            </p:cNvPicPr>
            <p:nvPr/>
          </p:nvPicPr>
          <p:blipFill>
            <a:blip r:embed="rId5"/>
            <a:stretch>
              <a:fillRect/>
            </a:stretch>
          </p:blipFill>
          <p:spPr>
            <a:xfrm>
              <a:off x="5039146" y="2254377"/>
              <a:ext cx="698474" cy="657055"/>
            </a:xfrm>
            <a:prstGeom prst="rect">
              <a:avLst/>
            </a:prstGeom>
          </p:spPr>
        </p:pic>
      </p:grpSp>
      <p:sp>
        <p:nvSpPr>
          <p:cNvPr id="36" name="Rectangle 35">
            <a:extLst>
              <a:ext uri="{FF2B5EF4-FFF2-40B4-BE49-F238E27FC236}">
                <a16:creationId xmlns:a16="http://schemas.microsoft.com/office/drawing/2014/main" id="{1B7E4FF5-A9C2-416E-AF4D-09AF1182C959}"/>
              </a:ext>
            </a:extLst>
          </p:cNvPr>
          <p:cNvSpPr/>
          <p:nvPr/>
        </p:nvSpPr>
        <p:spPr>
          <a:xfrm>
            <a:off x="3222441" y="668184"/>
            <a:ext cx="941283" cy="369332"/>
          </a:xfrm>
          <a:prstGeom prst="rect">
            <a:avLst/>
          </a:prstGeom>
        </p:spPr>
        <p:txBody>
          <a:bodyPr wrap="none">
            <a:spAutoFit/>
          </a:bodyPr>
          <a:lstStyle/>
          <a:p>
            <a:r>
              <a:rPr lang="en-US" dirty="0"/>
              <a:t>sharing</a:t>
            </a:r>
          </a:p>
        </p:txBody>
      </p:sp>
      <p:sp>
        <p:nvSpPr>
          <p:cNvPr id="37" name="Rectangle 36">
            <a:extLst>
              <a:ext uri="{FF2B5EF4-FFF2-40B4-BE49-F238E27FC236}">
                <a16:creationId xmlns:a16="http://schemas.microsoft.com/office/drawing/2014/main" id="{6DD21A8B-CE6F-4680-9B1C-B8E260BE119F}"/>
              </a:ext>
            </a:extLst>
          </p:cNvPr>
          <p:cNvSpPr/>
          <p:nvPr/>
        </p:nvSpPr>
        <p:spPr>
          <a:xfrm>
            <a:off x="2354982" y="2369439"/>
            <a:ext cx="1159292" cy="369332"/>
          </a:xfrm>
          <a:prstGeom prst="rect">
            <a:avLst/>
          </a:prstGeom>
        </p:spPr>
        <p:txBody>
          <a:bodyPr wrap="none">
            <a:spAutoFit/>
          </a:bodyPr>
          <a:lstStyle/>
          <a:p>
            <a:r>
              <a:rPr lang="en-US" dirty="0"/>
              <a:t> knowing </a:t>
            </a:r>
          </a:p>
        </p:txBody>
      </p:sp>
      <p:sp>
        <p:nvSpPr>
          <p:cNvPr id="38" name="Rectangle 37">
            <a:extLst>
              <a:ext uri="{FF2B5EF4-FFF2-40B4-BE49-F238E27FC236}">
                <a16:creationId xmlns:a16="http://schemas.microsoft.com/office/drawing/2014/main" id="{F595B172-F31A-4D5A-A9AB-330AB69B2E96}"/>
              </a:ext>
            </a:extLst>
          </p:cNvPr>
          <p:cNvSpPr/>
          <p:nvPr/>
        </p:nvSpPr>
        <p:spPr>
          <a:xfrm>
            <a:off x="453581" y="1131590"/>
            <a:ext cx="1492716" cy="369332"/>
          </a:xfrm>
          <a:prstGeom prst="rect">
            <a:avLst/>
          </a:prstGeom>
        </p:spPr>
        <p:txBody>
          <a:bodyPr wrap="none">
            <a:spAutoFit/>
          </a:bodyPr>
          <a:lstStyle/>
          <a:p>
            <a:r>
              <a:rPr lang="en-US" dirty="0"/>
              <a:t>experiencing</a:t>
            </a:r>
          </a:p>
        </p:txBody>
      </p:sp>
      <p:sp>
        <p:nvSpPr>
          <p:cNvPr id="39" name="Rectangle 38">
            <a:extLst>
              <a:ext uri="{FF2B5EF4-FFF2-40B4-BE49-F238E27FC236}">
                <a16:creationId xmlns:a16="http://schemas.microsoft.com/office/drawing/2014/main" id="{B7944921-11A0-4F16-AC07-D66C49DEA1A9}"/>
              </a:ext>
            </a:extLst>
          </p:cNvPr>
          <p:cNvSpPr/>
          <p:nvPr/>
        </p:nvSpPr>
        <p:spPr>
          <a:xfrm>
            <a:off x="4075710" y="223012"/>
            <a:ext cx="992579" cy="369332"/>
          </a:xfrm>
          <a:prstGeom prst="rect">
            <a:avLst/>
          </a:prstGeom>
        </p:spPr>
        <p:txBody>
          <a:bodyPr wrap="none">
            <a:spAutoFit/>
          </a:bodyPr>
          <a:lstStyle/>
          <a:p>
            <a:r>
              <a:rPr lang="en-US" dirty="0"/>
              <a:t>Europe </a:t>
            </a:r>
          </a:p>
        </p:txBody>
      </p:sp>
      <p:sp>
        <p:nvSpPr>
          <p:cNvPr id="40" name="Rectangle 39">
            <a:extLst>
              <a:ext uri="{FF2B5EF4-FFF2-40B4-BE49-F238E27FC236}">
                <a16:creationId xmlns:a16="http://schemas.microsoft.com/office/drawing/2014/main" id="{2E1310F8-2AFE-43A8-97C3-05D729AF36B6}"/>
              </a:ext>
            </a:extLst>
          </p:cNvPr>
          <p:cNvSpPr/>
          <p:nvPr/>
        </p:nvSpPr>
        <p:spPr>
          <a:xfrm>
            <a:off x="7464229" y="789195"/>
            <a:ext cx="1095172" cy="369332"/>
          </a:xfrm>
          <a:prstGeom prst="rect">
            <a:avLst/>
          </a:prstGeom>
        </p:spPr>
        <p:txBody>
          <a:bodyPr wrap="none">
            <a:spAutoFit/>
          </a:bodyPr>
          <a:lstStyle/>
          <a:p>
            <a:r>
              <a:rPr lang="en-US" dirty="0"/>
              <a:t>creativity</a:t>
            </a:r>
          </a:p>
        </p:txBody>
      </p:sp>
      <p:sp>
        <p:nvSpPr>
          <p:cNvPr id="41" name="Rectangle 40">
            <a:extLst>
              <a:ext uri="{FF2B5EF4-FFF2-40B4-BE49-F238E27FC236}">
                <a16:creationId xmlns:a16="http://schemas.microsoft.com/office/drawing/2014/main" id="{F514E95E-CC00-4A1C-8F08-5AE6C027A53D}"/>
              </a:ext>
            </a:extLst>
          </p:cNvPr>
          <p:cNvSpPr/>
          <p:nvPr/>
        </p:nvSpPr>
        <p:spPr>
          <a:xfrm>
            <a:off x="799829" y="1726875"/>
            <a:ext cx="1056700" cy="369332"/>
          </a:xfrm>
          <a:prstGeom prst="rect">
            <a:avLst/>
          </a:prstGeom>
        </p:spPr>
        <p:txBody>
          <a:bodyPr wrap="none">
            <a:spAutoFit/>
          </a:bodyPr>
          <a:lstStyle/>
          <a:p>
            <a:r>
              <a:rPr lang="en-US" dirty="0"/>
              <a:t>teaching</a:t>
            </a:r>
          </a:p>
        </p:txBody>
      </p:sp>
      <p:sp>
        <p:nvSpPr>
          <p:cNvPr id="42" name="Rectangle 41">
            <a:extLst>
              <a:ext uri="{FF2B5EF4-FFF2-40B4-BE49-F238E27FC236}">
                <a16:creationId xmlns:a16="http://schemas.microsoft.com/office/drawing/2014/main" id="{A67B59CD-6C85-4F88-B4D6-230CD499F000}"/>
              </a:ext>
            </a:extLst>
          </p:cNvPr>
          <p:cNvSpPr/>
          <p:nvPr/>
        </p:nvSpPr>
        <p:spPr>
          <a:xfrm>
            <a:off x="540408" y="2446900"/>
            <a:ext cx="1133644" cy="369332"/>
          </a:xfrm>
          <a:prstGeom prst="rect">
            <a:avLst/>
          </a:prstGeom>
        </p:spPr>
        <p:txBody>
          <a:bodyPr wrap="none">
            <a:spAutoFit/>
          </a:bodyPr>
          <a:lstStyle/>
          <a:p>
            <a:r>
              <a:rPr lang="en-US" dirty="0"/>
              <a:t>activities </a:t>
            </a:r>
          </a:p>
        </p:txBody>
      </p:sp>
      <p:sp>
        <p:nvSpPr>
          <p:cNvPr id="43" name="Rectangle 42">
            <a:extLst>
              <a:ext uri="{FF2B5EF4-FFF2-40B4-BE49-F238E27FC236}">
                <a16:creationId xmlns:a16="http://schemas.microsoft.com/office/drawing/2014/main" id="{43677433-A9E3-47EF-8FCA-23A48FBEBCA2}"/>
              </a:ext>
            </a:extLst>
          </p:cNvPr>
          <p:cNvSpPr/>
          <p:nvPr/>
        </p:nvSpPr>
        <p:spPr>
          <a:xfrm>
            <a:off x="1054497" y="2924519"/>
            <a:ext cx="1351652" cy="369332"/>
          </a:xfrm>
          <a:prstGeom prst="rect">
            <a:avLst/>
          </a:prstGeom>
        </p:spPr>
        <p:txBody>
          <a:bodyPr wrap="none">
            <a:spAutoFit/>
          </a:bodyPr>
          <a:lstStyle/>
          <a:p>
            <a:r>
              <a:rPr lang="en-US" dirty="0"/>
              <a:t>discovering</a:t>
            </a:r>
          </a:p>
        </p:txBody>
      </p:sp>
      <p:sp>
        <p:nvSpPr>
          <p:cNvPr id="44" name="Rectangle 43">
            <a:extLst>
              <a:ext uri="{FF2B5EF4-FFF2-40B4-BE49-F238E27FC236}">
                <a16:creationId xmlns:a16="http://schemas.microsoft.com/office/drawing/2014/main" id="{F0CEBC64-BB4F-4B62-9914-BD7EF2B51B57}"/>
              </a:ext>
            </a:extLst>
          </p:cNvPr>
          <p:cNvSpPr/>
          <p:nvPr/>
        </p:nvSpPr>
        <p:spPr>
          <a:xfrm>
            <a:off x="6264480" y="333142"/>
            <a:ext cx="607859" cy="369332"/>
          </a:xfrm>
          <a:prstGeom prst="rect">
            <a:avLst/>
          </a:prstGeom>
        </p:spPr>
        <p:txBody>
          <a:bodyPr wrap="none">
            <a:spAutoFit/>
          </a:bodyPr>
          <a:lstStyle/>
          <a:p>
            <a:r>
              <a:rPr lang="en-US" dirty="0"/>
              <a:t>new</a:t>
            </a:r>
          </a:p>
        </p:txBody>
      </p:sp>
      <p:sp>
        <p:nvSpPr>
          <p:cNvPr id="45" name="Rectangle 44">
            <a:extLst>
              <a:ext uri="{FF2B5EF4-FFF2-40B4-BE49-F238E27FC236}">
                <a16:creationId xmlns:a16="http://schemas.microsoft.com/office/drawing/2014/main" id="{BB30E29E-ABE4-4ECC-A26C-234D0EDB73DE}"/>
              </a:ext>
            </a:extLst>
          </p:cNvPr>
          <p:cNvSpPr/>
          <p:nvPr/>
        </p:nvSpPr>
        <p:spPr>
          <a:xfrm>
            <a:off x="428412" y="3760114"/>
            <a:ext cx="1236236" cy="369332"/>
          </a:xfrm>
          <a:prstGeom prst="rect">
            <a:avLst/>
          </a:prstGeom>
        </p:spPr>
        <p:txBody>
          <a:bodyPr wrap="none">
            <a:spAutoFit/>
          </a:bodyPr>
          <a:lstStyle/>
          <a:p>
            <a:r>
              <a:rPr lang="en-US" dirty="0"/>
              <a:t>interactive</a:t>
            </a:r>
          </a:p>
        </p:txBody>
      </p:sp>
      <p:sp>
        <p:nvSpPr>
          <p:cNvPr id="46" name="Rectangle 45">
            <a:extLst>
              <a:ext uri="{FF2B5EF4-FFF2-40B4-BE49-F238E27FC236}">
                <a16:creationId xmlns:a16="http://schemas.microsoft.com/office/drawing/2014/main" id="{E61F284F-9975-4BBF-B4F8-2CDCC808BE52}"/>
              </a:ext>
            </a:extLst>
          </p:cNvPr>
          <p:cNvSpPr/>
          <p:nvPr/>
        </p:nvSpPr>
        <p:spPr>
          <a:xfrm>
            <a:off x="7123954" y="1576765"/>
            <a:ext cx="1223412" cy="369332"/>
          </a:xfrm>
          <a:prstGeom prst="rect">
            <a:avLst/>
          </a:prstGeom>
        </p:spPr>
        <p:txBody>
          <a:bodyPr wrap="none">
            <a:spAutoFit/>
          </a:bodyPr>
          <a:lstStyle/>
          <a:p>
            <a:r>
              <a:rPr lang="en-US" dirty="0"/>
              <a:t>innovative</a:t>
            </a:r>
          </a:p>
        </p:txBody>
      </p:sp>
      <p:sp>
        <p:nvSpPr>
          <p:cNvPr id="47" name="Rectangle 46">
            <a:extLst>
              <a:ext uri="{FF2B5EF4-FFF2-40B4-BE49-F238E27FC236}">
                <a16:creationId xmlns:a16="http://schemas.microsoft.com/office/drawing/2014/main" id="{5E3E5CB2-09EE-4461-8772-235C41160EE1}"/>
              </a:ext>
            </a:extLst>
          </p:cNvPr>
          <p:cNvSpPr/>
          <p:nvPr/>
        </p:nvSpPr>
        <p:spPr>
          <a:xfrm>
            <a:off x="2918646" y="3862319"/>
            <a:ext cx="1120820" cy="369332"/>
          </a:xfrm>
          <a:prstGeom prst="rect">
            <a:avLst/>
          </a:prstGeom>
        </p:spPr>
        <p:txBody>
          <a:bodyPr wrap="none">
            <a:spAutoFit/>
          </a:bodyPr>
          <a:lstStyle/>
          <a:p>
            <a:r>
              <a:rPr lang="en-US" dirty="0"/>
              <a:t>exploring</a:t>
            </a:r>
          </a:p>
        </p:txBody>
      </p:sp>
      <p:sp>
        <p:nvSpPr>
          <p:cNvPr id="48" name="Rectangle 47">
            <a:extLst>
              <a:ext uri="{FF2B5EF4-FFF2-40B4-BE49-F238E27FC236}">
                <a16:creationId xmlns:a16="http://schemas.microsoft.com/office/drawing/2014/main" id="{916B27A8-47FF-4F01-BA64-C32F1AF916ED}"/>
              </a:ext>
            </a:extLst>
          </p:cNvPr>
          <p:cNvSpPr/>
          <p:nvPr/>
        </p:nvSpPr>
        <p:spPr>
          <a:xfrm>
            <a:off x="7583640" y="2364335"/>
            <a:ext cx="1103828" cy="369332"/>
          </a:xfrm>
          <a:prstGeom prst="rect">
            <a:avLst/>
          </a:prstGeom>
        </p:spPr>
        <p:txBody>
          <a:bodyPr wrap="none">
            <a:spAutoFit/>
          </a:bodyPr>
          <a:lstStyle/>
          <a:p>
            <a:r>
              <a:rPr lang="en-US" dirty="0"/>
              <a:t>ICT tools</a:t>
            </a:r>
          </a:p>
        </p:txBody>
      </p:sp>
      <p:sp>
        <p:nvSpPr>
          <p:cNvPr id="49" name="Rectangle 48">
            <a:extLst>
              <a:ext uri="{FF2B5EF4-FFF2-40B4-BE49-F238E27FC236}">
                <a16:creationId xmlns:a16="http://schemas.microsoft.com/office/drawing/2014/main" id="{4E8B49F3-72EA-4631-8704-C74292DDC17E}"/>
              </a:ext>
            </a:extLst>
          </p:cNvPr>
          <p:cNvSpPr/>
          <p:nvPr/>
        </p:nvSpPr>
        <p:spPr>
          <a:xfrm>
            <a:off x="2718893" y="1316702"/>
            <a:ext cx="1184940" cy="369332"/>
          </a:xfrm>
          <a:prstGeom prst="rect">
            <a:avLst/>
          </a:prstGeom>
        </p:spPr>
        <p:txBody>
          <a:bodyPr wrap="none">
            <a:spAutoFit/>
          </a:bodyPr>
          <a:lstStyle/>
          <a:p>
            <a:r>
              <a:rPr lang="en-US" dirty="0"/>
              <a:t>improving</a:t>
            </a:r>
          </a:p>
        </p:txBody>
      </p:sp>
      <p:sp>
        <p:nvSpPr>
          <p:cNvPr id="50" name="Rectangle 49">
            <a:extLst>
              <a:ext uri="{FF2B5EF4-FFF2-40B4-BE49-F238E27FC236}">
                <a16:creationId xmlns:a16="http://schemas.microsoft.com/office/drawing/2014/main" id="{9A65BDE5-B493-4EBF-B589-CB19AB1A8541}"/>
              </a:ext>
            </a:extLst>
          </p:cNvPr>
          <p:cNvSpPr/>
          <p:nvPr/>
        </p:nvSpPr>
        <p:spPr>
          <a:xfrm>
            <a:off x="5957423" y="3657020"/>
            <a:ext cx="2817823" cy="369332"/>
          </a:xfrm>
          <a:prstGeom prst="rect">
            <a:avLst/>
          </a:prstGeom>
        </p:spPr>
        <p:txBody>
          <a:bodyPr wrap="none">
            <a:spAutoFit/>
          </a:bodyPr>
          <a:lstStyle/>
          <a:p>
            <a:r>
              <a:rPr lang="en-US" dirty="0"/>
              <a:t>students’ learning abilities</a:t>
            </a:r>
          </a:p>
        </p:txBody>
      </p:sp>
      <p:sp>
        <p:nvSpPr>
          <p:cNvPr id="51" name="Rectangle 50">
            <a:extLst>
              <a:ext uri="{FF2B5EF4-FFF2-40B4-BE49-F238E27FC236}">
                <a16:creationId xmlns:a16="http://schemas.microsoft.com/office/drawing/2014/main" id="{6F646047-69B8-409D-8D4F-75FE3616AB1E}"/>
              </a:ext>
            </a:extLst>
          </p:cNvPr>
          <p:cNvSpPr/>
          <p:nvPr/>
        </p:nvSpPr>
        <p:spPr>
          <a:xfrm>
            <a:off x="5804597" y="3131155"/>
            <a:ext cx="992579" cy="369332"/>
          </a:xfrm>
          <a:prstGeom prst="rect">
            <a:avLst/>
          </a:prstGeom>
        </p:spPr>
        <p:txBody>
          <a:bodyPr wrap="none">
            <a:spAutoFit/>
          </a:bodyPr>
          <a:lstStyle/>
          <a:p>
            <a:r>
              <a:rPr lang="en-US" dirty="0"/>
              <a:t>cultures</a:t>
            </a:r>
          </a:p>
        </p:txBody>
      </p:sp>
      <p:sp>
        <p:nvSpPr>
          <p:cNvPr id="52" name="Rectangle 51">
            <a:extLst>
              <a:ext uri="{FF2B5EF4-FFF2-40B4-BE49-F238E27FC236}">
                <a16:creationId xmlns:a16="http://schemas.microsoft.com/office/drawing/2014/main" id="{DB4C80D1-0AF1-409C-A2B6-5FD53E3D90E1}"/>
              </a:ext>
            </a:extLst>
          </p:cNvPr>
          <p:cNvSpPr/>
          <p:nvPr/>
        </p:nvSpPr>
        <p:spPr>
          <a:xfrm>
            <a:off x="7548488" y="197100"/>
            <a:ext cx="1120820" cy="369332"/>
          </a:xfrm>
          <a:prstGeom prst="rect">
            <a:avLst/>
          </a:prstGeom>
        </p:spPr>
        <p:txBody>
          <a:bodyPr wrap="none">
            <a:spAutoFit/>
          </a:bodyPr>
          <a:lstStyle/>
          <a:p>
            <a:r>
              <a:rPr lang="en-US" dirty="0"/>
              <a:t>enriching</a:t>
            </a:r>
          </a:p>
        </p:txBody>
      </p:sp>
      <p:sp>
        <p:nvSpPr>
          <p:cNvPr id="53" name="Rectangle 52">
            <a:extLst>
              <a:ext uri="{FF2B5EF4-FFF2-40B4-BE49-F238E27FC236}">
                <a16:creationId xmlns:a16="http://schemas.microsoft.com/office/drawing/2014/main" id="{B9684EE7-6462-40BF-9934-C3455C5FFE6A}"/>
              </a:ext>
            </a:extLst>
          </p:cNvPr>
          <p:cNvSpPr/>
          <p:nvPr/>
        </p:nvSpPr>
        <p:spPr>
          <a:xfrm>
            <a:off x="2009479" y="4071616"/>
            <a:ext cx="813043" cy="369332"/>
          </a:xfrm>
          <a:prstGeom prst="rect">
            <a:avLst/>
          </a:prstGeom>
        </p:spPr>
        <p:txBody>
          <a:bodyPr wrap="none">
            <a:spAutoFit/>
          </a:bodyPr>
          <a:lstStyle/>
          <a:p>
            <a:r>
              <a:rPr lang="en-US" dirty="0"/>
              <a:t>desire</a:t>
            </a:r>
          </a:p>
        </p:txBody>
      </p:sp>
      <p:sp>
        <p:nvSpPr>
          <p:cNvPr id="54" name="Rectangle 53">
            <a:extLst>
              <a:ext uri="{FF2B5EF4-FFF2-40B4-BE49-F238E27FC236}">
                <a16:creationId xmlns:a16="http://schemas.microsoft.com/office/drawing/2014/main" id="{43B1400A-6665-46D8-960E-AB2A62DF35B8}"/>
              </a:ext>
            </a:extLst>
          </p:cNvPr>
          <p:cNvSpPr/>
          <p:nvPr/>
        </p:nvSpPr>
        <p:spPr>
          <a:xfrm>
            <a:off x="4677219" y="3929644"/>
            <a:ext cx="1014060" cy="369332"/>
          </a:xfrm>
          <a:prstGeom prst="rect">
            <a:avLst/>
          </a:prstGeom>
        </p:spPr>
        <p:txBody>
          <a:bodyPr wrap="none">
            <a:spAutoFit/>
          </a:bodyPr>
          <a:lstStyle/>
          <a:p>
            <a:r>
              <a:rPr lang="en-US" dirty="0"/>
              <a:t>different</a:t>
            </a:r>
          </a:p>
        </p:txBody>
      </p:sp>
      <p:sp>
        <p:nvSpPr>
          <p:cNvPr id="55" name="Rectangle 54">
            <a:extLst>
              <a:ext uri="{FF2B5EF4-FFF2-40B4-BE49-F238E27FC236}">
                <a16:creationId xmlns:a16="http://schemas.microsoft.com/office/drawing/2014/main" id="{7720C90F-79C6-46C1-8DF9-8B1B9472D020}"/>
              </a:ext>
            </a:extLst>
          </p:cNvPr>
          <p:cNvSpPr/>
          <p:nvPr/>
        </p:nvSpPr>
        <p:spPr>
          <a:xfrm>
            <a:off x="705844" y="205597"/>
            <a:ext cx="2048959" cy="646331"/>
          </a:xfrm>
          <a:prstGeom prst="rect">
            <a:avLst/>
          </a:prstGeom>
        </p:spPr>
        <p:txBody>
          <a:bodyPr wrap="none">
            <a:spAutoFit/>
          </a:bodyPr>
          <a:lstStyle/>
          <a:p>
            <a:r>
              <a:rPr lang="en-US" dirty="0"/>
              <a:t>student's learning </a:t>
            </a:r>
          </a:p>
          <a:p>
            <a:pPr algn="ctr"/>
            <a:r>
              <a:rPr lang="en-US" dirty="0"/>
              <a:t>experiences</a:t>
            </a:r>
          </a:p>
        </p:txBody>
      </p:sp>
      <p:sp>
        <p:nvSpPr>
          <p:cNvPr id="56" name="Rectangle 55">
            <a:extLst>
              <a:ext uri="{FF2B5EF4-FFF2-40B4-BE49-F238E27FC236}">
                <a16:creationId xmlns:a16="http://schemas.microsoft.com/office/drawing/2014/main" id="{5470817D-ED1F-4508-969F-510B6B551DFB}"/>
              </a:ext>
            </a:extLst>
          </p:cNvPr>
          <p:cNvSpPr/>
          <p:nvPr/>
        </p:nvSpPr>
        <p:spPr>
          <a:xfrm>
            <a:off x="4673110" y="711770"/>
            <a:ext cx="1249060" cy="369332"/>
          </a:xfrm>
          <a:prstGeom prst="rect">
            <a:avLst/>
          </a:prstGeom>
        </p:spPr>
        <p:txBody>
          <a:bodyPr wrap="none">
            <a:spAutoFit/>
          </a:bodyPr>
          <a:lstStyle/>
          <a:p>
            <a:r>
              <a:rPr lang="en-US" dirty="0"/>
              <a:t>implement</a:t>
            </a:r>
          </a:p>
        </p:txBody>
      </p:sp>
      <p:sp>
        <p:nvSpPr>
          <p:cNvPr id="57" name="Rectangle 56">
            <a:extLst>
              <a:ext uri="{FF2B5EF4-FFF2-40B4-BE49-F238E27FC236}">
                <a16:creationId xmlns:a16="http://schemas.microsoft.com/office/drawing/2014/main" id="{FD16F54A-3E82-4F5C-A034-4AA5D5E74BFE}"/>
              </a:ext>
            </a:extLst>
          </p:cNvPr>
          <p:cNvSpPr/>
          <p:nvPr/>
        </p:nvSpPr>
        <p:spPr>
          <a:xfrm>
            <a:off x="6284738" y="2145979"/>
            <a:ext cx="787395" cy="369332"/>
          </a:xfrm>
          <a:prstGeom prst="rect">
            <a:avLst/>
          </a:prstGeom>
        </p:spPr>
        <p:txBody>
          <a:bodyPr wrap="none">
            <a:spAutoFit/>
          </a:bodyPr>
          <a:lstStyle/>
          <a:p>
            <a:r>
              <a:rPr lang="en-US" dirty="0"/>
              <a:t>active</a:t>
            </a:r>
          </a:p>
        </p:txBody>
      </p:sp>
      <p:sp>
        <p:nvSpPr>
          <p:cNvPr id="58" name="Rectangle 57">
            <a:extLst>
              <a:ext uri="{FF2B5EF4-FFF2-40B4-BE49-F238E27FC236}">
                <a16:creationId xmlns:a16="http://schemas.microsoft.com/office/drawing/2014/main" id="{1E9207C7-3596-4DB1-9685-7F6D9BB38B56}"/>
              </a:ext>
            </a:extLst>
          </p:cNvPr>
          <p:cNvSpPr/>
          <p:nvPr/>
        </p:nvSpPr>
        <p:spPr>
          <a:xfrm>
            <a:off x="7285676" y="2856510"/>
            <a:ext cx="1056700" cy="369332"/>
          </a:xfrm>
          <a:prstGeom prst="rect">
            <a:avLst/>
          </a:prstGeom>
        </p:spPr>
        <p:txBody>
          <a:bodyPr wrap="none">
            <a:spAutoFit/>
          </a:bodyPr>
          <a:lstStyle/>
          <a:p>
            <a:r>
              <a:rPr lang="en-US" dirty="0"/>
              <a:t>develop </a:t>
            </a:r>
          </a:p>
        </p:txBody>
      </p:sp>
      <p:sp>
        <p:nvSpPr>
          <p:cNvPr id="59" name="Rectangle 58">
            <a:extLst>
              <a:ext uri="{FF2B5EF4-FFF2-40B4-BE49-F238E27FC236}">
                <a16:creationId xmlns:a16="http://schemas.microsoft.com/office/drawing/2014/main" id="{3C592319-2EC1-40F0-8D5E-CAC3AB505620}"/>
              </a:ext>
            </a:extLst>
          </p:cNvPr>
          <p:cNvSpPr/>
          <p:nvPr/>
        </p:nvSpPr>
        <p:spPr>
          <a:xfrm>
            <a:off x="1730323" y="3382417"/>
            <a:ext cx="1595309" cy="369332"/>
          </a:xfrm>
          <a:prstGeom prst="rect">
            <a:avLst/>
          </a:prstGeom>
        </p:spPr>
        <p:txBody>
          <a:bodyPr wrap="none">
            <a:spAutoFit/>
          </a:bodyPr>
          <a:lstStyle/>
          <a:p>
            <a:r>
              <a:rPr lang="en-US" dirty="0"/>
              <a:t>professionally</a:t>
            </a:r>
          </a:p>
        </p:txBody>
      </p:sp>
      <p:sp>
        <p:nvSpPr>
          <p:cNvPr id="60" name="Rectangle 59">
            <a:extLst>
              <a:ext uri="{FF2B5EF4-FFF2-40B4-BE49-F238E27FC236}">
                <a16:creationId xmlns:a16="http://schemas.microsoft.com/office/drawing/2014/main" id="{354E1BA0-44D8-4105-86C5-CF3013E297DE}"/>
              </a:ext>
            </a:extLst>
          </p:cNvPr>
          <p:cNvSpPr/>
          <p:nvPr/>
        </p:nvSpPr>
        <p:spPr>
          <a:xfrm>
            <a:off x="181711" y="4315915"/>
            <a:ext cx="1236236" cy="369332"/>
          </a:xfrm>
          <a:prstGeom prst="rect">
            <a:avLst/>
          </a:prstGeom>
        </p:spPr>
        <p:txBody>
          <a:bodyPr wrap="none">
            <a:spAutoFit/>
          </a:bodyPr>
          <a:lstStyle/>
          <a:p>
            <a:r>
              <a:rPr lang="en-US" dirty="0"/>
              <a:t>personally</a:t>
            </a:r>
          </a:p>
        </p:txBody>
      </p:sp>
      <p:sp>
        <p:nvSpPr>
          <p:cNvPr id="61" name="Rectangle 60">
            <a:extLst>
              <a:ext uri="{FF2B5EF4-FFF2-40B4-BE49-F238E27FC236}">
                <a16:creationId xmlns:a16="http://schemas.microsoft.com/office/drawing/2014/main" id="{6280E9B6-761C-46D7-9278-D88090928920}"/>
              </a:ext>
            </a:extLst>
          </p:cNvPr>
          <p:cNvSpPr/>
          <p:nvPr/>
        </p:nvSpPr>
        <p:spPr>
          <a:xfrm>
            <a:off x="5637885" y="1269256"/>
            <a:ext cx="1326004" cy="369332"/>
          </a:xfrm>
          <a:prstGeom prst="rect">
            <a:avLst/>
          </a:prstGeom>
        </p:spPr>
        <p:txBody>
          <a:bodyPr wrap="none">
            <a:spAutoFit/>
          </a:bodyPr>
          <a:lstStyle/>
          <a:p>
            <a:r>
              <a:rPr lang="en-US" dirty="0"/>
              <a:t>information</a:t>
            </a:r>
          </a:p>
        </p:txBody>
      </p:sp>
      <p:sp>
        <p:nvSpPr>
          <p:cNvPr id="63" name="Rectangle 62">
            <a:extLst>
              <a:ext uri="{FF2B5EF4-FFF2-40B4-BE49-F238E27FC236}">
                <a16:creationId xmlns:a16="http://schemas.microsoft.com/office/drawing/2014/main" id="{EA1D0E0B-FE63-4169-8AEC-D1FBEA4C164C}"/>
              </a:ext>
            </a:extLst>
          </p:cNvPr>
          <p:cNvSpPr/>
          <p:nvPr/>
        </p:nvSpPr>
        <p:spPr>
          <a:xfrm>
            <a:off x="1278694" y="4702373"/>
            <a:ext cx="7443606" cy="461665"/>
          </a:xfrm>
          <a:prstGeom prst="rect">
            <a:avLst/>
          </a:prstGeom>
        </p:spPr>
        <p:txBody>
          <a:bodyPr wrap="square">
            <a:spAutoFit/>
          </a:bodyPr>
          <a:lstStyle/>
          <a:p>
            <a:pPr algn="ctr"/>
            <a:r>
              <a:rPr lang="en-US" sz="1200" b="1" dirty="0">
                <a:solidFill>
                  <a:srgbClr val="C00000"/>
                </a:solidFill>
              </a:rPr>
              <a:t>What was your motivation for choosing to get involved in this project?</a:t>
            </a:r>
          </a:p>
          <a:p>
            <a:pPr algn="just"/>
            <a:r>
              <a:rPr lang="en-US" sz="1200" b="1" dirty="0">
                <a:solidFill>
                  <a:srgbClr val="C00000"/>
                </a:solidFill>
              </a:rPr>
              <a:t>                                                                      KEY WORDS</a:t>
            </a:r>
          </a:p>
        </p:txBody>
      </p:sp>
    </p:spTree>
    <p:extLst>
      <p:ext uri="{BB962C8B-B14F-4D97-AF65-F5344CB8AC3E}">
        <p14:creationId xmlns:p14="http://schemas.microsoft.com/office/powerpoint/2010/main" val="1358294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92D54A65-37E3-440F-89A9-59CF87A87437}"/>
              </a:ext>
            </a:extLst>
          </p:cNvPr>
          <p:cNvSpPr/>
          <p:nvPr/>
        </p:nvSpPr>
        <p:spPr>
          <a:xfrm>
            <a:off x="1975666" y="73383"/>
            <a:ext cx="5470902" cy="276999"/>
          </a:xfrm>
          <a:prstGeom prst="rect">
            <a:avLst/>
          </a:prstGeom>
        </p:spPr>
        <p:txBody>
          <a:bodyPr wrap="square">
            <a:spAutoFit/>
          </a:bodyPr>
          <a:lstStyle/>
          <a:p>
            <a:r>
              <a:rPr lang="en-US" sz="1200" dirty="0">
                <a:solidFill>
                  <a:srgbClr val="C00000"/>
                </a:solidFill>
              </a:rPr>
              <a:t>Did this project meet your expectations in the area of teaching methods?</a:t>
            </a:r>
          </a:p>
        </p:txBody>
      </p:sp>
      <p:grpSp>
        <p:nvGrpSpPr>
          <p:cNvPr id="61" name="Group 60">
            <a:extLst>
              <a:ext uri="{FF2B5EF4-FFF2-40B4-BE49-F238E27FC236}">
                <a16:creationId xmlns:a16="http://schemas.microsoft.com/office/drawing/2014/main" id="{947323B0-D105-46FE-9F90-ED4490CF95E6}"/>
              </a:ext>
            </a:extLst>
          </p:cNvPr>
          <p:cNvGrpSpPr/>
          <p:nvPr/>
        </p:nvGrpSpPr>
        <p:grpSpPr>
          <a:xfrm>
            <a:off x="143923" y="469558"/>
            <a:ext cx="8604541" cy="4497479"/>
            <a:chOff x="143923" y="469558"/>
            <a:chExt cx="8604541" cy="4497479"/>
          </a:xfrm>
        </p:grpSpPr>
        <p:pic>
          <p:nvPicPr>
            <p:cNvPr id="1026" name="Picture 2" descr="Forms response chart. Question title: 2. Did this project meet your expectations in the area of teaching methods?. Number of responses: 20 responses.">
              <a:extLst>
                <a:ext uri="{FF2B5EF4-FFF2-40B4-BE49-F238E27FC236}">
                  <a16:creationId xmlns:a16="http://schemas.microsoft.com/office/drawing/2014/main" id="{4625B313-0163-4794-B97E-0D703B45B2B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923" y="469558"/>
              <a:ext cx="4653090" cy="1958176"/>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a:extLst>
                <a:ext uri="{FF2B5EF4-FFF2-40B4-BE49-F238E27FC236}">
                  <a16:creationId xmlns:a16="http://schemas.microsoft.com/office/drawing/2014/main" id="{9550A72D-B1AD-49B5-85B1-8A591689EFD4}"/>
                </a:ext>
              </a:extLst>
            </p:cNvPr>
            <p:cNvPicPr>
              <a:picLocks noChangeAspect="1"/>
            </p:cNvPicPr>
            <p:nvPr/>
          </p:nvPicPr>
          <p:blipFill>
            <a:blip r:embed="rId3"/>
            <a:stretch>
              <a:fillRect/>
            </a:stretch>
          </p:blipFill>
          <p:spPr>
            <a:xfrm>
              <a:off x="4614004" y="555526"/>
              <a:ext cx="4134460" cy="1872208"/>
            </a:xfrm>
            <a:prstGeom prst="rect">
              <a:avLst/>
            </a:prstGeom>
          </p:spPr>
        </p:pic>
        <p:pic>
          <p:nvPicPr>
            <p:cNvPr id="46" name="Picture 45">
              <a:extLst>
                <a:ext uri="{FF2B5EF4-FFF2-40B4-BE49-F238E27FC236}">
                  <a16:creationId xmlns:a16="http://schemas.microsoft.com/office/drawing/2014/main" id="{6A08ABC6-9328-4BDB-9970-0746FC005BE8}"/>
                </a:ext>
              </a:extLst>
            </p:cNvPr>
            <p:cNvPicPr>
              <a:picLocks noChangeAspect="1"/>
            </p:cNvPicPr>
            <p:nvPr/>
          </p:nvPicPr>
          <p:blipFill>
            <a:blip r:embed="rId4"/>
            <a:stretch>
              <a:fillRect/>
            </a:stretch>
          </p:blipFill>
          <p:spPr>
            <a:xfrm>
              <a:off x="2339752" y="1846894"/>
              <a:ext cx="504056" cy="508832"/>
            </a:xfrm>
            <a:prstGeom prst="rect">
              <a:avLst/>
            </a:prstGeom>
          </p:spPr>
        </p:pic>
        <p:pic>
          <p:nvPicPr>
            <p:cNvPr id="48" name="Picture 47">
              <a:extLst>
                <a:ext uri="{FF2B5EF4-FFF2-40B4-BE49-F238E27FC236}">
                  <a16:creationId xmlns:a16="http://schemas.microsoft.com/office/drawing/2014/main" id="{68DE6108-D328-45D5-8904-F4B289C4D24D}"/>
                </a:ext>
              </a:extLst>
            </p:cNvPr>
            <p:cNvPicPr>
              <a:picLocks noChangeAspect="1"/>
            </p:cNvPicPr>
            <p:nvPr/>
          </p:nvPicPr>
          <p:blipFill>
            <a:blip r:embed="rId5"/>
            <a:stretch>
              <a:fillRect/>
            </a:stretch>
          </p:blipFill>
          <p:spPr>
            <a:xfrm>
              <a:off x="7020272" y="1993087"/>
              <a:ext cx="452570" cy="434647"/>
            </a:xfrm>
            <a:prstGeom prst="rect">
              <a:avLst/>
            </a:prstGeom>
          </p:spPr>
        </p:pic>
        <p:pic>
          <p:nvPicPr>
            <p:cNvPr id="56" name="Picture 55">
              <a:extLst>
                <a:ext uri="{FF2B5EF4-FFF2-40B4-BE49-F238E27FC236}">
                  <a16:creationId xmlns:a16="http://schemas.microsoft.com/office/drawing/2014/main" id="{0FF92483-A62E-49B3-A4B5-FD2115568B30}"/>
                </a:ext>
              </a:extLst>
            </p:cNvPr>
            <p:cNvPicPr>
              <a:picLocks noChangeAspect="1"/>
            </p:cNvPicPr>
            <p:nvPr/>
          </p:nvPicPr>
          <p:blipFill>
            <a:blip r:embed="rId6"/>
            <a:stretch>
              <a:fillRect/>
            </a:stretch>
          </p:blipFill>
          <p:spPr>
            <a:xfrm>
              <a:off x="778034" y="3008861"/>
              <a:ext cx="3267451" cy="1549604"/>
            </a:xfrm>
            <a:prstGeom prst="rect">
              <a:avLst/>
            </a:prstGeom>
          </p:spPr>
        </p:pic>
        <p:graphicFrame>
          <p:nvGraphicFramePr>
            <p:cNvPr id="59" name="Chart 58">
              <a:extLst>
                <a:ext uri="{FF2B5EF4-FFF2-40B4-BE49-F238E27FC236}">
                  <a16:creationId xmlns:a16="http://schemas.microsoft.com/office/drawing/2014/main" id="{A5C5EE6C-8537-400C-82D0-9964B01AB89D}"/>
                </a:ext>
              </a:extLst>
            </p:cNvPr>
            <p:cNvGraphicFramePr>
              <a:graphicFrameLocks/>
            </p:cNvGraphicFramePr>
            <p:nvPr>
              <p:extLst>
                <p:ext uri="{D42A27DB-BD31-4B8C-83A1-F6EECF244321}">
                  <p14:modId xmlns:p14="http://schemas.microsoft.com/office/powerpoint/2010/main" val="251212352"/>
                </p:ext>
              </p:extLst>
            </p:nvPr>
          </p:nvGraphicFramePr>
          <p:xfrm>
            <a:off x="4572000" y="3008861"/>
            <a:ext cx="3757852" cy="1958176"/>
          </p:xfrm>
          <a:graphic>
            <a:graphicData uri="http://schemas.openxmlformats.org/drawingml/2006/chart">
              <c:chart xmlns:c="http://schemas.openxmlformats.org/drawingml/2006/chart" xmlns:r="http://schemas.openxmlformats.org/officeDocument/2006/relationships" r:id="rId7"/>
            </a:graphicData>
          </a:graphic>
        </p:graphicFrame>
        <p:pic>
          <p:nvPicPr>
            <p:cNvPr id="57" name="Picture 56">
              <a:extLst>
                <a:ext uri="{FF2B5EF4-FFF2-40B4-BE49-F238E27FC236}">
                  <a16:creationId xmlns:a16="http://schemas.microsoft.com/office/drawing/2014/main" id="{8EC2F7EA-D0F7-41AA-9C4F-8671ACCD7E3D}"/>
                </a:ext>
              </a:extLst>
            </p:cNvPr>
            <p:cNvPicPr>
              <a:picLocks noChangeAspect="1"/>
            </p:cNvPicPr>
            <p:nvPr/>
          </p:nvPicPr>
          <p:blipFill>
            <a:blip r:embed="rId8"/>
            <a:stretch>
              <a:fillRect/>
            </a:stretch>
          </p:blipFill>
          <p:spPr>
            <a:xfrm>
              <a:off x="2354058" y="4060991"/>
              <a:ext cx="561758" cy="526983"/>
            </a:xfrm>
            <a:prstGeom prst="rect">
              <a:avLst/>
            </a:prstGeom>
          </p:spPr>
        </p:pic>
        <p:pic>
          <p:nvPicPr>
            <p:cNvPr id="62" name="Picture 61">
              <a:extLst>
                <a:ext uri="{FF2B5EF4-FFF2-40B4-BE49-F238E27FC236}">
                  <a16:creationId xmlns:a16="http://schemas.microsoft.com/office/drawing/2014/main" id="{83CC3F8C-8355-408A-A3DD-2BE5F188EDD2}"/>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7308304" y="4259297"/>
              <a:ext cx="426085" cy="400685"/>
            </a:xfrm>
            <a:prstGeom prst="rect">
              <a:avLst/>
            </a:prstGeom>
          </p:spPr>
        </p:pic>
      </p:grpSp>
    </p:spTree>
    <p:extLst>
      <p:ext uri="{BB962C8B-B14F-4D97-AF65-F5344CB8AC3E}">
        <p14:creationId xmlns:p14="http://schemas.microsoft.com/office/powerpoint/2010/main" val="2526262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0D6D4B-4F37-43C2-AD6F-2E4C5B63FE4D}"/>
              </a:ext>
            </a:extLst>
          </p:cNvPr>
          <p:cNvSpPr/>
          <p:nvPr/>
        </p:nvSpPr>
        <p:spPr>
          <a:xfrm>
            <a:off x="1975666" y="73383"/>
            <a:ext cx="5470902" cy="276999"/>
          </a:xfrm>
          <a:prstGeom prst="rect">
            <a:avLst/>
          </a:prstGeom>
        </p:spPr>
        <p:txBody>
          <a:bodyPr wrap="square">
            <a:spAutoFit/>
          </a:bodyPr>
          <a:lstStyle/>
          <a:p>
            <a:r>
              <a:rPr lang="en-US" sz="1200" dirty="0">
                <a:solidFill>
                  <a:srgbClr val="C00000"/>
                </a:solidFill>
              </a:rPr>
              <a:t>Did this project meet your expectations in the area of teaching methods?</a:t>
            </a:r>
          </a:p>
        </p:txBody>
      </p:sp>
      <p:graphicFrame>
        <p:nvGraphicFramePr>
          <p:cNvPr id="5" name="Chart 4">
            <a:extLst>
              <a:ext uri="{FF2B5EF4-FFF2-40B4-BE49-F238E27FC236}">
                <a16:creationId xmlns:a16="http://schemas.microsoft.com/office/drawing/2014/main" id="{A5C5EE6C-8537-400C-82D0-9964B01AB89D}"/>
              </a:ext>
            </a:extLst>
          </p:cNvPr>
          <p:cNvGraphicFramePr>
            <a:graphicFrameLocks/>
          </p:cNvGraphicFramePr>
          <p:nvPr>
            <p:extLst>
              <p:ext uri="{D42A27DB-BD31-4B8C-83A1-F6EECF244321}">
                <p14:modId xmlns:p14="http://schemas.microsoft.com/office/powerpoint/2010/main" val="1774527700"/>
              </p:ext>
            </p:extLst>
          </p:nvPr>
        </p:nvGraphicFramePr>
        <p:xfrm>
          <a:off x="-329443" y="771550"/>
          <a:ext cx="5040560" cy="3243808"/>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id="{727F8029-BA48-4D80-964F-9C93555F5FF0}"/>
              </a:ext>
            </a:extLst>
          </p:cNvPr>
          <p:cNvSpPr/>
          <p:nvPr/>
        </p:nvSpPr>
        <p:spPr>
          <a:xfrm>
            <a:off x="4211960" y="1153036"/>
            <a:ext cx="4572000" cy="2862322"/>
          </a:xfrm>
          <a:prstGeom prst="rect">
            <a:avLst/>
          </a:prstGeom>
        </p:spPr>
        <p:txBody>
          <a:bodyPr>
            <a:spAutoFit/>
          </a:bodyPr>
          <a:lstStyle/>
          <a:p>
            <a:pPr algn="just"/>
            <a:r>
              <a:rPr lang="en-US" dirty="0"/>
              <a:t>Most teachers responded that the project met their expectations. </a:t>
            </a:r>
          </a:p>
          <a:p>
            <a:pPr algn="just"/>
            <a:r>
              <a:rPr lang="en-US" dirty="0"/>
              <a:t>Those who responded with </a:t>
            </a:r>
            <a:r>
              <a:rPr lang="en-US" dirty="0">
                <a:solidFill>
                  <a:srgbClr val="FFC000"/>
                </a:solidFill>
              </a:rPr>
              <a:t>NO</a:t>
            </a:r>
            <a:r>
              <a:rPr lang="en-US" dirty="0"/>
              <a:t> pointed out that they were the organizing country this </a:t>
            </a:r>
          </a:p>
          <a:p>
            <a:pPr algn="just"/>
            <a:r>
              <a:rPr lang="en-US" dirty="0"/>
              <a:t>time and they have shared their experience with everyone. Due to Covid-19 pandemic </a:t>
            </a:r>
          </a:p>
          <a:p>
            <a:pPr algn="just"/>
            <a:r>
              <a:rPr lang="en-US" dirty="0"/>
              <a:t>the next mobility was postponed making it </a:t>
            </a:r>
          </a:p>
          <a:p>
            <a:pPr algn="just"/>
            <a:r>
              <a:rPr lang="en-US" dirty="0"/>
              <a:t>impossible to observe and learn about </a:t>
            </a:r>
          </a:p>
          <a:p>
            <a:pPr algn="just"/>
            <a:r>
              <a:rPr lang="en-US" dirty="0"/>
              <a:t>other teaching methods. (one of the most </a:t>
            </a:r>
          </a:p>
          <a:p>
            <a:pPr algn="just"/>
            <a:r>
              <a:rPr lang="en-US" dirty="0"/>
              <a:t>important objectives of this project).</a:t>
            </a:r>
          </a:p>
        </p:txBody>
      </p:sp>
    </p:spTree>
    <p:extLst>
      <p:ext uri="{BB962C8B-B14F-4D97-AF65-F5344CB8AC3E}">
        <p14:creationId xmlns:p14="http://schemas.microsoft.com/office/powerpoint/2010/main" val="2171675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E34B92F-EB86-42E1-AB54-EF57ECD9A67C}"/>
              </a:ext>
            </a:extLst>
          </p:cNvPr>
          <p:cNvSpPr/>
          <p:nvPr/>
        </p:nvSpPr>
        <p:spPr>
          <a:xfrm>
            <a:off x="1259632" y="123478"/>
            <a:ext cx="6942195" cy="276999"/>
          </a:xfrm>
          <a:prstGeom prst="rect">
            <a:avLst/>
          </a:prstGeom>
        </p:spPr>
        <p:txBody>
          <a:bodyPr wrap="square">
            <a:spAutoFit/>
          </a:bodyPr>
          <a:lstStyle/>
          <a:p>
            <a:r>
              <a:rPr lang="en-US" sz="1200" dirty="0">
                <a:solidFill>
                  <a:srgbClr val="C00000"/>
                </a:solidFill>
              </a:rPr>
              <a:t>How did the training/ dissemination activities help you in your act of teaching in the classroom?</a:t>
            </a:r>
          </a:p>
        </p:txBody>
      </p:sp>
      <p:sp>
        <p:nvSpPr>
          <p:cNvPr id="5" name="TextBox 4">
            <a:extLst>
              <a:ext uri="{FF2B5EF4-FFF2-40B4-BE49-F238E27FC236}">
                <a16:creationId xmlns:a16="http://schemas.microsoft.com/office/drawing/2014/main" id="{FF7F7833-351E-4535-BC2F-A17607B847E9}"/>
              </a:ext>
            </a:extLst>
          </p:cNvPr>
          <p:cNvSpPr txBox="1"/>
          <p:nvPr/>
        </p:nvSpPr>
        <p:spPr>
          <a:xfrm>
            <a:off x="306814" y="586858"/>
            <a:ext cx="1971836" cy="2492990"/>
          </a:xfrm>
          <a:prstGeom prst="rect">
            <a:avLst/>
          </a:prstGeom>
          <a:noFill/>
        </p:spPr>
        <p:txBody>
          <a:bodyPr wrap="square" rtlCol="0">
            <a:spAutoFit/>
          </a:bodyPr>
          <a:lstStyle/>
          <a:p>
            <a:pPr marL="171450" indent="-171450">
              <a:buFont typeface="Arial" panose="020B0604020202020204" pitchFamily="34" charset="0"/>
              <a:buChar char="•"/>
            </a:pPr>
            <a:r>
              <a:rPr lang="en-US" altLang="ko-KR" sz="1200" dirty="0">
                <a:solidFill>
                  <a:schemeClr val="tx1">
                    <a:lumMod val="75000"/>
                    <a:lumOff val="25000"/>
                  </a:schemeClr>
                </a:solidFill>
                <a:cs typeface="Arial" pitchFamily="34" charset="0"/>
              </a:rPr>
              <a:t>To acknowledge the good work and implement it in my classroom.</a:t>
            </a:r>
          </a:p>
          <a:p>
            <a:pPr marL="171450" indent="-171450">
              <a:buFont typeface="Arial" panose="020B0604020202020204" pitchFamily="34" charset="0"/>
              <a:buChar char="•"/>
            </a:pPr>
            <a:r>
              <a:rPr lang="en-US" altLang="ko-KR" sz="1200" dirty="0">
                <a:solidFill>
                  <a:schemeClr val="tx1">
                    <a:lumMod val="75000"/>
                    <a:lumOff val="25000"/>
                  </a:schemeClr>
                </a:solidFill>
                <a:cs typeface="Arial" pitchFamily="34" charset="0"/>
              </a:rPr>
              <a:t>What I have experienced has helped me to broaden the range of teaching strategies and provide more appropriate responses to students' educational needs.</a:t>
            </a:r>
          </a:p>
          <a:p>
            <a:endParaRPr lang="en-US" altLang="ko-KR" sz="1200" dirty="0">
              <a:solidFill>
                <a:schemeClr val="tx1">
                  <a:lumMod val="75000"/>
                  <a:lumOff val="25000"/>
                </a:schemeClr>
              </a:solidFill>
              <a:cs typeface="Arial" pitchFamily="34" charset="0"/>
            </a:endParaRPr>
          </a:p>
        </p:txBody>
      </p:sp>
      <p:grpSp>
        <p:nvGrpSpPr>
          <p:cNvPr id="22" name="Group 21">
            <a:extLst>
              <a:ext uri="{FF2B5EF4-FFF2-40B4-BE49-F238E27FC236}">
                <a16:creationId xmlns:a16="http://schemas.microsoft.com/office/drawing/2014/main" id="{D8308E2E-BC96-4695-BA46-CC10D5AE3B9C}"/>
              </a:ext>
            </a:extLst>
          </p:cNvPr>
          <p:cNvGrpSpPr/>
          <p:nvPr/>
        </p:nvGrpSpPr>
        <p:grpSpPr>
          <a:xfrm>
            <a:off x="3970318" y="688240"/>
            <a:ext cx="1203364" cy="1145113"/>
            <a:chOff x="3851920" y="1149907"/>
            <a:chExt cx="1203364" cy="1145113"/>
          </a:xfrm>
        </p:grpSpPr>
        <p:pic>
          <p:nvPicPr>
            <p:cNvPr id="12" name="Picture 11">
              <a:extLst>
                <a:ext uri="{FF2B5EF4-FFF2-40B4-BE49-F238E27FC236}">
                  <a16:creationId xmlns:a16="http://schemas.microsoft.com/office/drawing/2014/main" id="{03B2BEC6-A09C-4354-85AB-E6D0CDF8F643}"/>
                </a:ext>
              </a:extLst>
            </p:cNvPr>
            <p:cNvPicPr>
              <a:picLocks noChangeAspect="1"/>
            </p:cNvPicPr>
            <p:nvPr/>
          </p:nvPicPr>
          <p:blipFill>
            <a:blip r:embed="rId2"/>
            <a:stretch>
              <a:fillRect/>
            </a:stretch>
          </p:blipFill>
          <p:spPr>
            <a:xfrm>
              <a:off x="3851920" y="1149907"/>
              <a:ext cx="1203364" cy="1145113"/>
            </a:xfrm>
            <a:prstGeom prst="rect">
              <a:avLst/>
            </a:prstGeom>
          </p:spPr>
        </p:pic>
        <p:sp>
          <p:nvSpPr>
            <p:cNvPr id="13" name="Rectangle 12">
              <a:extLst>
                <a:ext uri="{FF2B5EF4-FFF2-40B4-BE49-F238E27FC236}">
                  <a16:creationId xmlns:a16="http://schemas.microsoft.com/office/drawing/2014/main" id="{A79B4C32-89B1-4B26-BA20-2496A31C9566}"/>
                </a:ext>
              </a:extLst>
            </p:cNvPr>
            <p:cNvSpPr/>
            <p:nvPr/>
          </p:nvSpPr>
          <p:spPr>
            <a:xfrm>
              <a:off x="4041767" y="1532621"/>
              <a:ext cx="823669" cy="300732"/>
            </a:xfrm>
            <a:prstGeom prst="rect">
              <a:avLst/>
            </a:prstGeom>
          </p:spPr>
          <p:txBody>
            <a:bodyPr wrap="none">
              <a:spAutoFit/>
            </a:bodyPr>
            <a:lstStyle/>
            <a:p>
              <a:pPr algn="ctr"/>
              <a:r>
                <a:rPr lang="en-US" sz="800" dirty="0"/>
                <a:t>Here are </a:t>
              </a:r>
            </a:p>
            <a:p>
              <a:r>
                <a:rPr lang="en-US" sz="800" dirty="0"/>
                <a:t>some answers!</a:t>
              </a:r>
            </a:p>
          </p:txBody>
        </p:sp>
      </p:grpSp>
      <p:sp>
        <p:nvSpPr>
          <p:cNvPr id="18" name="TextBox 17">
            <a:extLst>
              <a:ext uri="{FF2B5EF4-FFF2-40B4-BE49-F238E27FC236}">
                <a16:creationId xmlns:a16="http://schemas.microsoft.com/office/drawing/2014/main" id="{95F3ECA9-AC9A-4080-AF76-855CD2500C29}"/>
              </a:ext>
            </a:extLst>
          </p:cNvPr>
          <p:cNvSpPr txBox="1"/>
          <p:nvPr/>
        </p:nvSpPr>
        <p:spPr>
          <a:xfrm>
            <a:off x="6865350" y="688240"/>
            <a:ext cx="1971836" cy="2677656"/>
          </a:xfrm>
          <a:prstGeom prst="rect">
            <a:avLst/>
          </a:prstGeom>
          <a:noFill/>
        </p:spPr>
        <p:txBody>
          <a:bodyPr wrap="square" rtlCol="0">
            <a:spAutoFit/>
          </a:bodyPr>
          <a:lstStyle/>
          <a:p>
            <a:pPr marL="171450" indent="-171450">
              <a:buFont typeface="Arial" panose="020B0604020202020204" pitchFamily="34" charset="0"/>
              <a:buChar char="•"/>
            </a:pPr>
            <a:r>
              <a:rPr lang="en-US" altLang="ko-KR" sz="1200" dirty="0">
                <a:solidFill>
                  <a:schemeClr val="tx1">
                    <a:lumMod val="75000"/>
                    <a:lumOff val="25000"/>
                  </a:schemeClr>
                </a:solidFill>
                <a:cs typeface="Arial" pitchFamily="34" charset="0"/>
              </a:rPr>
              <a:t>Helped me to create a better lessons content and to use interactive methods.</a:t>
            </a:r>
          </a:p>
          <a:p>
            <a:pPr marL="171450" indent="-171450">
              <a:buFont typeface="Arial" panose="020B0604020202020204" pitchFamily="34" charset="0"/>
              <a:buChar char="•"/>
            </a:pPr>
            <a:r>
              <a:rPr lang="en-US" altLang="ko-KR" sz="1200" dirty="0">
                <a:solidFill>
                  <a:schemeClr val="tx1">
                    <a:lumMod val="75000"/>
                    <a:lumOff val="25000"/>
                  </a:schemeClr>
                </a:solidFill>
                <a:cs typeface="Arial" pitchFamily="34" charset="0"/>
              </a:rPr>
              <a:t>Throughout the dissemination activities I discovered interesting applications such as </a:t>
            </a:r>
            <a:r>
              <a:rPr lang="en-US" altLang="ko-KR" sz="1200" dirty="0" err="1">
                <a:solidFill>
                  <a:schemeClr val="tx1">
                    <a:lumMod val="75000"/>
                    <a:lumOff val="25000"/>
                  </a:schemeClr>
                </a:solidFill>
                <a:cs typeface="Arial" pitchFamily="34" charset="0"/>
              </a:rPr>
              <a:t>Actionbound</a:t>
            </a:r>
            <a:r>
              <a:rPr lang="en-US" altLang="ko-KR" sz="1200" dirty="0">
                <a:solidFill>
                  <a:schemeClr val="tx1">
                    <a:lumMod val="75000"/>
                    <a:lumOff val="25000"/>
                  </a:schemeClr>
                </a:solidFill>
                <a:cs typeface="Arial" pitchFamily="34" charset="0"/>
              </a:rPr>
              <a:t>,  that helped me in my online work.</a:t>
            </a:r>
          </a:p>
          <a:p>
            <a:pPr marL="171450" indent="-171450">
              <a:buFont typeface="Arial" panose="020B0604020202020204" pitchFamily="34" charset="0"/>
              <a:buChar char="•"/>
            </a:pPr>
            <a:r>
              <a:rPr lang="en-US" altLang="ko-KR" sz="1200" dirty="0">
                <a:solidFill>
                  <a:schemeClr val="tx1">
                    <a:lumMod val="75000"/>
                    <a:lumOff val="25000"/>
                  </a:schemeClr>
                </a:solidFill>
                <a:cs typeface="Arial" pitchFamily="34" charset="0"/>
              </a:rPr>
              <a:t>Learning how to use </a:t>
            </a:r>
            <a:r>
              <a:rPr lang="en-US" altLang="ko-KR" sz="1200" dirty="0" err="1">
                <a:solidFill>
                  <a:schemeClr val="tx1">
                    <a:lumMod val="75000"/>
                    <a:lumOff val="25000"/>
                  </a:schemeClr>
                </a:solidFill>
                <a:cs typeface="Arial" pitchFamily="34" charset="0"/>
              </a:rPr>
              <a:t>BeeBoot</a:t>
            </a:r>
            <a:r>
              <a:rPr lang="en-US" altLang="ko-KR" sz="1200" dirty="0">
                <a:solidFill>
                  <a:schemeClr val="tx1">
                    <a:lumMod val="75000"/>
                    <a:lumOff val="25000"/>
                  </a:schemeClr>
                </a:solidFill>
                <a:cs typeface="Arial" pitchFamily="34" charset="0"/>
              </a:rPr>
              <a:t> and other computer apps.</a:t>
            </a:r>
          </a:p>
        </p:txBody>
      </p:sp>
      <p:sp>
        <p:nvSpPr>
          <p:cNvPr id="20" name="TextBox 19">
            <a:extLst>
              <a:ext uri="{FF2B5EF4-FFF2-40B4-BE49-F238E27FC236}">
                <a16:creationId xmlns:a16="http://schemas.microsoft.com/office/drawing/2014/main" id="{4F145405-A743-4412-893E-7486577CAE14}"/>
              </a:ext>
            </a:extLst>
          </p:cNvPr>
          <p:cNvSpPr txBox="1"/>
          <p:nvPr/>
        </p:nvSpPr>
        <p:spPr>
          <a:xfrm>
            <a:off x="2278650" y="1754400"/>
            <a:ext cx="1971836" cy="3231654"/>
          </a:xfrm>
          <a:prstGeom prst="rect">
            <a:avLst/>
          </a:prstGeom>
          <a:noFill/>
        </p:spPr>
        <p:txBody>
          <a:bodyPr wrap="square" rtlCol="0">
            <a:spAutoFit/>
          </a:bodyPr>
          <a:lstStyle/>
          <a:p>
            <a:pPr marL="171450" indent="-171450">
              <a:buFont typeface="Arial" panose="020B0604020202020204" pitchFamily="34" charset="0"/>
              <a:buChar char="•"/>
            </a:pPr>
            <a:r>
              <a:rPr lang="en-US" altLang="ko-KR" sz="1200" dirty="0">
                <a:solidFill>
                  <a:schemeClr val="tx1">
                    <a:lumMod val="75000"/>
                    <a:lumOff val="25000"/>
                  </a:schemeClr>
                </a:solidFill>
                <a:cs typeface="Arial" pitchFamily="34" charset="0"/>
              </a:rPr>
              <a:t>In the mobility to school in Belgium, for instances, I observed/learned a lot. It was a very enriching week. I have already applied some strategies, especially with an autistic student. I changed my way of acting, for example to guide the student in the time of tasks and breaks. It was also important to find his potential and help him to succeed.</a:t>
            </a:r>
          </a:p>
        </p:txBody>
      </p:sp>
      <p:sp>
        <p:nvSpPr>
          <p:cNvPr id="24" name="TextBox 23">
            <a:extLst>
              <a:ext uri="{FF2B5EF4-FFF2-40B4-BE49-F238E27FC236}">
                <a16:creationId xmlns:a16="http://schemas.microsoft.com/office/drawing/2014/main" id="{19C1F243-5A50-4225-9411-E48E1EF8F37A}"/>
              </a:ext>
            </a:extLst>
          </p:cNvPr>
          <p:cNvSpPr txBox="1"/>
          <p:nvPr/>
        </p:nvSpPr>
        <p:spPr>
          <a:xfrm>
            <a:off x="4859876" y="1563638"/>
            <a:ext cx="1971836" cy="3416320"/>
          </a:xfrm>
          <a:prstGeom prst="rect">
            <a:avLst/>
          </a:prstGeom>
          <a:noFill/>
        </p:spPr>
        <p:txBody>
          <a:bodyPr wrap="square" rtlCol="0">
            <a:spAutoFit/>
          </a:bodyPr>
          <a:lstStyle/>
          <a:p>
            <a:pPr marL="171450" indent="-171450">
              <a:buFont typeface="Arial" panose="020B0604020202020204" pitchFamily="34" charset="0"/>
              <a:buChar char="•"/>
            </a:pPr>
            <a:r>
              <a:rPr lang="en-US" altLang="ko-KR" sz="1200" dirty="0">
                <a:solidFill>
                  <a:schemeClr val="tx1">
                    <a:lumMod val="75000"/>
                    <a:lumOff val="25000"/>
                  </a:schemeClr>
                </a:solidFill>
                <a:cs typeface="Arial" pitchFamily="34" charset="0"/>
              </a:rPr>
              <a:t>I tried some new activities with my own students, but I’m still interested how everyone works in their school. We tried to speak English themselves and we learned each other words in our own language. The barrier between two languages,  between two foreign countries, disappeared for a moment. All thanks to the activity were they were “forced” to work together. </a:t>
            </a:r>
          </a:p>
        </p:txBody>
      </p:sp>
    </p:spTree>
    <p:extLst>
      <p:ext uri="{BB962C8B-B14F-4D97-AF65-F5344CB8AC3E}">
        <p14:creationId xmlns:p14="http://schemas.microsoft.com/office/powerpoint/2010/main" val="4135168390"/>
      </p:ext>
    </p:extLst>
  </p:cSld>
  <p:clrMapOvr>
    <a:masterClrMapping/>
  </p:clrMapOvr>
</p:sld>
</file>

<file path=ppt/theme/theme1.xml><?xml version="1.0" encoding="utf-8"?>
<a:theme xmlns:a="http://schemas.openxmlformats.org/drawingml/2006/main" name="Cover and End Slide Master">
  <a:themeElements>
    <a:clrScheme name="ALLPPT-COLOR-A04">
      <a:dk1>
        <a:sysClr val="windowText" lastClr="000000"/>
      </a:dk1>
      <a:lt1>
        <a:sysClr val="window" lastClr="FFFFFF"/>
      </a:lt1>
      <a:dk2>
        <a:srgbClr val="1F497D"/>
      </a:dk2>
      <a:lt2>
        <a:srgbClr val="EEECE1"/>
      </a:lt2>
      <a:accent1>
        <a:srgbClr val="76B1D1"/>
      </a:accent1>
      <a:accent2>
        <a:srgbClr val="A0C358"/>
      </a:accent2>
      <a:accent3>
        <a:srgbClr val="F3C04A"/>
      </a:accent3>
      <a:accent4>
        <a:srgbClr val="F26D9A"/>
      </a:accent4>
      <a:accent5>
        <a:srgbClr val="57687C"/>
      </a:accent5>
      <a:accent6>
        <a:srgbClr val="CBCBCB"/>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04">
      <a:dk1>
        <a:sysClr val="windowText" lastClr="000000"/>
      </a:dk1>
      <a:lt1>
        <a:sysClr val="window" lastClr="FFFFFF"/>
      </a:lt1>
      <a:dk2>
        <a:srgbClr val="1F497D"/>
      </a:dk2>
      <a:lt2>
        <a:srgbClr val="EEECE1"/>
      </a:lt2>
      <a:accent1>
        <a:srgbClr val="76B1D1"/>
      </a:accent1>
      <a:accent2>
        <a:srgbClr val="A0C358"/>
      </a:accent2>
      <a:accent3>
        <a:srgbClr val="F3C04A"/>
      </a:accent3>
      <a:accent4>
        <a:srgbClr val="F26D9A"/>
      </a:accent4>
      <a:accent5>
        <a:srgbClr val="57687C"/>
      </a:accent5>
      <a:accent6>
        <a:srgbClr val="CBCBCB"/>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Section Break Slide Master">
  <a:themeElements>
    <a:clrScheme name="ALLPPT-COLOR-A04">
      <a:dk1>
        <a:sysClr val="windowText" lastClr="000000"/>
      </a:dk1>
      <a:lt1>
        <a:sysClr val="window" lastClr="FFFFFF"/>
      </a:lt1>
      <a:dk2>
        <a:srgbClr val="1F497D"/>
      </a:dk2>
      <a:lt2>
        <a:srgbClr val="EEECE1"/>
      </a:lt2>
      <a:accent1>
        <a:srgbClr val="76B1D1"/>
      </a:accent1>
      <a:accent2>
        <a:srgbClr val="A0C358"/>
      </a:accent2>
      <a:accent3>
        <a:srgbClr val="F3C04A"/>
      </a:accent3>
      <a:accent4>
        <a:srgbClr val="F26D9A"/>
      </a:accent4>
      <a:accent5>
        <a:srgbClr val="57687C"/>
      </a:accent5>
      <a:accent6>
        <a:srgbClr val="CBCBCB"/>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2194</TotalTime>
  <Words>1456</Words>
  <Application>Microsoft Office PowerPoint</Application>
  <PresentationFormat>On-screen Show (16:9)</PresentationFormat>
  <Paragraphs>210</Paragraphs>
  <Slides>21</Slides>
  <Notes>6</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21</vt:i4>
      </vt:variant>
    </vt:vector>
  </HeadingPairs>
  <TitlesOfParts>
    <vt:vector size="27" baseType="lpstr">
      <vt:lpstr>맑은 고딕</vt:lpstr>
      <vt:lpstr>Arial</vt:lpstr>
      <vt:lpstr>Calibri</vt:lpstr>
      <vt:lpstr>Cover and End Slide Master</vt:lpstr>
      <vt:lpstr>Contents Slide Master</vt:lpstr>
      <vt:lpstr>Section Break Slide Master</vt:lpstr>
      <vt:lpstr>PowerPoint Presentation</vt:lpstr>
      <vt:lpstr>The teacher satisfaction questionnaire consists of two parts.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Googlesliesppt.com;allppt.com</dc:creator>
  <cp:lastModifiedBy>Iusan Marin</cp:lastModifiedBy>
  <cp:revision>180</cp:revision>
  <dcterms:created xsi:type="dcterms:W3CDTF">2016-11-15T01:04:21Z</dcterms:created>
  <dcterms:modified xsi:type="dcterms:W3CDTF">2020-07-15T15:02:49Z</dcterms:modified>
</cp:coreProperties>
</file>