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 id="27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eaLnBrk="1" latinLnBrk="0" hangingPunct="1"/>
            <a:fld id="{544213AF-26F6-41FA-8D85-E2C5388D6E58}" type="datetimeFigureOut">
              <a:rPr lang="en-US" smtClean="0"/>
              <a:pPr eaLnBrk="1" latinLnBrk="0" hangingPunct="1"/>
              <a:t>11/18/2019</a:t>
            </a:fld>
            <a:endParaRPr lang="en-US" dirty="0">
              <a:solidFill>
                <a:srgbClr val="FFFFFF"/>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kumimoji="0" lang="en-US">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5BBC35B-A44B-4119-B8DA-DE9E3DFADA20}"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11/18/2019</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11/18/2019</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11/18/2019</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11/18/2019</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11/18/2019</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11/18/2019</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11/18/2019</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11/18/2019</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eaLnBrk="1" latinLnBrk="0" hangingPunct="1"/>
            <a:fld id="{544213AF-26F6-41FA-8D85-E2C5388D6E58}" type="datetimeFigureOut">
              <a:rPr lang="en-US" smtClean="0"/>
              <a:pPr eaLnBrk="1" latinLnBrk="0" hangingPunct="1"/>
              <a:t>11/18/2019</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eaLnBrk="1" latinLnBrk="0" hangingPunct="1"/>
            <a:fld id="{544213AF-26F6-41FA-8D85-E2C5388D6E58}" type="datetimeFigureOut">
              <a:rPr lang="en-US" smtClean="0"/>
              <a:pPr eaLnBrk="1" latinLnBrk="0" hangingPunct="1"/>
              <a:t>11/18/2019</a:t>
            </a:fld>
            <a:endParaRPr lang="en-US">
              <a:solidFill>
                <a:schemeClr val="tx1"/>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5BBC35B-A44B-4119-B8DA-DE9E3DFADA20}" type="slidenum">
              <a:rPr kumimoji="0" lang="en-US" smtClean="0"/>
              <a:pPr eaLnBrk="1" latinLnBrk="0" hangingPunct="1"/>
              <a:t>‹#›</a:t>
            </a:fld>
            <a:endParaRPr kumimoji="0" lang="en-US">
              <a:solidFill>
                <a:schemeClr val="tx1"/>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eaLnBrk="1" latinLnBrk="0" hangingPunct="1"/>
            <a:fld id="{544213AF-26F6-41FA-8D85-E2C5388D6E58}" type="datetimeFigureOut">
              <a:rPr lang="en-US" smtClean="0"/>
              <a:pPr eaLnBrk="1" latinLnBrk="0" hangingPunct="1"/>
              <a:t>11/18/2019</a:t>
            </a:fld>
            <a:endParaRPr lang="en-US" sz="1000" dirty="0">
              <a:solidFill>
                <a:schemeClr val="tx1"/>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endParaRPr kumimoji="0"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BBC35B-A44B-4119-B8DA-DE9E3DFADA20}" type="slidenum">
              <a:rPr kumimoji="0" lang="en-US" smtClean="0"/>
              <a:pPr eaLnBrk="1" latinLnBrk="0" hangingPunct="1"/>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5" Type="http://schemas.openxmlformats.org/officeDocument/2006/relationships/image" Target="../media/image21.png"/><Relationship Id="rId4" Type="http://schemas.openxmlformats.org/officeDocument/2006/relationships/image" Target="../media/image2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6766" y="1543984"/>
            <a:ext cx="7772400" cy="1829761"/>
          </a:xfrm>
        </p:spPr>
        <p:txBody>
          <a:bodyPr>
            <a:normAutofit/>
          </a:bodyPr>
          <a:lstStyle/>
          <a:p>
            <a:r>
              <a:rPr lang="en-AU" sz="2400" dirty="0"/>
              <a:t>Traveling to new teaching adventures </a:t>
            </a:r>
            <a:br>
              <a:rPr lang="en-AU" sz="2400" dirty="0"/>
            </a:br>
            <a:r>
              <a:rPr lang="en-AU" sz="2400" dirty="0"/>
              <a:t>2019-1-BE02-KA229-060207_4</a:t>
            </a:r>
          </a:p>
        </p:txBody>
      </p:sp>
      <p:sp>
        <p:nvSpPr>
          <p:cNvPr id="3" name="Subtitle 2"/>
          <p:cNvSpPr>
            <a:spLocks noGrp="1"/>
          </p:cNvSpPr>
          <p:nvPr>
            <p:ph type="subTitle" idx="1"/>
          </p:nvPr>
        </p:nvSpPr>
        <p:spPr/>
        <p:txBody>
          <a:bodyPr/>
          <a:lstStyle/>
          <a:p>
            <a:r>
              <a:rPr lang="en-US" b="1" dirty="0" smtClean="0"/>
              <a:t>Assessment for teachers</a:t>
            </a:r>
          </a:p>
          <a:p>
            <a:r>
              <a:rPr lang="en-US" sz="2000" dirty="0" smtClean="0"/>
              <a:t>October-November 2019</a:t>
            </a:r>
            <a:endParaRPr lang="en-AU" sz="20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2555" y="692696"/>
            <a:ext cx="2507275" cy="2650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84168" y="358797"/>
            <a:ext cx="2391473" cy="667798"/>
          </a:xfrm>
          <a:prstGeom prst="rect">
            <a:avLst/>
          </a:prstGeom>
          <a:noFill/>
          <a:ln>
            <a:noFill/>
          </a:ln>
        </p:spPr>
      </p:pic>
    </p:spTree>
    <p:extLst>
      <p:ext uri="{BB962C8B-B14F-4D97-AF65-F5344CB8AC3E}">
        <p14:creationId xmlns:p14="http://schemas.microsoft.com/office/powerpoint/2010/main" val="35937826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1560" y="116632"/>
            <a:ext cx="8229600" cy="1143000"/>
          </a:xfrm>
        </p:spPr>
        <p:txBody>
          <a:bodyPr>
            <a:normAutofit/>
          </a:bodyPr>
          <a:lstStyle/>
          <a:p>
            <a:r>
              <a:rPr lang="en-AU" sz="2000" dirty="0"/>
              <a:t>Which of the following options are most useful for your professional development (improving the act of teaching in the classroom)?</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786756"/>
            <a:ext cx="4215113" cy="2218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179512" y="1331476"/>
            <a:ext cx="1082348" cy="369332"/>
          </a:xfrm>
          <a:prstGeom prst="rect">
            <a:avLst/>
          </a:prstGeom>
        </p:spPr>
        <p:txBody>
          <a:bodyPr wrap="none">
            <a:spAutoFit/>
          </a:bodyPr>
          <a:lstStyle/>
          <a:p>
            <a:r>
              <a:rPr lang="en-AU" dirty="0" smtClean="0"/>
              <a:t>Belgium</a:t>
            </a:r>
            <a:endParaRPr lang="en-AU" dirty="0"/>
          </a:p>
        </p:txBody>
      </p:sp>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5234" y="1786756"/>
            <a:ext cx="4398878" cy="2218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7947863" y="1331476"/>
            <a:ext cx="1016625" cy="369332"/>
          </a:xfrm>
          <a:prstGeom prst="rect">
            <a:avLst/>
          </a:prstGeom>
        </p:spPr>
        <p:txBody>
          <a:bodyPr wrap="none">
            <a:spAutoFit/>
          </a:bodyPr>
          <a:lstStyle/>
          <a:p>
            <a:r>
              <a:rPr lang="en-AU" dirty="0" smtClean="0"/>
              <a:t>Norway</a:t>
            </a:r>
            <a:endParaRPr lang="en-AU" dirty="0"/>
          </a:p>
        </p:txBody>
      </p:sp>
      <p:sp>
        <p:nvSpPr>
          <p:cNvPr id="4" name="Rectangle 3"/>
          <p:cNvSpPr/>
          <p:nvPr/>
        </p:nvSpPr>
        <p:spPr>
          <a:xfrm>
            <a:off x="1261860" y="4437112"/>
            <a:ext cx="7488832" cy="1477328"/>
          </a:xfrm>
          <a:prstGeom prst="rect">
            <a:avLst/>
          </a:prstGeom>
        </p:spPr>
        <p:txBody>
          <a:bodyPr wrap="square">
            <a:spAutoFit/>
          </a:bodyPr>
          <a:lstStyle/>
          <a:p>
            <a:r>
              <a:rPr lang="en-AU" dirty="0"/>
              <a:t>Teachers considered the best way to improve their professional development by:</a:t>
            </a:r>
          </a:p>
          <a:p>
            <a:pPr marL="285750" indent="-285750">
              <a:buFont typeface="Arial" pitchFamily="34" charset="0"/>
              <a:buChar char="•"/>
            </a:pPr>
            <a:r>
              <a:rPr lang="en-AU" dirty="0"/>
              <a:t>exchanges of experience with professionals from other institutions / organizations;</a:t>
            </a:r>
          </a:p>
          <a:p>
            <a:pPr marL="285750" indent="-285750">
              <a:buFont typeface="Arial" pitchFamily="34" charset="0"/>
              <a:buChar char="•"/>
            </a:pPr>
            <a:r>
              <a:rPr lang="en-AU" dirty="0"/>
              <a:t>training activities, visits to similar institutions</a:t>
            </a:r>
          </a:p>
        </p:txBody>
      </p:sp>
    </p:spTree>
    <p:extLst>
      <p:ext uri="{BB962C8B-B14F-4D97-AF65-F5344CB8AC3E}">
        <p14:creationId xmlns:p14="http://schemas.microsoft.com/office/powerpoint/2010/main" val="9829002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p:txBody>
          <a:bodyPr>
            <a:normAutofit/>
          </a:bodyPr>
          <a:lstStyle/>
          <a:p>
            <a:r>
              <a:rPr lang="en-AU" sz="2000" dirty="0"/>
              <a:t>Which of the following options are most useful for your professional development (improving the act of teaching in the classroom)?</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2002780"/>
            <a:ext cx="4067175" cy="214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8072" y="1985317"/>
            <a:ext cx="3962400" cy="2163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251520" y="1613288"/>
            <a:ext cx="1117614" cy="369332"/>
          </a:xfrm>
          <a:prstGeom prst="rect">
            <a:avLst/>
          </a:prstGeom>
        </p:spPr>
        <p:txBody>
          <a:bodyPr wrap="none">
            <a:spAutoFit/>
          </a:bodyPr>
          <a:lstStyle/>
          <a:p>
            <a:r>
              <a:rPr lang="en-AU" dirty="0"/>
              <a:t>Portugal</a:t>
            </a:r>
          </a:p>
        </p:txBody>
      </p:sp>
      <p:sp>
        <p:nvSpPr>
          <p:cNvPr id="8" name="Rectangle 7"/>
          <p:cNvSpPr/>
          <p:nvPr/>
        </p:nvSpPr>
        <p:spPr>
          <a:xfrm>
            <a:off x="7637688" y="1547500"/>
            <a:ext cx="1152880" cy="369332"/>
          </a:xfrm>
          <a:prstGeom prst="rect">
            <a:avLst/>
          </a:prstGeom>
        </p:spPr>
        <p:txBody>
          <a:bodyPr wrap="none">
            <a:spAutoFit/>
          </a:bodyPr>
          <a:lstStyle/>
          <a:p>
            <a:r>
              <a:rPr lang="en-AU" dirty="0"/>
              <a:t>Romania</a:t>
            </a:r>
          </a:p>
        </p:txBody>
      </p:sp>
      <p:sp>
        <p:nvSpPr>
          <p:cNvPr id="5" name="Rectangle 4"/>
          <p:cNvSpPr/>
          <p:nvPr/>
        </p:nvSpPr>
        <p:spPr>
          <a:xfrm>
            <a:off x="1543054" y="4581128"/>
            <a:ext cx="7421434" cy="1477328"/>
          </a:xfrm>
          <a:prstGeom prst="rect">
            <a:avLst/>
          </a:prstGeom>
        </p:spPr>
        <p:txBody>
          <a:bodyPr wrap="square">
            <a:spAutoFit/>
          </a:bodyPr>
          <a:lstStyle/>
          <a:p>
            <a:r>
              <a:rPr lang="en-AU" dirty="0"/>
              <a:t>Teachers considered the best way to improve their professional development by:</a:t>
            </a:r>
          </a:p>
          <a:p>
            <a:pPr marL="285750" indent="-285750">
              <a:buFont typeface="Arial" pitchFamily="34" charset="0"/>
              <a:buChar char="•"/>
            </a:pPr>
            <a:r>
              <a:rPr lang="en-AU" dirty="0"/>
              <a:t>exchanges of experience with professionals from other institutions / organizations;</a:t>
            </a:r>
          </a:p>
          <a:p>
            <a:pPr marL="285750" indent="-285750">
              <a:buFont typeface="Arial" pitchFamily="34" charset="0"/>
              <a:buChar char="•"/>
            </a:pPr>
            <a:r>
              <a:rPr lang="en-AU" dirty="0"/>
              <a:t>training activities, visits to similar institutions</a:t>
            </a:r>
          </a:p>
        </p:txBody>
      </p:sp>
    </p:spTree>
    <p:extLst>
      <p:ext uri="{BB962C8B-B14F-4D97-AF65-F5344CB8AC3E}">
        <p14:creationId xmlns:p14="http://schemas.microsoft.com/office/powerpoint/2010/main" val="8838009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18864" y="116632"/>
            <a:ext cx="8229600" cy="1143000"/>
          </a:xfrm>
        </p:spPr>
        <p:txBody>
          <a:bodyPr>
            <a:normAutofit/>
          </a:bodyPr>
          <a:lstStyle/>
          <a:p>
            <a:pPr algn="ctr"/>
            <a:r>
              <a:rPr lang="pt-PT" sz="2000" dirty="0"/>
              <a:t>Are you interested in participating at the activities of the project „Travelling to new teaching adventures”?</a:t>
            </a:r>
            <a:endParaRPr lang="en-AU" sz="20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556792"/>
            <a:ext cx="3468687" cy="1865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251520" y="1268760"/>
            <a:ext cx="1082348" cy="369332"/>
          </a:xfrm>
          <a:prstGeom prst="rect">
            <a:avLst/>
          </a:prstGeom>
        </p:spPr>
        <p:txBody>
          <a:bodyPr wrap="none">
            <a:spAutoFit/>
          </a:bodyPr>
          <a:lstStyle/>
          <a:p>
            <a:r>
              <a:rPr lang="en-AU" dirty="0" smtClean="0"/>
              <a:t>Belgium</a:t>
            </a:r>
            <a:endParaRPr lang="en-AU"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10535" y="1556792"/>
            <a:ext cx="3309937" cy="1865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p:cNvSpPr/>
          <p:nvPr/>
        </p:nvSpPr>
        <p:spPr>
          <a:xfrm>
            <a:off x="7731839" y="1268760"/>
            <a:ext cx="1016625" cy="369332"/>
          </a:xfrm>
          <a:prstGeom prst="rect">
            <a:avLst/>
          </a:prstGeom>
        </p:spPr>
        <p:txBody>
          <a:bodyPr wrap="none">
            <a:spAutoFit/>
          </a:bodyPr>
          <a:lstStyle/>
          <a:p>
            <a:r>
              <a:rPr lang="en-AU" dirty="0" smtClean="0"/>
              <a:t>Norway</a:t>
            </a:r>
            <a:endParaRPr lang="en-AU" dirty="0"/>
          </a:p>
        </p:txBody>
      </p:sp>
      <p:pic>
        <p:nvPicPr>
          <p:cNvPr id="205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20" y="3573016"/>
            <a:ext cx="3468687" cy="2068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2602593" y="5661248"/>
            <a:ext cx="1117614" cy="369332"/>
          </a:xfrm>
          <a:prstGeom prst="rect">
            <a:avLst/>
          </a:prstGeom>
        </p:spPr>
        <p:txBody>
          <a:bodyPr wrap="none">
            <a:spAutoFit/>
          </a:bodyPr>
          <a:lstStyle/>
          <a:p>
            <a:r>
              <a:rPr lang="en-AU" dirty="0"/>
              <a:t>Portugal</a:t>
            </a:r>
          </a:p>
        </p:txBody>
      </p:sp>
      <p:pic>
        <p:nvPicPr>
          <p:cNvPr id="2054"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80112" y="3651919"/>
            <a:ext cx="3328987" cy="1865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a:xfrm>
            <a:off x="7769598" y="5589240"/>
            <a:ext cx="1152880" cy="369332"/>
          </a:xfrm>
          <a:prstGeom prst="rect">
            <a:avLst/>
          </a:prstGeom>
        </p:spPr>
        <p:txBody>
          <a:bodyPr wrap="none">
            <a:spAutoFit/>
          </a:bodyPr>
          <a:lstStyle/>
          <a:p>
            <a:r>
              <a:rPr lang="en-AU" dirty="0"/>
              <a:t>Romania</a:t>
            </a:r>
          </a:p>
        </p:txBody>
      </p:sp>
      <p:sp>
        <p:nvSpPr>
          <p:cNvPr id="4" name="Rectangle 3"/>
          <p:cNvSpPr/>
          <p:nvPr/>
        </p:nvSpPr>
        <p:spPr>
          <a:xfrm>
            <a:off x="3510136" y="6165304"/>
            <a:ext cx="5454352" cy="646331"/>
          </a:xfrm>
          <a:prstGeom prst="rect">
            <a:avLst/>
          </a:prstGeom>
        </p:spPr>
        <p:txBody>
          <a:bodyPr wrap="square">
            <a:spAutoFit/>
          </a:bodyPr>
          <a:lstStyle/>
          <a:p>
            <a:r>
              <a:rPr lang="en-AU" dirty="0"/>
              <a:t>Most of the teachers would like to participate in this project.</a:t>
            </a:r>
          </a:p>
        </p:txBody>
      </p:sp>
    </p:spTree>
    <p:extLst>
      <p:ext uri="{BB962C8B-B14F-4D97-AF65-F5344CB8AC3E}">
        <p14:creationId xmlns:p14="http://schemas.microsoft.com/office/powerpoint/2010/main" val="39641452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AU" dirty="0"/>
              <a:t>Teachers would like to achieve the following competences:</a:t>
            </a:r>
          </a:p>
          <a:p>
            <a:endParaRPr lang="en-AU" dirty="0"/>
          </a:p>
          <a:p>
            <a:r>
              <a:rPr lang="en-AU" sz="2000" dirty="0"/>
              <a:t>To know and improve different teaching methods</a:t>
            </a:r>
          </a:p>
          <a:p>
            <a:r>
              <a:rPr lang="en-AU" sz="2000" dirty="0"/>
              <a:t>To improve their skills on ICT;</a:t>
            </a:r>
          </a:p>
          <a:p>
            <a:r>
              <a:rPr lang="en-AU" sz="2000" dirty="0"/>
              <a:t>To share ideas and collaborate with the partners from </a:t>
            </a:r>
            <a:r>
              <a:rPr lang="en-AU" sz="2000" dirty="0" smtClean="0"/>
              <a:t>European </a:t>
            </a:r>
            <a:r>
              <a:rPr lang="en-AU" sz="2000" dirty="0"/>
              <a:t>schools;</a:t>
            </a:r>
          </a:p>
          <a:p>
            <a:r>
              <a:rPr lang="en-AU" sz="2000" dirty="0"/>
              <a:t>To know other educative realities and also European </a:t>
            </a:r>
            <a:r>
              <a:rPr lang="en-AU" sz="2000" dirty="0" smtClean="0"/>
              <a:t>countries;</a:t>
            </a:r>
          </a:p>
          <a:p>
            <a:r>
              <a:rPr lang="en-AU" sz="2000" dirty="0"/>
              <a:t>Exchange good teaching </a:t>
            </a:r>
            <a:r>
              <a:rPr lang="en-AU" sz="2000" dirty="0" smtClean="0"/>
              <a:t>methods and strategies;</a:t>
            </a:r>
          </a:p>
          <a:p>
            <a:r>
              <a:rPr lang="en-AU" sz="2000" dirty="0" smtClean="0"/>
              <a:t>The </a:t>
            </a:r>
            <a:r>
              <a:rPr lang="en-AU" sz="2000" dirty="0"/>
              <a:t>ability to constantly provide innovative elements in the didactic </a:t>
            </a:r>
            <a:r>
              <a:rPr lang="en-AU" sz="2000" dirty="0" smtClean="0"/>
              <a:t>activity.</a:t>
            </a:r>
          </a:p>
          <a:p>
            <a:endParaRPr lang="en-AU" sz="2000" dirty="0" smtClean="0"/>
          </a:p>
          <a:p>
            <a:endParaRPr lang="en-AU" dirty="0" smtClean="0"/>
          </a:p>
          <a:p>
            <a:endParaRPr lang="en-AU" dirty="0"/>
          </a:p>
        </p:txBody>
      </p:sp>
      <p:sp>
        <p:nvSpPr>
          <p:cNvPr id="3" name="Title 2"/>
          <p:cNvSpPr>
            <a:spLocks noGrp="1"/>
          </p:cNvSpPr>
          <p:nvPr>
            <p:ph type="title"/>
          </p:nvPr>
        </p:nvSpPr>
        <p:spPr>
          <a:xfrm>
            <a:off x="590872" y="125760"/>
            <a:ext cx="8229600" cy="1143000"/>
          </a:xfrm>
        </p:spPr>
        <p:txBody>
          <a:bodyPr>
            <a:normAutofit/>
          </a:bodyPr>
          <a:lstStyle/>
          <a:p>
            <a:r>
              <a:rPr lang="pt-PT" sz="2000" dirty="0"/>
              <a:t>Please list 3 competences that you would like to achieve / consolidate by participating in the activities within the </a:t>
            </a:r>
            <a:r>
              <a:rPr lang="pt-PT" sz="2000" dirty="0" smtClean="0"/>
              <a:t>project.</a:t>
            </a:r>
            <a:endParaRPr lang="en-AU" sz="2000" dirty="0"/>
          </a:p>
        </p:txBody>
      </p:sp>
    </p:spTree>
    <p:extLst>
      <p:ext uri="{BB962C8B-B14F-4D97-AF65-F5344CB8AC3E}">
        <p14:creationId xmlns:p14="http://schemas.microsoft.com/office/powerpoint/2010/main" val="28948958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1052736"/>
            <a:ext cx="1872208"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3890020" y="1753652"/>
            <a:ext cx="2520280" cy="523220"/>
          </a:xfrm>
          <a:prstGeom prst="rect">
            <a:avLst/>
          </a:prstGeom>
        </p:spPr>
        <p:txBody>
          <a:bodyPr wrap="square">
            <a:spAutoFit/>
          </a:bodyPr>
          <a:lstStyle/>
          <a:p>
            <a:r>
              <a:rPr lang="en-AU" sz="2800" dirty="0" smtClean="0"/>
              <a:t>THANK YOU!</a:t>
            </a:r>
            <a:endParaRPr lang="en-AU" sz="2800" dirty="0"/>
          </a:p>
        </p:txBody>
      </p:sp>
      <p:sp>
        <p:nvSpPr>
          <p:cNvPr id="4" name="Rectangle 3"/>
          <p:cNvSpPr/>
          <p:nvPr/>
        </p:nvSpPr>
        <p:spPr>
          <a:xfrm>
            <a:off x="528117" y="4437112"/>
            <a:ext cx="7848872" cy="1384995"/>
          </a:xfrm>
          <a:prstGeom prst="rect">
            <a:avLst/>
          </a:prstGeom>
        </p:spPr>
        <p:txBody>
          <a:bodyPr wrap="square">
            <a:spAutoFit/>
          </a:bodyPr>
          <a:lstStyle/>
          <a:p>
            <a:r>
              <a:rPr lang="en-AU" sz="1400" i="1" dirty="0"/>
              <a:t>The project is financially supported by the European Commission under the Erasmus+ Programme.</a:t>
            </a:r>
            <a:r>
              <a:rPr lang="en-AU" sz="1400" dirty="0"/>
              <a:t/>
            </a:r>
            <a:br>
              <a:rPr lang="en-AU" sz="1400" dirty="0"/>
            </a:br>
            <a:r>
              <a:rPr lang="en-AU" sz="1400" dirty="0"/>
              <a:t>               </a:t>
            </a:r>
            <a:r>
              <a:rPr lang="en-AU" sz="1400" i="1" dirty="0"/>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en-AU" sz="1400" dirty="0"/>
          </a:p>
        </p:txBody>
      </p:sp>
    </p:spTree>
    <p:extLst>
      <p:ext uri="{BB962C8B-B14F-4D97-AF65-F5344CB8AC3E}">
        <p14:creationId xmlns:p14="http://schemas.microsoft.com/office/powerpoint/2010/main" val="3818035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464496" y="5191873"/>
            <a:ext cx="4572000" cy="461665"/>
          </a:xfrm>
          <a:prstGeom prst="rect">
            <a:avLst/>
          </a:prstGeom>
        </p:spPr>
        <p:txBody>
          <a:bodyPr>
            <a:spAutoFit/>
          </a:bodyPr>
          <a:lstStyle/>
          <a:p>
            <a:pPr marL="457200" lvl="0" indent="-342900">
              <a:buSzPts val="1800"/>
              <a:buFont typeface="Roboto"/>
              <a:buChar char="★"/>
            </a:pPr>
            <a:r>
              <a:rPr lang="en-AU" sz="2400" b="1" dirty="0" smtClean="0">
                <a:solidFill>
                  <a:srgbClr val="DD7E6B"/>
                </a:solidFill>
                <a:latin typeface="Roboto"/>
                <a:ea typeface="Roboto"/>
                <a:cs typeface="Roboto"/>
                <a:sym typeface="Roboto"/>
              </a:rPr>
              <a:t>70 teachers</a:t>
            </a:r>
            <a:r>
              <a:rPr lang="en-AU" dirty="0" smtClean="0">
                <a:latin typeface="Roboto"/>
                <a:ea typeface="Roboto"/>
                <a:cs typeface="Roboto"/>
                <a:sym typeface="Roboto"/>
              </a:rPr>
              <a:t> </a:t>
            </a:r>
            <a:r>
              <a:rPr lang="en-AU" dirty="0">
                <a:latin typeface="Roboto"/>
                <a:ea typeface="Roboto"/>
                <a:cs typeface="Roboto"/>
                <a:sym typeface="Roboto"/>
              </a:rPr>
              <a:t>answered the </a:t>
            </a:r>
            <a:r>
              <a:rPr lang="en-AU" dirty="0" smtClean="0">
                <a:latin typeface="Roboto"/>
                <a:ea typeface="Roboto"/>
                <a:cs typeface="Roboto"/>
                <a:sym typeface="Roboto"/>
              </a:rPr>
              <a:t>e-form</a:t>
            </a:r>
            <a:endParaRPr lang="en-AU" dirty="0">
              <a:latin typeface="Roboto"/>
              <a:ea typeface="Roboto"/>
              <a:cs typeface="Roboto"/>
              <a:sym typeface="Roboto"/>
            </a:endParaRPr>
          </a:p>
        </p:txBody>
      </p:sp>
      <p:sp>
        <p:nvSpPr>
          <p:cNvPr id="6" name="Rectangle 5"/>
          <p:cNvSpPr/>
          <p:nvPr/>
        </p:nvSpPr>
        <p:spPr>
          <a:xfrm>
            <a:off x="7678601" y="4819218"/>
            <a:ext cx="1117614" cy="369332"/>
          </a:xfrm>
          <a:prstGeom prst="rect">
            <a:avLst/>
          </a:prstGeom>
        </p:spPr>
        <p:txBody>
          <a:bodyPr wrap="none">
            <a:spAutoFit/>
          </a:bodyPr>
          <a:lstStyle/>
          <a:p>
            <a:r>
              <a:rPr lang="en-AU" dirty="0"/>
              <a:t>Portugal</a:t>
            </a:r>
          </a:p>
        </p:txBody>
      </p:sp>
      <p:sp>
        <p:nvSpPr>
          <p:cNvPr id="7" name="Rectangle 6"/>
          <p:cNvSpPr/>
          <p:nvPr/>
        </p:nvSpPr>
        <p:spPr>
          <a:xfrm>
            <a:off x="144016" y="3988221"/>
            <a:ext cx="4572000" cy="461665"/>
          </a:xfrm>
          <a:prstGeom prst="rect">
            <a:avLst/>
          </a:prstGeom>
        </p:spPr>
        <p:txBody>
          <a:bodyPr>
            <a:spAutoFit/>
          </a:bodyPr>
          <a:lstStyle/>
          <a:p>
            <a:pPr marL="457200" lvl="0" indent="-342900">
              <a:buSzPts val="1800"/>
              <a:buFont typeface="Roboto"/>
              <a:buChar char="★"/>
            </a:pPr>
            <a:r>
              <a:rPr lang="en-AU" sz="2400" b="1" dirty="0" smtClean="0">
                <a:solidFill>
                  <a:srgbClr val="DD7E6B"/>
                </a:solidFill>
                <a:latin typeface="Roboto"/>
                <a:ea typeface="Roboto"/>
                <a:cs typeface="Roboto"/>
                <a:sym typeface="Roboto"/>
              </a:rPr>
              <a:t>15 teachers</a:t>
            </a:r>
            <a:r>
              <a:rPr lang="en-AU" dirty="0" smtClean="0">
                <a:latin typeface="Roboto"/>
                <a:ea typeface="Roboto"/>
                <a:cs typeface="Roboto"/>
                <a:sym typeface="Roboto"/>
              </a:rPr>
              <a:t> </a:t>
            </a:r>
            <a:r>
              <a:rPr lang="en-AU" dirty="0">
                <a:latin typeface="Roboto"/>
                <a:ea typeface="Roboto"/>
                <a:cs typeface="Roboto"/>
                <a:sym typeface="Roboto"/>
              </a:rPr>
              <a:t>answered the </a:t>
            </a:r>
            <a:r>
              <a:rPr lang="en-AU" dirty="0" smtClean="0">
                <a:latin typeface="Roboto"/>
                <a:ea typeface="Roboto"/>
                <a:cs typeface="Roboto"/>
                <a:sym typeface="Roboto"/>
              </a:rPr>
              <a:t>e-form.</a:t>
            </a:r>
            <a:endParaRPr lang="en-AU" dirty="0">
              <a:latin typeface="Roboto"/>
              <a:ea typeface="Roboto"/>
              <a:cs typeface="Roboto"/>
              <a:sym typeface="Roboto"/>
            </a:endParaRPr>
          </a:p>
        </p:txBody>
      </p:sp>
      <p:sp>
        <p:nvSpPr>
          <p:cNvPr id="8" name="Rectangle 7"/>
          <p:cNvSpPr/>
          <p:nvPr/>
        </p:nvSpPr>
        <p:spPr>
          <a:xfrm>
            <a:off x="403794" y="3635732"/>
            <a:ext cx="1152880" cy="369332"/>
          </a:xfrm>
          <a:prstGeom prst="rect">
            <a:avLst/>
          </a:prstGeom>
        </p:spPr>
        <p:txBody>
          <a:bodyPr wrap="none">
            <a:spAutoFit/>
          </a:bodyPr>
          <a:lstStyle/>
          <a:p>
            <a:r>
              <a:rPr lang="en-AU" dirty="0" smtClean="0"/>
              <a:t>Romania</a:t>
            </a:r>
            <a:endParaRPr lang="en-AU" dirty="0"/>
          </a:p>
        </p:txBody>
      </p:sp>
      <p:sp>
        <p:nvSpPr>
          <p:cNvPr id="9" name="Rectangle 8"/>
          <p:cNvSpPr/>
          <p:nvPr/>
        </p:nvSpPr>
        <p:spPr>
          <a:xfrm>
            <a:off x="251520" y="1610216"/>
            <a:ext cx="4572000" cy="738664"/>
          </a:xfrm>
          <a:prstGeom prst="rect">
            <a:avLst/>
          </a:prstGeom>
        </p:spPr>
        <p:txBody>
          <a:bodyPr>
            <a:spAutoFit/>
          </a:bodyPr>
          <a:lstStyle/>
          <a:p>
            <a:pPr marL="457200" lvl="0" indent="-342900">
              <a:buSzPts val="1800"/>
              <a:buFont typeface="Roboto"/>
              <a:buChar char="★"/>
            </a:pPr>
            <a:r>
              <a:rPr lang="en-AU" sz="2400" b="1" dirty="0" smtClean="0">
                <a:solidFill>
                  <a:srgbClr val="DD7E6B"/>
                </a:solidFill>
                <a:latin typeface="Roboto"/>
                <a:ea typeface="Roboto"/>
                <a:cs typeface="Roboto"/>
                <a:sym typeface="Roboto"/>
              </a:rPr>
              <a:t>20 teachers</a:t>
            </a:r>
            <a:r>
              <a:rPr lang="en-AU" dirty="0" smtClean="0">
                <a:latin typeface="Roboto"/>
                <a:ea typeface="Roboto"/>
                <a:cs typeface="Roboto"/>
                <a:sym typeface="Roboto"/>
              </a:rPr>
              <a:t> </a:t>
            </a:r>
            <a:r>
              <a:rPr lang="en-AU" dirty="0">
                <a:latin typeface="Roboto"/>
                <a:ea typeface="Roboto"/>
                <a:cs typeface="Roboto"/>
                <a:sym typeface="Roboto"/>
              </a:rPr>
              <a:t>answered the questionnaire</a:t>
            </a:r>
            <a:r>
              <a:rPr lang="en-AU" dirty="0" smtClean="0">
                <a:latin typeface="Roboto"/>
                <a:ea typeface="Roboto"/>
                <a:cs typeface="Roboto"/>
                <a:sym typeface="Roboto"/>
              </a:rPr>
              <a:t>.</a:t>
            </a:r>
            <a:endParaRPr lang="en-AU" dirty="0">
              <a:latin typeface="Roboto"/>
              <a:ea typeface="Roboto"/>
              <a:cs typeface="Roboto"/>
              <a:sym typeface="Roboto"/>
            </a:endParaRPr>
          </a:p>
        </p:txBody>
      </p:sp>
      <p:sp>
        <p:nvSpPr>
          <p:cNvPr id="10" name="Rectangle 9"/>
          <p:cNvSpPr/>
          <p:nvPr/>
        </p:nvSpPr>
        <p:spPr>
          <a:xfrm>
            <a:off x="465316" y="1187460"/>
            <a:ext cx="1082348" cy="369332"/>
          </a:xfrm>
          <a:prstGeom prst="rect">
            <a:avLst/>
          </a:prstGeom>
        </p:spPr>
        <p:txBody>
          <a:bodyPr wrap="none">
            <a:spAutoFit/>
          </a:bodyPr>
          <a:lstStyle/>
          <a:p>
            <a:r>
              <a:rPr lang="en-AU" dirty="0" smtClean="0"/>
              <a:t>Belgium</a:t>
            </a:r>
            <a:endParaRPr lang="en-AU" dirty="0"/>
          </a:p>
        </p:txBody>
      </p:sp>
      <p:sp>
        <p:nvSpPr>
          <p:cNvPr id="11" name="Rectangle 10"/>
          <p:cNvSpPr/>
          <p:nvPr/>
        </p:nvSpPr>
        <p:spPr>
          <a:xfrm>
            <a:off x="4067944" y="2620069"/>
            <a:ext cx="4572000" cy="1015663"/>
          </a:xfrm>
          <a:prstGeom prst="rect">
            <a:avLst/>
          </a:prstGeom>
        </p:spPr>
        <p:txBody>
          <a:bodyPr>
            <a:spAutoFit/>
          </a:bodyPr>
          <a:lstStyle/>
          <a:p>
            <a:pPr marL="457200" lvl="0" indent="-342900">
              <a:buSzPts val="1800"/>
              <a:buFont typeface="Roboto"/>
              <a:buChar char="★"/>
            </a:pPr>
            <a:r>
              <a:rPr lang="en-AU" sz="2400" b="1" dirty="0" smtClean="0">
                <a:solidFill>
                  <a:srgbClr val="DD7E6B"/>
                </a:solidFill>
                <a:latin typeface="Roboto"/>
                <a:ea typeface="Roboto"/>
                <a:cs typeface="Roboto"/>
                <a:sym typeface="Roboto"/>
              </a:rPr>
              <a:t>10 teachers </a:t>
            </a:r>
            <a:r>
              <a:rPr lang="en-AU" dirty="0" smtClean="0">
                <a:latin typeface="Roboto"/>
                <a:ea typeface="Roboto"/>
                <a:cs typeface="Roboto"/>
                <a:sym typeface="Roboto"/>
              </a:rPr>
              <a:t>answered </a:t>
            </a:r>
            <a:r>
              <a:rPr lang="en-AU" dirty="0">
                <a:latin typeface="Roboto"/>
                <a:ea typeface="Roboto"/>
                <a:cs typeface="Roboto"/>
                <a:sym typeface="Roboto"/>
              </a:rPr>
              <a:t>the questionnaire.</a:t>
            </a:r>
          </a:p>
          <a:p>
            <a:pPr marL="114300" lvl="0">
              <a:buSzPts val="1800"/>
            </a:pPr>
            <a:endParaRPr lang="en-AU" dirty="0">
              <a:latin typeface="Roboto"/>
              <a:ea typeface="Roboto"/>
              <a:cs typeface="Roboto"/>
              <a:sym typeface="Roboto"/>
            </a:endParaRPr>
          </a:p>
        </p:txBody>
      </p:sp>
      <p:sp>
        <p:nvSpPr>
          <p:cNvPr id="12" name="Rectangle 11"/>
          <p:cNvSpPr/>
          <p:nvPr/>
        </p:nvSpPr>
        <p:spPr>
          <a:xfrm>
            <a:off x="7220783" y="2143944"/>
            <a:ext cx="1016625" cy="369332"/>
          </a:xfrm>
          <a:prstGeom prst="rect">
            <a:avLst/>
          </a:prstGeom>
        </p:spPr>
        <p:txBody>
          <a:bodyPr wrap="none">
            <a:spAutoFit/>
          </a:bodyPr>
          <a:lstStyle/>
          <a:p>
            <a:r>
              <a:rPr lang="en-AU" dirty="0" smtClean="0"/>
              <a:t>Norway</a:t>
            </a:r>
            <a:endParaRPr lang="en-AU"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77870" y="116632"/>
            <a:ext cx="1264653" cy="133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617872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23528" y="-27384"/>
            <a:ext cx="6275040" cy="850106"/>
          </a:xfrm>
        </p:spPr>
        <p:txBody>
          <a:bodyPr>
            <a:normAutofit/>
          </a:bodyPr>
          <a:lstStyle/>
          <a:p>
            <a:pPr algn="ctr"/>
            <a:r>
              <a:rPr lang="pt-PT" sz="2400" dirty="0"/>
              <a:t>Which is your favorite teaching method?</a:t>
            </a:r>
            <a:endParaRPr lang="en-AU" sz="24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908720"/>
            <a:ext cx="4488975" cy="23661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10240" y="3793852"/>
            <a:ext cx="4582240" cy="25154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400485" y="3284984"/>
            <a:ext cx="1082348" cy="369332"/>
          </a:xfrm>
          <a:prstGeom prst="rect">
            <a:avLst/>
          </a:prstGeom>
        </p:spPr>
        <p:txBody>
          <a:bodyPr wrap="none">
            <a:spAutoFit/>
          </a:bodyPr>
          <a:lstStyle/>
          <a:p>
            <a:r>
              <a:rPr lang="en-AU" dirty="0"/>
              <a:t>Belgium</a:t>
            </a:r>
          </a:p>
        </p:txBody>
      </p:sp>
      <p:sp>
        <p:nvSpPr>
          <p:cNvPr id="8" name="Rectangle 7"/>
          <p:cNvSpPr/>
          <p:nvPr/>
        </p:nvSpPr>
        <p:spPr>
          <a:xfrm>
            <a:off x="7740352" y="6300028"/>
            <a:ext cx="1016625" cy="369332"/>
          </a:xfrm>
          <a:prstGeom prst="rect">
            <a:avLst/>
          </a:prstGeom>
        </p:spPr>
        <p:txBody>
          <a:bodyPr wrap="none">
            <a:spAutoFit/>
          </a:bodyPr>
          <a:lstStyle/>
          <a:p>
            <a:r>
              <a:rPr lang="en-AU" dirty="0"/>
              <a:t>Norway</a:t>
            </a:r>
          </a:p>
        </p:txBody>
      </p:sp>
      <p:sp>
        <p:nvSpPr>
          <p:cNvPr id="4" name="Rectangle 3"/>
          <p:cNvSpPr/>
          <p:nvPr/>
        </p:nvSpPr>
        <p:spPr>
          <a:xfrm>
            <a:off x="5076056" y="836712"/>
            <a:ext cx="4536504" cy="2492990"/>
          </a:xfrm>
          <a:prstGeom prst="rect">
            <a:avLst/>
          </a:prstGeom>
        </p:spPr>
        <p:txBody>
          <a:bodyPr wrap="square">
            <a:spAutoFit/>
          </a:bodyPr>
          <a:lstStyle/>
          <a:p>
            <a:pPr algn="just"/>
            <a:r>
              <a:rPr lang="en-AU" sz="1200" dirty="0"/>
              <a:t>Games</a:t>
            </a:r>
          </a:p>
          <a:p>
            <a:pPr algn="just"/>
            <a:r>
              <a:rPr lang="en-AU" sz="1200" dirty="0"/>
              <a:t>Coaching</a:t>
            </a:r>
          </a:p>
          <a:p>
            <a:pPr algn="just"/>
            <a:r>
              <a:rPr lang="en-AU" sz="1200" dirty="0"/>
              <a:t>Brainstorming</a:t>
            </a:r>
          </a:p>
          <a:p>
            <a:pPr algn="just"/>
            <a:r>
              <a:rPr lang="en-AU" sz="1200" dirty="0"/>
              <a:t>Internship in group</a:t>
            </a:r>
          </a:p>
          <a:p>
            <a:pPr algn="just"/>
            <a:r>
              <a:rPr lang="en-AU" sz="1200" dirty="0"/>
              <a:t>Vocational training outside the school, </a:t>
            </a:r>
            <a:endParaRPr lang="en-AU" sz="1200" dirty="0" smtClean="0"/>
          </a:p>
          <a:p>
            <a:pPr algn="just"/>
            <a:r>
              <a:rPr lang="en-AU" sz="1200" dirty="0" smtClean="0"/>
              <a:t>guiding </a:t>
            </a:r>
            <a:r>
              <a:rPr lang="en-AU" sz="1200" dirty="0"/>
              <a:t>students in real work situations</a:t>
            </a:r>
          </a:p>
          <a:p>
            <a:pPr algn="just"/>
            <a:r>
              <a:rPr lang="en-AU" sz="1200" dirty="0"/>
              <a:t>Small projects</a:t>
            </a:r>
          </a:p>
          <a:p>
            <a:pPr algn="just"/>
            <a:r>
              <a:rPr lang="en-AU" sz="1200" dirty="0"/>
              <a:t>Self-discovering</a:t>
            </a:r>
          </a:p>
          <a:p>
            <a:pPr algn="just"/>
            <a:r>
              <a:rPr lang="en-AU" sz="1200" dirty="0"/>
              <a:t>Role-play and simulation</a:t>
            </a:r>
          </a:p>
          <a:p>
            <a:pPr algn="just"/>
            <a:r>
              <a:rPr lang="en-AU" sz="1200" dirty="0"/>
              <a:t>Experiments</a:t>
            </a:r>
          </a:p>
          <a:p>
            <a:pPr algn="just"/>
            <a:r>
              <a:rPr lang="en-AU" sz="1200" dirty="0"/>
              <a:t>Musical aspects combining with the teaching content</a:t>
            </a:r>
          </a:p>
          <a:p>
            <a:pPr algn="just"/>
            <a:r>
              <a:rPr lang="en-AU" sz="1200" dirty="0"/>
              <a:t>Learning from mistakes + problem solving</a:t>
            </a:r>
          </a:p>
          <a:p>
            <a:pPr algn="just"/>
            <a:r>
              <a:rPr lang="en-AU" sz="1200" dirty="0"/>
              <a:t>Combination of the things above</a:t>
            </a:r>
          </a:p>
        </p:txBody>
      </p:sp>
      <p:sp>
        <p:nvSpPr>
          <p:cNvPr id="5" name="Rectangle 4"/>
          <p:cNvSpPr/>
          <p:nvPr/>
        </p:nvSpPr>
        <p:spPr>
          <a:xfrm>
            <a:off x="611560" y="5358739"/>
            <a:ext cx="3270447" cy="307777"/>
          </a:xfrm>
          <a:prstGeom prst="rect">
            <a:avLst/>
          </a:prstGeom>
        </p:spPr>
        <p:txBody>
          <a:bodyPr wrap="none">
            <a:spAutoFit/>
          </a:bodyPr>
          <a:lstStyle/>
          <a:p>
            <a:r>
              <a:rPr lang="en-AU" sz="1400" dirty="0"/>
              <a:t>Give question about the classmates</a:t>
            </a:r>
          </a:p>
        </p:txBody>
      </p:sp>
      <p:sp>
        <p:nvSpPr>
          <p:cNvPr id="11" name="Rectangle 10"/>
          <p:cNvSpPr/>
          <p:nvPr/>
        </p:nvSpPr>
        <p:spPr>
          <a:xfrm>
            <a:off x="1571593" y="5065439"/>
            <a:ext cx="768159" cy="307777"/>
          </a:xfrm>
          <a:prstGeom prst="rect">
            <a:avLst/>
          </a:prstGeom>
        </p:spPr>
        <p:txBody>
          <a:bodyPr wrap="none">
            <a:spAutoFit/>
          </a:bodyPr>
          <a:lstStyle/>
          <a:p>
            <a:r>
              <a:rPr lang="en-AU" sz="1400" dirty="0" smtClean="0"/>
              <a:t>Others</a:t>
            </a:r>
            <a:endParaRPr lang="en-AU" sz="1400" dirty="0"/>
          </a:p>
        </p:txBody>
      </p:sp>
    </p:spTree>
    <p:extLst>
      <p:ext uri="{BB962C8B-B14F-4D97-AF65-F5344CB8AC3E}">
        <p14:creationId xmlns:p14="http://schemas.microsoft.com/office/powerpoint/2010/main" val="2799732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323528" y="-27384"/>
            <a:ext cx="6275040" cy="850106"/>
          </a:xfrm>
        </p:spPr>
        <p:txBody>
          <a:bodyPr>
            <a:normAutofit/>
          </a:bodyPr>
          <a:lstStyle/>
          <a:p>
            <a:pPr algn="ctr"/>
            <a:r>
              <a:rPr lang="pt-PT" sz="2400" dirty="0"/>
              <a:t>Which is your favorite teaching method?</a:t>
            </a:r>
            <a:endParaRPr lang="en-AU" sz="24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210692"/>
            <a:ext cx="4067175" cy="214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1" y="4127663"/>
            <a:ext cx="4139183" cy="2253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251520" y="829271"/>
            <a:ext cx="1117614" cy="369332"/>
          </a:xfrm>
          <a:prstGeom prst="rect">
            <a:avLst/>
          </a:prstGeom>
        </p:spPr>
        <p:txBody>
          <a:bodyPr wrap="none">
            <a:spAutoFit/>
          </a:bodyPr>
          <a:lstStyle/>
          <a:p>
            <a:r>
              <a:rPr lang="en-AU" dirty="0"/>
              <a:t>Portugal</a:t>
            </a:r>
          </a:p>
        </p:txBody>
      </p:sp>
      <p:sp>
        <p:nvSpPr>
          <p:cNvPr id="8" name="Rectangle 7"/>
          <p:cNvSpPr/>
          <p:nvPr/>
        </p:nvSpPr>
        <p:spPr>
          <a:xfrm>
            <a:off x="179512" y="3789040"/>
            <a:ext cx="1152880" cy="369332"/>
          </a:xfrm>
          <a:prstGeom prst="rect">
            <a:avLst/>
          </a:prstGeom>
        </p:spPr>
        <p:txBody>
          <a:bodyPr wrap="none">
            <a:spAutoFit/>
          </a:bodyPr>
          <a:lstStyle/>
          <a:p>
            <a:r>
              <a:rPr lang="en-AU" dirty="0" smtClean="0"/>
              <a:t>Romania</a:t>
            </a:r>
            <a:endParaRPr lang="en-AU" dirty="0"/>
          </a:p>
        </p:txBody>
      </p:sp>
      <p:sp>
        <p:nvSpPr>
          <p:cNvPr id="5" name="Rectangle 4"/>
          <p:cNvSpPr/>
          <p:nvPr/>
        </p:nvSpPr>
        <p:spPr>
          <a:xfrm>
            <a:off x="4499992" y="1386642"/>
            <a:ext cx="4572000" cy="1754326"/>
          </a:xfrm>
          <a:prstGeom prst="rect">
            <a:avLst/>
          </a:prstGeom>
        </p:spPr>
        <p:txBody>
          <a:bodyPr>
            <a:spAutoFit/>
          </a:bodyPr>
          <a:lstStyle/>
          <a:p>
            <a:pPr lvl="0" algn="just"/>
            <a:r>
              <a:rPr lang="en-AU" dirty="0">
                <a:latin typeface="Roboto"/>
                <a:ea typeface="Roboto"/>
                <a:cs typeface="Roboto"/>
                <a:sym typeface="Roboto"/>
              </a:rPr>
              <a:t>Teachers referred  that their </a:t>
            </a:r>
            <a:r>
              <a:rPr lang="en-AU" dirty="0" err="1">
                <a:latin typeface="Roboto"/>
                <a:ea typeface="Roboto"/>
                <a:cs typeface="Roboto"/>
                <a:sym typeface="Roboto"/>
              </a:rPr>
              <a:t>favorite</a:t>
            </a:r>
            <a:r>
              <a:rPr lang="en-AU" dirty="0">
                <a:latin typeface="Roboto"/>
                <a:ea typeface="Roboto"/>
                <a:cs typeface="Roboto"/>
                <a:sym typeface="Roboto"/>
              </a:rPr>
              <a:t> teaching method are dialogue and conversation and team and  group work.</a:t>
            </a:r>
          </a:p>
          <a:p>
            <a:pPr lvl="0" algn="just"/>
            <a:endParaRPr lang="en-AU" dirty="0">
              <a:latin typeface="Roboto"/>
              <a:ea typeface="Roboto"/>
              <a:cs typeface="Roboto"/>
              <a:sym typeface="Roboto"/>
            </a:endParaRPr>
          </a:p>
          <a:p>
            <a:pPr lvl="0" algn="just"/>
            <a:r>
              <a:rPr lang="en-AU" dirty="0">
                <a:latin typeface="Roboto"/>
                <a:ea typeface="Roboto"/>
                <a:cs typeface="Roboto"/>
                <a:sym typeface="Roboto"/>
              </a:rPr>
              <a:t>A few teachers use experimental activities as their </a:t>
            </a:r>
            <a:r>
              <a:rPr lang="en-AU" dirty="0" err="1">
                <a:latin typeface="Roboto"/>
                <a:ea typeface="Roboto"/>
                <a:cs typeface="Roboto"/>
                <a:sym typeface="Roboto"/>
              </a:rPr>
              <a:t>favorite</a:t>
            </a:r>
            <a:r>
              <a:rPr lang="en-AU" dirty="0">
                <a:latin typeface="Roboto"/>
                <a:ea typeface="Roboto"/>
                <a:cs typeface="Roboto"/>
                <a:sym typeface="Roboto"/>
              </a:rPr>
              <a:t> teaching method.</a:t>
            </a:r>
          </a:p>
        </p:txBody>
      </p:sp>
      <p:sp>
        <p:nvSpPr>
          <p:cNvPr id="6" name="Rectangle 5"/>
          <p:cNvSpPr/>
          <p:nvPr/>
        </p:nvSpPr>
        <p:spPr>
          <a:xfrm>
            <a:off x="4824536" y="4437112"/>
            <a:ext cx="4572000" cy="2308324"/>
          </a:xfrm>
          <a:prstGeom prst="rect">
            <a:avLst/>
          </a:prstGeom>
        </p:spPr>
        <p:txBody>
          <a:bodyPr>
            <a:spAutoFit/>
          </a:bodyPr>
          <a:lstStyle/>
          <a:p>
            <a:pPr lvl="1"/>
            <a:r>
              <a:rPr lang="en-AU" dirty="0"/>
              <a:t>Interactive methods </a:t>
            </a:r>
          </a:p>
          <a:p>
            <a:pPr lvl="1"/>
            <a:r>
              <a:rPr lang="en-AU" dirty="0"/>
              <a:t>Learning by discovery</a:t>
            </a:r>
          </a:p>
          <a:p>
            <a:pPr lvl="1"/>
            <a:r>
              <a:rPr lang="en-AU" dirty="0"/>
              <a:t>Practical applications</a:t>
            </a:r>
          </a:p>
          <a:p>
            <a:pPr lvl="1"/>
            <a:r>
              <a:rPr lang="en-AU" dirty="0"/>
              <a:t>Educational game</a:t>
            </a:r>
          </a:p>
          <a:p>
            <a:pPr lvl="1"/>
            <a:r>
              <a:rPr lang="en-US" dirty="0"/>
              <a:t>Brainstorming</a:t>
            </a:r>
          </a:p>
          <a:p>
            <a:pPr lvl="1"/>
            <a:r>
              <a:rPr lang="en-AU" dirty="0" smtClean="0"/>
              <a:t>Role </a:t>
            </a:r>
            <a:r>
              <a:rPr lang="en-AU" dirty="0"/>
              <a:t>play</a:t>
            </a:r>
          </a:p>
          <a:p>
            <a:pPr lvl="1"/>
            <a:r>
              <a:rPr lang="en-AU" dirty="0"/>
              <a:t>Learning through cooperation</a:t>
            </a:r>
          </a:p>
          <a:p>
            <a:pPr lvl="1"/>
            <a:r>
              <a:rPr lang="en-AU" dirty="0"/>
              <a:t>Small projects</a:t>
            </a:r>
          </a:p>
        </p:txBody>
      </p:sp>
      <p:sp>
        <p:nvSpPr>
          <p:cNvPr id="11" name="Rectangle 10"/>
          <p:cNvSpPr/>
          <p:nvPr/>
        </p:nvSpPr>
        <p:spPr>
          <a:xfrm>
            <a:off x="7812360" y="3882533"/>
            <a:ext cx="768159" cy="307777"/>
          </a:xfrm>
          <a:prstGeom prst="rect">
            <a:avLst/>
          </a:prstGeom>
        </p:spPr>
        <p:txBody>
          <a:bodyPr wrap="none">
            <a:spAutoFit/>
          </a:bodyPr>
          <a:lstStyle/>
          <a:p>
            <a:r>
              <a:rPr lang="en-AU" sz="1400" dirty="0" smtClean="0"/>
              <a:t>Others</a:t>
            </a:r>
            <a:endParaRPr lang="en-AU" sz="1400" dirty="0"/>
          </a:p>
        </p:txBody>
      </p:sp>
    </p:spTree>
    <p:extLst>
      <p:ext uri="{BB962C8B-B14F-4D97-AF65-F5344CB8AC3E}">
        <p14:creationId xmlns:p14="http://schemas.microsoft.com/office/powerpoint/2010/main" val="38956991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29208" y="116632"/>
            <a:ext cx="8363272" cy="1143000"/>
          </a:xfrm>
        </p:spPr>
        <p:txBody>
          <a:bodyPr>
            <a:normAutofit/>
          </a:bodyPr>
          <a:lstStyle/>
          <a:p>
            <a:r>
              <a:rPr lang="pt-PT" sz="2600" dirty="0"/>
              <a:t>What teaching methods do you use in your class?</a:t>
            </a:r>
            <a:endParaRPr lang="en-AU" sz="2600" dirty="0"/>
          </a:p>
        </p:txBody>
      </p:sp>
      <p:sp>
        <p:nvSpPr>
          <p:cNvPr id="6" name="Rectangle 5"/>
          <p:cNvSpPr/>
          <p:nvPr/>
        </p:nvSpPr>
        <p:spPr>
          <a:xfrm>
            <a:off x="1115616" y="1219974"/>
            <a:ext cx="4572000" cy="4801314"/>
          </a:xfrm>
          <a:prstGeom prst="rect">
            <a:avLst/>
          </a:prstGeom>
        </p:spPr>
        <p:txBody>
          <a:bodyPr>
            <a:spAutoFit/>
          </a:bodyPr>
          <a:lstStyle/>
          <a:p>
            <a:r>
              <a:rPr lang="en-AU" dirty="0" err="1"/>
              <a:t>Groupwork</a:t>
            </a:r>
            <a:endParaRPr lang="en-AU" dirty="0"/>
          </a:p>
          <a:p>
            <a:r>
              <a:rPr lang="en-AU" dirty="0"/>
              <a:t>Games</a:t>
            </a:r>
          </a:p>
          <a:p>
            <a:r>
              <a:rPr lang="en-AU" dirty="0" err="1"/>
              <a:t>Wordweb</a:t>
            </a:r>
            <a:endParaRPr lang="en-AU" dirty="0"/>
          </a:p>
          <a:p>
            <a:r>
              <a:rPr lang="en-AU" dirty="0"/>
              <a:t>Instruction</a:t>
            </a:r>
          </a:p>
          <a:p>
            <a:r>
              <a:rPr lang="en-AU" dirty="0"/>
              <a:t>Class discussion</a:t>
            </a:r>
          </a:p>
          <a:p>
            <a:r>
              <a:rPr lang="en-AU" dirty="0"/>
              <a:t>Quiz</a:t>
            </a:r>
          </a:p>
          <a:p>
            <a:r>
              <a:rPr lang="en-AU" dirty="0" err="1"/>
              <a:t>Contractwork</a:t>
            </a:r>
            <a:endParaRPr lang="en-AU" dirty="0"/>
          </a:p>
          <a:p>
            <a:r>
              <a:rPr lang="en-AU" dirty="0"/>
              <a:t>Demonstration</a:t>
            </a:r>
          </a:p>
          <a:p>
            <a:r>
              <a:rPr lang="en-AU" dirty="0" err="1"/>
              <a:t>Kahoot</a:t>
            </a:r>
            <a:endParaRPr lang="en-AU" dirty="0"/>
          </a:p>
          <a:p>
            <a:r>
              <a:rPr lang="en-AU" dirty="0"/>
              <a:t>Instruction movies</a:t>
            </a:r>
          </a:p>
          <a:p>
            <a:r>
              <a:rPr lang="en-AU" dirty="0"/>
              <a:t>Individual work</a:t>
            </a:r>
          </a:p>
          <a:p>
            <a:r>
              <a:rPr lang="en-AU" dirty="0"/>
              <a:t>ICT</a:t>
            </a:r>
          </a:p>
          <a:p>
            <a:r>
              <a:rPr lang="en-AU" dirty="0"/>
              <a:t>Programming and coding</a:t>
            </a:r>
          </a:p>
          <a:p>
            <a:r>
              <a:rPr lang="en-AU" dirty="0" err="1"/>
              <a:t>eTwinning</a:t>
            </a:r>
            <a:endParaRPr lang="en-AU" dirty="0"/>
          </a:p>
          <a:p>
            <a:r>
              <a:rPr lang="en-AU" dirty="0"/>
              <a:t>Internship in groups</a:t>
            </a:r>
          </a:p>
          <a:p>
            <a:r>
              <a:rPr lang="en-AU" dirty="0"/>
              <a:t>Thinking in groups</a:t>
            </a:r>
          </a:p>
          <a:p>
            <a:r>
              <a:rPr lang="en-AU" dirty="0"/>
              <a:t>Class conversation</a:t>
            </a:r>
          </a:p>
        </p:txBody>
      </p:sp>
      <p:sp>
        <p:nvSpPr>
          <p:cNvPr id="7" name="Rectangle 6"/>
          <p:cNvSpPr/>
          <p:nvPr/>
        </p:nvSpPr>
        <p:spPr>
          <a:xfrm>
            <a:off x="4572000" y="1484784"/>
            <a:ext cx="4572000" cy="5078313"/>
          </a:xfrm>
          <a:prstGeom prst="rect">
            <a:avLst/>
          </a:prstGeom>
        </p:spPr>
        <p:txBody>
          <a:bodyPr>
            <a:spAutoFit/>
          </a:bodyPr>
          <a:lstStyle/>
          <a:p>
            <a:r>
              <a:rPr lang="en-AU" dirty="0"/>
              <a:t>Jigsaw</a:t>
            </a:r>
          </a:p>
          <a:p>
            <a:r>
              <a:rPr lang="en-AU" dirty="0"/>
              <a:t>Different corners</a:t>
            </a:r>
          </a:p>
          <a:p>
            <a:r>
              <a:rPr lang="en-AU" dirty="0"/>
              <a:t>Independent work</a:t>
            </a:r>
          </a:p>
          <a:p>
            <a:r>
              <a:rPr lang="en-AU" dirty="0"/>
              <a:t>Educational conversation</a:t>
            </a:r>
          </a:p>
          <a:p>
            <a:r>
              <a:rPr lang="en-AU" dirty="0"/>
              <a:t>Tutor learning</a:t>
            </a:r>
          </a:p>
          <a:p>
            <a:r>
              <a:rPr lang="en-AU" dirty="0"/>
              <a:t>Active task</a:t>
            </a:r>
          </a:p>
          <a:p>
            <a:r>
              <a:rPr lang="en-AU" dirty="0"/>
              <a:t>On paper</a:t>
            </a:r>
          </a:p>
          <a:p>
            <a:r>
              <a:rPr lang="en-AU" dirty="0"/>
              <a:t>Independent research</a:t>
            </a:r>
          </a:p>
          <a:p>
            <a:r>
              <a:rPr lang="en-AU" dirty="0"/>
              <a:t> Dialogue</a:t>
            </a:r>
          </a:p>
          <a:p>
            <a:r>
              <a:rPr lang="en-AU" dirty="0"/>
              <a:t>Working together</a:t>
            </a:r>
          </a:p>
          <a:p>
            <a:r>
              <a:rPr lang="en-AU" dirty="0"/>
              <a:t>Coaching</a:t>
            </a:r>
          </a:p>
          <a:p>
            <a:r>
              <a:rPr lang="en-AU" dirty="0"/>
              <a:t>Brainstorm</a:t>
            </a:r>
          </a:p>
          <a:p>
            <a:r>
              <a:rPr lang="en-AU" dirty="0"/>
              <a:t>Projects </a:t>
            </a:r>
          </a:p>
          <a:p>
            <a:r>
              <a:rPr lang="en-AU" dirty="0"/>
              <a:t>Learning by discovering </a:t>
            </a:r>
          </a:p>
          <a:p>
            <a:r>
              <a:rPr lang="en-AU" dirty="0"/>
              <a:t>Games </a:t>
            </a:r>
          </a:p>
          <a:p>
            <a:r>
              <a:rPr lang="en-AU" dirty="0"/>
              <a:t>Experiments</a:t>
            </a:r>
          </a:p>
          <a:p>
            <a:r>
              <a:rPr lang="en-AU" dirty="0"/>
              <a:t>Musical tasks</a:t>
            </a:r>
          </a:p>
          <a:p>
            <a:r>
              <a:rPr lang="en-AU" dirty="0"/>
              <a:t>Learning from mistakes</a:t>
            </a:r>
          </a:p>
        </p:txBody>
      </p:sp>
      <p:sp>
        <p:nvSpPr>
          <p:cNvPr id="8" name="Rectangle 7"/>
          <p:cNvSpPr/>
          <p:nvPr/>
        </p:nvSpPr>
        <p:spPr>
          <a:xfrm>
            <a:off x="7740352" y="1002794"/>
            <a:ext cx="1082348" cy="369332"/>
          </a:xfrm>
          <a:prstGeom prst="rect">
            <a:avLst/>
          </a:prstGeom>
        </p:spPr>
        <p:txBody>
          <a:bodyPr wrap="none">
            <a:spAutoFit/>
          </a:bodyPr>
          <a:lstStyle/>
          <a:p>
            <a:r>
              <a:rPr lang="en-AU" dirty="0" smtClean="0">
                <a:solidFill>
                  <a:srgbClr val="FF0000"/>
                </a:solidFill>
              </a:rPr>
              <a:t>Belgium</a:t>
            </a:r>
            <a:endParaRPr lang="en-AU" dirty="0">
              <a:solidFill>
                <a:srgbClr val="FF0000"/>
              </a:solidFill>
            </a:endParaRPr>
          </a:p>
        </p:txBody>
      </p:sp>
    </p:spTree>
    <p:extLst>
      <p:ext uri="{BB962C8B-B14F-4D97-AF65-F5344CB8AC3E}">
        <p14:creationId xmlns:p14="http://schemas.microsoft.com/office/powerpoint/2010/main" val="33498462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529208" y="116632"/>
            <a:ext cx="8363272" cy="1143000"/>
          </a:xfrm>
        </p:spPr>
        <p:txBody>
          <a:bodyPr>
            <a:normAutofit/>
          </a:bodyPr>
          <a:lstStyle/>
          <a:p>
            <a:r>
              <a:rPr lang="pt-PT" sz="2600" dirty="0"/>
              <a:t>What teaching methods do you use in your class?</a:t>
            </a:r>
            <a:endParaRPr lang="en-AU" sz="2600" dirty="0"/>
          </a:p>
        </p:txBody>
      </p:sp>
      <p:sp>
        <p:nvSpPr>
          <p:cNvPr id="5" name="Rectangle 4"/>
          <p:cNvSpPr/>
          <p:nvPr/>
        </p:nvSpPr>
        <p:spPr>
          <a:xfrm>
            <a:off x="1331640" y="1525434"/>
            <a:ext cx="4572000" cy="4247317"/>
          </a:xfrm>
          <a:prstGeom prst="rect">
            <a:avLst/>
          </a:prstGeom>
        </p:spPr>
        <p:txBody>
          <a:bodyPr>
            <a:spAutoFit/>
          </a:bodyPr>
          <a:lstStyle/>
          <a:p>
            <a:r>
              <a:rPr lang="en-AU" dirty="0" err="1"/>
              <a:t>iPAds</a:t>
            </a:r>
            <a:endParaRPr lang="en-AU" dirty="0"/>
          </a:p>
          <a:p>
            <a:r>
              <a:rPr lang="en-AU" dirty="0"/>
              <a:t>Books</a:t>
            </a:r>
          </a:p>
          <a:p>
            <a:r>
              <a:rPr lang="en-AU" dirty="0"/>
              <a:t>Loud speaking</a:t>
            </a:r>
          </a:p>
          <a:p>
            <a:r>
              <a:rPr lang="en-AU" dirty="0"/>
              <a:t>Dialogue/Conversation</a:t>
            </a:r>
          </a:p>
          <a:p>
            <a:r>
              <a:rPr lang="en-AU" dirty="0"/>
              <a:t>ICT based teaching</a:t>
            </a:r>
          </a:p>
          <a:p>
            <a:r>
              <a:rPr lang="en-AU" dirty="0"/>
              <a:t>Teamwork/</a:t>
            </a:r>
            <a:r>
              <a:rPr lang="en-AU" dirty="0" err="1"/>
              <a:t>Groupwork</a:t>
            </a:r>
            <a:endParaRPr lang="en-AU" dirty="0"/>
          </a:p>
          <a:p>
            <a:r>
              <a:rPr lang="en-AU" dirty="0"/>
              <a:t>Writing text --&gt; Response -groups</a:t>
            </a:r>
          </a:p>
          <a:p>
            <a:r>
              <a:rPr lang="en-AU" dirty="0" err="1"/>
              <a:t>Groupwork</a:t>
            </a:r>
            <a:r>
              <a:rPr lang="en-AU" dirty="0"/>
              <a:t> after introduction</a:t>
            </a:r>
          </a:p>
          <a:p>
            <a:r>
              <a:rPr lang="en-AU" dirty="0"/>
              <a:t>Classic teaching with board/projector</a:t>
            </a:r>
          </a:p>
          <a:p>
            <a:r>
              <a:rPr lang="en-AU" dirty="0" err="1"/>
              <a:t>Solwing</a:t>
            </a:r>
            <a:r>
              <a:rPr lang="en-AU" dirty="0"/>
              <a:t> problems/tasks alone or in small groups</a:t>
            </a:r>
          </a:p>
          <a:p>
            <a:r>
              <a:rPr lang="en-AU" dirty="0"/>
              <a:t>Small group teaching</a:t>
            </a:r>
          </a:p>
          <a:p>
            <a:r>
              <a:rPr lang="en-AU" dirty="0"/>
              <a:t>Lectures</a:t>
            </a:r>
          </a:p>
          <a:p>
            <a:r>
              <a:rPr lang="en-AU" dirty="0"/>
              <a:t>Teaching with dialogue</a:t>
            </a:r>
          </a:p>
          <a:p>
            <a:r>
              <a:rPr lang="en-AU" dirty="0"/>
              <a:t>Individual work</a:t>
            </a:r>
          </a:p>
        </p:txBody>
      </p:sp>
      <p:sp>
        <p:nvSpPr>
          <p:cNvPr id="6" name="Rectangle 5"/>
          <p:cNvSpPr/>
          <p:nvPr/>
        </p:nvSpPr>
        <p:spPr>
          <a:xfrm>
            <a:off x="7230859" y="1340768"/>
            <a:ext cx="1016625" cy="369332"/>
          </a:xfrm>
          <a:prstGeom prst="rect">
            <a:avLst/>
          </a:prstGeom>
        </p:spPr>
        <p:txBody>
          <a:bodyPr wrap="none">
            <a:spAutoFit/>
          </a:bodyPr>
          <a:lstStyle/>
          <a:p>
            <a:r>
              <a:rPr lang="en-AU" dirty="0">
                <a:solidFill>
                  <a:srgbClr val="FF0000"/>
                </a:solidFill>
              </a:rPr>
              <a:t>Norway</a:t>
            </a:r>
          </a:p>
        </p:txBody>
      </p:sp>
    </p:spTree>
    <p:extLst>
      <p:ext uri="{BB962C8B-B14F-4D97-AF65-F5344CB8AC3E}">
        <p14:creationId xmlns:p14="http://schemas.microsoft.com/office/powerpoint/2010/main" val="8381319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pt-PT" sz="2600" dirty="0"/>
              <a:t>What teaching methods do you use in your class?</a:t>
            </a:r>
            <a:endParaRPr lang="en-AU" sz="26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038" y="1831975"/>
            <a:ext cx="8797925"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6084168" y="5301208"/>
            <a:ext cx="1117614" cy="369332"/>
          </a:xfrm>
          <a:prstGeom prst="rect">
            <a:avLst/>
          </a:prstGeom>
        </p:spPr>
        <p:txBody>
          <a:bodyPr wrap="none">
            <a:spAutoFit/>
          </a:bodyPr>
          <a:lstStyle/>
          <a:p>
            <a:r>
              <a:rPr lang="en-AU" dirty="0">
                <a:solidFill>
                  <a:srgbClr val="FF0000"/>
                </a:solidFill>
              </a:rPr>
              <a:t>Portugal</a:t>
            </a:r>
          </a:p>
        </p:txBody>
      </p:sp>
    </p:spTree>
    <p:extLst>
      <p:ext uri="{BB962C8B-B14F-4D97-AF65-F5344CB8AC3E}">
        <p14:creationId xmlns:p14="http://schemas.microsoft.com/office/powerpoint/2010/main" val="29076304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p:txBody>
          <a:bodyPr>
            <a:normAutofit/>
          </a:bodyPr>
          <a:lstStyle/>
          <a:p>
            <a:r>
              <a:rPr lang="pt-PT" sz="2600" dirty="0"/>
              <a:t>What teaching methods do you use in your class?</a:t>
            </a:r>
            <a:endParaRPr lang="en-AU" sz="2600" dirty="0"/>
          </a:p>
        </p:txBody>
      </p:sp>
      <p:sp>
        <p:nvSpPr>
          <p:cNvPr id="5" name="Rectangle 4"/>
          <p:cNvSpPr/>
          <p:nvPr/>
        </p:nvSpPr>
        <p:spPr>
          <a:xfrm>
            <a:off x="3563888" y="1700808"/>
            <a:ext cx="4572000" cy="3970318"/>
          </a:xfrm>
          <a:prstGeom prst="rect">
            <a:avLst/>
          </a:prstGeom>
        </p:spPr>
        <p:txBody>
          <a:bodyPr>
            <a:spAutoFit/>
          </a:bodyPr>
          <a:lstStyle/>
          <a:p>
            <a:r>
              <a:rPr lang="en-AU" dirty="0" smtClean="0"/>
              <a:t>ICT teaching </a:t>
            </a:r>
            <a:endParaRPr lang="en-AU" dirty="0"/>
          </a:p>
          <a:p>
            <a:r>
              <a:rPr lang="en-AU" dirty="0" smtClean="0"/>
              <a:t>Teamwork</a:t>
            </a:r>
            <a:endParaRPr lang="en-AU" dirty="0"/>
          </a:p>
          <a:p>
            <a:r>
              <a:rPr lang="en-AU" dirty="0" smtClean="0"/>
              <a:t>Educational games</a:t>
            </a:r>
          </a:p>
          <a:p>
            <a:r>
              <a:rPr lang="en-US" dirty="0" smtClean="0"/>
              <a:t>Brainstorming</a:t>
            </a:r>
          </a:p>
          <a:p>
            <a:r>
              <a:rPr lang="en-US" dirty="0" smtClean="0"/>
              <a:t>Learning by discovering</a:t>
            </a:r>
          </a:p>
          <a:p>
            <a:r>
              <a:rPr lang="en-AU" dirty="0" smtClean="0"/>
              <a:t>Teaching </a:t>
            </a:r>
            <a:r>
              <a:rPr lang="en-AU" dirty="0"/>
              <a:t>based on dialogue, </a:t>
            </a:r>
            <a:r>
              <a:rPr lang="en-AU" dirty="0" smtClean="0"/>
              <a:t>Conversation , discussions, observation</a:t>
            </a:r>
            <a:endParaRPr lang="en-AU" dirty="0"/>
          </a:p>
          <a:p>
            <a:r>
              <a:rPr lang="en-AU" dirty="0" smtClean="0"/>
              <a:t>Teaching </a:t>
            </a:r>
            <a:r>
              <a:rPr lang="en-AU" dirty="0"/>
              <a:t>by project </a:t>
            </a:r>
            <a:r>
              <a:rPr lang="en-AU" dirty="0" smtClean="0"/>
              <a:t>method</a:t>
            </a:r>
          </a:p>
          <a:p>
            <a:r>
              <a:rPr lang="en-AU" dirty="0" smtClean="0"/>
              <a:t> Role –play</a:t>
            </a:r>
          </a:p>
          <a:p>
            <a:r>
              <a:rPr lang="en-US" dirty="0" smtClean="0"/>
              <a:t>Social stories</a:t>
            </a:r>
          </a:p>
          <a:p>
            <a:r>
              <a:rPr lang="en-AU" dirty="0" smtClean="0"/>
              <a:t>Learning </a:t>
            </a:r>
            <a:r>
              <a:rPr lang="en-AU" dirty="0"/>
              <a:t>through </a:t>
            </a:r>
            <a:r>
              <a:rPr lang="en-AU" dirty="0" smtClean="0"/>
              <a:t>co-operation</a:t>
            </a:r>
          </a:p>
          <a:p>
            <a:r>
              <a:rPr lang="en-AU" dirty="0"/>
              <a:t>I know-I want </a:t>
            </a:r>
            <a:r>
              <a:rPr lang="en-AU"/>
              <a:t>to </a:t>
            </a:r>
            <a:r>
              <a:rPr lang="en-AU" smtClean="0"/>
              <a:t>know - </a:t>
            </a:r>
            <a:r>
              <a:rPr lang="en-AU" dirty="0"/>
              <a:t>I </a:t>
            </a:r>
            <a:r>
              <a:rPr lang="en-AU" dirty="0" smtClean="0"/>
              <a:t>learned</a:t>
            </a:r>
          </a:p>
          <a:p>
            <a:r>
              <a:rPr lang="en-AU" dirty="0"/>
              <a:t>One by one activities</a:t>
            </a:r>
            <a:endParaRPr lang="en-AU" dirty="0" smtClean="0"/>
          </a:p>
        </p:txBody>
      </p:sp>
      <p:sp>
        <p:nvSpPr>
          <p:cNvPr id="6" name="Rectangle 5"/>
          <p:cNvSpPr/>
          <p:nvPr/>
        </p:nvSpPr>
        <p:spPr>
          <a:xfrm>
            <a:off x="1321353" y="2996952"/>
            <a:ext cx="1152880" cy="369332"/>
          </a:xfrm>
          <a:prstGeom prst="rect">
            <a:avLst/>
          </a:prstGeom>
        </p:spPr>
        <p:txBody>
          <a:bodyPr wrap="none">
            <a:spAutoFit/>
          </a:bodyPr>
          <a:lstStyle/>
          <a:p>
            <a:r>
              <a:rPr lang="en-AU" dirty="0" smtClean="0">
                <a:solidFill>
                  <a:srgbClr val="FF0000"/>
                </a:solidFill>
              </a:rPr>
              <a:t>Romania</a:t>
            </a:r>
            <a:endParaRPr lang="en-AU" dirty="0">
              <a:solidFill>
                <a:srgbClr val="FF0000"/>
              </a:solidFill>
            </a:endParaRPr>
          </a:p>
        </p:txBody>
      </p:sp>
    </p:spTree>
    <p:extLst>
      <p:ext uri="{BB962C8B-B14F-4D97-AF65-F5344CB8AC3E}">
        <p14:creationId xmlns:p14="http://schemas.microsoft.com/office/powerpoint/2010/main" val="32792403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134;p23"/>
          <p:cNvSpPr txBox="1">
            <a:spLocks noGrp="1"/>
          </p:cNvSpPr>
          <p:nvPr>
            <p:ph type="title"/>
          </p:nvPr>
        </p:nvSpPr>
        <p:spPr>
          <a:xfrm>
            <a:off x="311700" y="0"/>
            <a:ext cx="8520600" cy="623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t-PT" sz="2000" dirty="0"/>
              <a:t>”The use of ICT in education is not a caprice, but a necessity." The lessons are more attractive and respond to the needs of 21st century students.</a:t>
            </a:r>
            <a:endParaRPr sz="20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484784"/>
            <a:ext cx="3475037" cy="1865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0072" y="1412776"/>
            <a:ext cx="3316287" cy="1865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9"/>
          <p:cNvSpPr/>
          <p:nvPr/>
        </p:nvSpPr>
        <p:spPr>
          <a:xfrm>
            <a:off x="323528" y="1115452"/>
            <a:ext cx="1082348" cy="369332"/>
          </a:xfrm>
          <a:prstGeom prst="rect">
            <a:avLst/>
          </a:prstGeom>
        </p:spPr>
        <p:txBody>
          <a:bodyPr wrap="none">
            <a:spAutoFit/>
          </a:bodyPr>
          <a:lstStyle/>
          <a:p>
            <a:r>
              <a:rPr lang="en-AU" dirty="0" smtClean="0"/>
              <a:t>Belgium</a:t>
            </a:r>
            <a:endParaRPr lang="en-AU" dirty="0"/>
          </a:p>
        </p:txBody>
      </p:sp>
      <p:sp>
        <p:nvSpPr>
          <p:cNvPr id="12" name="Rectangle 11"/>
          <p:cNvSpPr/>
          <p:nvPr/>
        </p:nvSpPr>
        <p:spPr>
          <a:xfrm>
            <a:off x="7519734" y="971436"/>
            <a:ext cx="1016625" cy="369332"/>
          </a:xfrm>
          <a:prstGeom prst="rect">
            <a:avLst/>
          </a:prstGeom>
        </p:spPr>
        <p:txBody>
          <a:bodyPr wrap="none">
            <a:spAutoFit/>
          </a:bodyPr>
          <a:lstStyle/>
          <a:p>
            <a:r>
              <a:rPr lang="en-AU" dirty="0" smtClean="0"/>
              <a:t>Norway</a:t>
            </a:r>
            <a:endParaRPr lang="en-AU" dirty="0"/>
          </a:p>
        </p:txBody>
      </p:sp>
      <p:pic>
        <p:nvPicPr>
          <p:cNvPr id="410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20" y="3933056"/>
            <a:ext cx="3462337" cy="1865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Rectangle 13"/>
          <p:cNvSpPr/>
          <p:nvPr/>
        </p:nvSpPr>
        <p:spPr>
          <a:xfrm>
            <a:off x="401284" y="3573016"/>
            <a:ext cx="1117614" cy="369332"/>
          </a:xfrm>
          <a:prstGeom prst="rect">
            <a:avLst/>
          </a:prstGeom>
        </p:spPr>
        <p:txBody>
          <a:bodyPr wrap="none">
            <a:spAutoFit/>
          </a:bodyPr>
          <a:lstStyle/>
          <a:p>
            <a:r>
              <a:rPr lang="en-AU" dirty="0"/>
              <a:t>Portugal</a:t>
            </a:r>
          </a:p>
        </p:txBody>
      </p:sp>
      <p:pic>
        <p:nvPicPr>
          <p:cNvPr id="4102"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64088" y="3861048"/>
            <a:ext cx="3328987" cy="1865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p:cNvSpPr/>
          <p:nvPr/>
        </p:nvSpPr>
        <p:spPr>
          <a:xfrm>
            <a:off x="7491009" y="3452462"/>
            <a:ext cx="1152880" cy="369332"/>
          </a:xfrm>
          <a:prstGeom prst="rect">
            <a:avLst/>
          </a:prstGeom>
        </p:spPr>
        <p:txBody>
          <a:bodyPr wrap="none">
            <a:spAutoFit/>
          </a:bodyPr>
          <a:lstStyle/>
          <a:p>
            <a:r>
              <a:rPr lang="en-AU" dirty="0"/>
              <a:t>Romania</a:t>
            </a:r>
          </a:p>
        </p:txBody>
      </p:sp>
      <p:sp>
        <p:nvSpPr>
          <p:cNvPr id="9" name="Rectangle 8"/>
          <p:cNvSpPr/>
          <p:nvPr/>
        </p:nvSpPr>
        <p:spPr>
          <a:xfrm>
            <a:off x="3675344" y="5949280"/>
            <a:ext cx="5289144" cy="923330"/>
          </a:xfrm>
          <a:prstGeom prst="rect">
            <a:avLst/>
          </a:prstGeom>
        </p:spPr>
        <p:txBody>
          <a:bodyPr wrap="square">
            <a:spAutoFit/>
          </a:bodyPr>
          <a:lstStyle/>
          <a:p>
            <a:pPr lvl="0"/>
            <a:endParaRPr lang="en-AU" dirty="0" smtClean="0"/>
          </a:p>
          <a:p>
            <a:pPr lvl="0"/>
            <a:r>
              <a:rPr lang="en-AU" dirty="0" smtClean="0"/>
              <a:t>Most </a:t>
            </a:r>
            <a:r>
              <a:rPr lang="en-AU" dirty="0"/>
              <a:t>of the </a:t>
            </a:r>
            <a:r>
              <a:rPr lang="en-AU" dirty="0" smtClean="0"/>
              <a:t>teachers </a:t>
            </a:r>
            <a:r>
              <a:rPr lang="en-AU" b="1" dirty="0">
                <a:latin typeface="Roboto"/>
                <a:ea typeface="Roboto"/>
                <a:cs typeface="Roboto"/>
                <a:sym typeface="Roboto"/>
              </a:rPr>
              <a:t>agree with the use of ICT.</a:t>
            </a:r>
          </a:p>
          <a:p>
            <a:r>
              <a:rPr lang="en-AU" dirty="0" smtClean="0"/>
              <a:t> </a:t>
            </a:r>
            <a:endParaRPr lang="en-AU" dirty="0"/>
          </a:p>
        </p:txBody>
      </p:sp>
    </p:spTree>
    <p:extLst>
      <p:ext uri="{BB962C8B-B14F-4D97-AF65-F5344CB8AC3E}">
        <p14:creationId xmlns:p14="http://schemas.microsoft.com/office/powerpoint/2010/main" val="22630704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118</TotalTime>
  <Words>628</Words>
  <Application>Microsoft Office PowerPoint</Application>
  <PresentationFormat>On-screen Show (4:3)</PresentationFormat>
  <Paragraphs>151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Traveling to new teaching adventures  2019-1-BE02-KA229-060207_4</vt:lpstr>
      <vt:lpstr>PowerPoint Presentation</vt:lpstr>
      <vt:lpstr>Which is your favorite teaching method?</vt:lpstr>
      <vt:lpstr>Which is your favorite teaching method?</vt:lpstr>
      <vt:lpstr>What teaching methods do you use in your class?</vt:lpstr>
      <vt:lpstr>What teaching methods do you use in your class?</vt:lpstr>
      <vt:lpstr>What teaching methods do you use in your class?</vt:lpstr>
      <vt:lpstr>What teaching methods do you use in your class?</vt:lpstr>
      <vt:lpstr>”The use of ICT in education is not a caprice, but a necessity." The lessons are more attractive and respond to the needs of 21st century students.</vt:lpstr>
      <vt:lpstr>Which of the following options are most useful for your professional development (improving the act of teaching in the classroom)?</vt:lpstr>
      <vt:lpstr>Which of the following options are most useful for your professional development (improving the act of teaching in the classroom)?</vt:lpstr>
      <vt:lpstr>Are you interested in participating at the activities of the project „Travelling to new teaching adventures”?</vt:lpstr>
      <vt:lpstr>Please list 3 competences that you would like to achieve / consolidate by participating in the activities within the project.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Traveling to new teaching adventures  2019-1-BE02-KA229-060207_4</dc:title>
  <dc:creator>Windows User</dc:creator>
  <cp:lastModifiedBy>Windows User</cp:lastModifiedBy>
  <cp:revision>19</cp:revision>
  <dcterms:created xsi:type="dcterms:W3CDTF">2019-11-18T00:21:56Z</dcterms:created>
  <dcterms:modified xsi:type="dcterms:W3CDTF">2019-11-18T09:17:04Z</dcterms:modified>
</cp:coreProperties>
</file>