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Average" panose="020B0604020202020204" charset="0"/>
      <p:regular r:id="rId9"/>
    </p:embeddedFont>
    <p:embeddedFont>
      <p:font typeface="Bungee" panose="020B0604020202020204" charset="-18"/>
      <p:regular r:id="rId10"/>
    </p:embeddedFont>
    <p:embeddedFont>
      <p:font typeface="Oswald" panose="020B0604020202020204" charset="-18"/>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8" d="100"/>
          <a:sy n="108" d="100"/>
        </p:scale>
        <p:origin x="-276" y="2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562268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d2fdf89642_0_7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d2fdf89642_0_7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d2fdf89642_0_9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d2fdf89642_0_9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d2fdf89642_0_9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d2fdf89642_0_9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d2fdf89642_0_9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d2fdf89642_0_9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2fdf89642_0_9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2fdf89642_0_9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Układ niestandardowy 1">
  <p:cSld name="AUTOLAYOUT_1">
    <p:bg>
      <p:bgPr>
        <a:solidFill>
          <a:srgbClr val="2D3142"/>
        </a:solidFill>
        <a:effectLst/>
      </p:bgPr>
    </p:bg>
    <p:spTree>
      <p:nvGrpSpPr>
        <p:cNvPr id="1" name="Shape 55"/>
        <p:cNvGrpSpPr/>
        <p:nvPr/>
      </p:nvGrpSpPr>
      <p:grpSpPr>
        <a:xfrm>
          <a:off x="0" y="0"/>
          <a:ext cx="0" cy="0"/>
          <a:chOff x="0" y="0"/>
          <a:chExt cx="0" cy="0"/>
        </a:xfrm>
      </p:grpSpPr>
      <p:sp>
        <p:nvSpPr>
          <p:cNvPr id="56" name="Google Shape;56;p13"/>
          <p:cNvSpPr/>
          <p:nvPr/>
        </p:nvSpPr>
        <p:spPr>
          <a:xfrm>
            <a:off x="0" y="0"/>
            <a:ext cx="9144000" cy="5143500"/>
          </a:xfrm>
          <a:prstGeom prst="rect">
            <a:avLst/>
          </a:prstGeom>
          <a:solidFill>
            <a:srgbClr val="2D31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a:off x="1570975" y="1383750"/>
            <a:ext cx="5976000" cy="2376000"/>
          </a:xfrm>
          <a:prstGeom prst="rect">
            <a:avLst/>
          </a:prstGeom>
          <a:solidFill>
            <a:srgbClr val="2D314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p:nvPr/>
        </p:nvSpPr>
        <p:spPr>
          <a:xfrm>
            <a:off x="1446600" y="1714900"/>
            <a:ext cx="6250800" cy="1713600"/>
          </a:xfrm>
          <a:prstGeom prst="rect">
            <a:avLst/>
          </a:prstGeom>
          <a:solidFill>
            <a:srgbClr val="2D31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txBox="1">
            <a:spLocks noGrp="1"/>
          </p:cNvSpPr>
          <p:nvPr>
            <p:ph type="title"/>
          </p:nvPr>
        </p:nvSpPr>
        <p:spPr>
          <a:xfrm>
            <a:off x="1885050" y="1960550"/>
            <a:ext cx="5373900" cy="1288500"/>
          </a:xfrm>
          <a:prstGeom prst="rect">
            <a:avLst/>
          </a:prstGeom>
          <a:noFill/>
        </p:spPr>
        <p:txBody>
          <a:bodyPr spcFirstLastPara="1" wrap="square" lIns="91425" tIns="91425" rIns="91425" bIns="91425" anchor="ctr" anchorCtr="0">
            <a:normAutofit/>
          </a:bodyPr>
          <a:lstStyle>
            <a:lvl1pPr lvl="0" algn="ctr" rtl="0">
              <a:lnSpc>
                <a:spcPct val="100000"/>
              </a:lnSpc>
              <a:spcBef>
                <a:spcPts val="0"/>
              </a:spcBef>
              <a:spcAft>
                <a:spcPts val="0"/>
              </a:spcAft>
              <a:buClr>
                <a:srgbClr val="F2D7EE"/>
              </a:buClr>
              <a:buSzPts val="3000"/>
              <a:buNone/>
              <a:defRPr sz="3000" b="1">
                <a:solidFill>
                  <a:srgbClr val="F2D7EE"/>
                </a:solidFill>
              </a:defRPr>
            </a:lvl1pPr>
            <a:lvl2pPr lvl="1" algn="ctr" rtl="0">
              <a:lnSpc>
                <a:spcPct val="100000"/>
              </a:lnSpc>
              <a:spcBef>
                <a:spcPts val="0"/>
              </a:spcBef>
              <a:spcAft>
                <a:spcPts val="0"/>
              </a:spcAft>
              <a:buClr>
                <a:srgbClr val="F2D7EE"/>
              </a:buClr>
              <a:buSzPts val="3000"/>
              <a:buNone/>
              <a:defRPr sz="3000" b="1">
                <a:solidFill>
                  <a:srgbClr val="F2D7EE"/>
                </a:solidFill>
              </a:defRPr>
            </a:lvl2pPr>
            <a:lvl3pPr lvl="2" algn="ctr" rtl="0">
              <a:lnSpc>
                <a:spcPct val="100000"/>
              </a:lnSpc>
              <a:spcBef>
                <a:spcPts val="0"/>
              </a:spcBef>
              <a:spcAft>
                <a:spcPts val="0"/>
              </a:spcAft>
              <a:buClr>
                <a:srgbClr val="F2D7EE"/>
              </a:buClr>
              <a:buSzPts val="3000"/>
              <a:buNone/>
              <a:defRPr sz="3000" b="1">
                <a:solidFill>
                  <a:srgbClr val="F2D7EE"/>
                </a:solidFill>
              </a:defRPr>
            </a:lvl3pPr>
            <a:lvl4pPr lvl="3" algn="ctr" rtl="0">
              <a:lnSpc>
                <a:spcPct val="100000"/>
              </a:lnSpc>
              <a:spcBef>
                <a:spcPts val="0"/>
              </a:spcBef>
              <a:spcAft>
                <a:spcPts val="0"/>
              </a:spcAft>
              <a:buClr>
                <a:srgbClr val="F2D7EE"/>
              </a:buClr>
              <a:buSzPts val="3000"/>
              <a:buNone/>
              <a:defRPr sz="3000" b="1">
                <a:solidFill>
                  <a:srgbClr val="F2D7EE"/>
                </a:solidFill>
              </a:defRPr>
            </a:lvl4pPr>
            <a:lvl5pPr lvl="4" algn="ctr" rtl="0">
              <a:lnSpc>
                <a:spcPct val="100000"/>
              </a:lnSpc>
              <a:spcBef>
                <a:spcPts val="0"/>
              </a:spcBef>
              <a:spcAft>
                <a:spcPts val="0"/>
              </a:spcAft>
              <a:buClr>
                <a:srgbClr val="F2D7EE"/>
              </a:buClr>
              <a:buSzPts val="3000"/>
              <a:buNone/>
              <a:defRPr sz="3000" b="1">
                <a:solidFill>
                  <a:srgbClr val="F2D7EE"/>
                </a:solidFill>
              </a:defRPr>
            </a:lvl5pPr>
            <a:lvl6pPr lvl="5" algn="ctr" rtl="0">
              <a:lnSpc>
                <a:spcPct val="100000"/>
              </a:lnSpc>
              <a:spcBef>
                <a:spcPts val="0"/>
              </a:spcBef>
              <a:spcAft>
                <a:spcPts val="0"/>
              </a:spcAft>
              <a:buClr>
                <a:srgbClr val="F2D7EE"/>
              </a:buClr>
              <a:buSzPts val="3000"/>
              <a:buNone/>
              <a:defRPr sz="3000" b="1">
                <a:solidFill>
                  <a:srgbClr val="F2D7EE"/>
                </a:solidFill>
              </a:defRPr>
            </a:lvl6pPr>
            <a:lvl7pPr lvl="6" algn="ctr" rtl="0">
              <a:lnSpc>
                <a:spcPct val="100000"/>
              </a:lnSpc>
              <a:spcBef>
                <a:spcPts val="0"/>
              </a:spcBef>
              <a:spcAft>
                <a:spcPts val="0"/>
              </a:spcAft>
              <a:buClr>
                <a:srgbClr val="F2D7EE"/>
              </a:buClr>
              <a:buSzPts val="3000"/>
              <a:buNone/>
              <a:defRPr sz="3000" b="1">
                <a:solidFill>
                  <a:srgbClr val="F2D7EE"/>
                </a:solidFill>
              </a:defRPr>
            </a:lvl7pPr>
            <a:lvl8pPr lvl="7" algn="ctr" rtl="0">
              <a:lnSpc>
                <a:spcPct val="100000"/>
              </a:lnSpc>
              <a:spcBef>
                <a:spcPts val="0"/>
              </a:spcBef>
              <a:spcAft>
                <a:spcPts val="0"/>
              </a:spcAft>
              <a:buClr>
                <a:srgbClr val="F2D7EE"/>
              </a:buClr>
              <a:buSzPts val="3000"/>
              <a:buNone/>
              <a:defRPr sz="3000" b="1">
                <a:solidFill>
                  <a:srgbClr val="F2D7EE"/>
                </a:solidFill>
              </a:defRPr>
            </a:lvl8pPr>
            <a:lvl9pPr lvl="8" algn="ctr" rtl="0">
              <a:lnSpc>
                <a:spcPct val="100000"/>
              </a:lnSpc>
              <a:spcBef>
                <a:spcPts val="0"/>
              </a:spcBef>
              <a:spcAft>
                <a:spcPts val="0"/>
              </a:spcAft>
              <a:buClr>
                <a:srgbClr val="F2D7EE"/>
              </a:buClr>
              <a:buSzPts val="3000"/>
              <a:buNone/>
              <a:defRPr sz="3000" b="1">
                <a:solidFill>
                  <a:srgbClr val="F2D7EE"/>
                </a:solidFill>
              </a:defRPr>
            </a:lvl9pPr>
          </a:lstStyle>
          <a:p>
            <a:endParaRPr/>
          </a:p>
        </p:txBody>
      </p:sp>
      <p:sp>
        <p:nvSpPr>
          <p:cNvPr id="60" name="Google Shape;60;p13"/>
          <p:cNvSpPr txBox="1">
            <a:spLocks noGrp="1"/>
          </p:cNvSpPr>
          <p:nvPr>
            <p:ph type="sldNum" idx="12"/>
          </p:nvPr>
        </p:nvSpPr>
        <p:spPr>
          <a:xfrm>
            <a:off x="8497999" y="4688759"/>
            <a:ext cx="548700" cy="393600"/>
          </a:xfrm>
          <a:prstGeom prst="rect">
            <a:avLst/>
          </a:prstGeom>
          <a:noFill/>
        </p:spPr>
        <p:txBody>
          <a:bodyPr spcFirstLastPara="1" wrap="square" lIns="91425" tIns="91425" rIns="91425" bIns="91425" anchor="ctr" anchorCtr="0">
            <a:normAutofit/>
          </a:bodyPr>
          <a:lstStyle>
            <a:lvl1pPr lvl="0" algn="r" rtl="0">
              <a:lnSpc>
                <a:spcPct val="100000"/>
              </a:lnSpc>
              <a:spcAft>
                <a:spcPts val="0"/>
              </a:spcAft>
              <a:buNone/>
              <a:defRPr sz="1000">
                <a:solidFill>
                  <a:srgbClr val="FFFFFF"/>
                </a:solidFill>
              </a:defRPr>
            </a:lvl1pPr>
            <a:lvl2pPr lvl="1" algn="r" rtl="0">
              <a:lnSpc>
                <a:spcPct val="100000"/>
              </a:lnSpc>
              <a:spcAft>
                <a:spcPts val="0"/>
              </a:spcAft>
              <a:buNone/>
              <a:defRPr sz="1000">
                <a:solidFill>
                  <a:srgbClr val="FFFFFF"/>
                </a:solidFill>
              </a:defRPr>
            </a:lvl2pPr>
            <a:lvl3pPr lvl="2" algn="r" rtl="0">
              <a:lnSpc>
                <a:spcPct val="100000"/>
              </a:lnSpc>
              <a:spcAft>
                <a:spcPts val="0"/>
              </a:spcAft>
              <a:buNone/>
              <a:defRPr sz="1000">
                <a:solidFill>
                  <a:srgbClr val="FFFFFF"/>
                </a:solidFill>
              </a:defRPr>
            </a:lvl3pPr>
            <a:lvl4pPr lvl="3" algn="r" rtl="0">
              <a:lnSpc>
                <a:spcPct val="100000"/>
              </a:lnSpc>
              <a:spcAft>
                <a:spcPts val="0"/>
              </a:spcAft>
              <a:buNone/>
              <a:defRPr sz="1000">
                <a:solidFill>
                  <a:srgbClr val="FFFFFF"/>
                </a:solidFill>
              </a:defRPr>
            </a:lvl4pPr>
            <a:lvl5pPr lvl="4" algn="r" rtl="0">
              <a:lnSpc>
                <a:spcPct val="100000"/>
              </a:lnSpc>
              <a:spcAft>
                <a:spcPts val="0"/>
              </a:spcAft>
              <a:buNone/>
              <a:defRPr sz="1000">
                <a:solidFill>
                  <a:srgbClr val="FFFFFF"/>
                </a:solidFill>
              </a:defRPr>
            </a:lvl5pPr>
            <a:lvl6pPr lvl="5" algn="r" rtl="0">
              <a:lnSpc>
                <a:spcPct val="100000"/>
              </a:lnSpc>
              <a:spcAft>
                <a:spcPts val="0"/>
              </a:spcAft>
              <a:buNone/>
              <a:defRPr sz="1000">
                <a:solidFill>
                  <a:srgbClr val="FFFFFF"/>
                </a:solidFill>
              </a:defRPr>
            </a:lvl6pPr>
            <a:lvl7pPr lvl="6" algn="r" rtl="0">
              <a:lnSpc>
                <a:spcPct val="100000"/>
              </a:lnSpc>
              <a:spcAft>
                <a:spcPts val="0"/>
              </a:spcAft>
              <a:buNone/>
              <a:defRPr sz="1000">
                <a:solidFill>
                  <a:srgbClr val="FFFFFF"/>
                </a:solidFill>
              </a:defRPr>
            </a:lvl7pPr>
            <a:lvl8pPr lvl="7" algn="r" rtl="0">
              <a:lnSpc>
                <a:spcPct val="100000"/>
              </a:lnSpc>
              <a:spcAft>
                <a:spcPts val="0"/>
              </a:spcAft>
              <a:buNone/>
              <a:defRPr sz="1000">
                <a:solidFill>
                  <a:srgbClr val="FFFFFF"/>
                </a:solidFill>
              </a:defRPr>
            </a:lvl8pPr>
            <a:lvl9pPr lvl="8" algn="r" rtl="0">
              <a:lnSpc>
                <a:spcPct val="100000"/>
              </a:lnSpc>
              <a:spcAft>
                <a:spcPts val="0"/>
              </a:spcAft>
              <a:buNone/>
              <a:defRPr sz="1000">
                <a:solidFill>
                  <a:srgbClr val="FFFFFF"/>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p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1885050" y="1960550"/>
            <a:ext cx="5373900" cy="1288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pl" sz="4100">
                <a:latin typeface="Bungee"/>
                <a:ea typeface="Bungee"/>
                <a:cs typeface="Bungee"/>
                <a:sym typeface="Bungee"/>
              </a:rPr>
              <a:t>Cyber safety</a:t>
            </a:r>
            <a:endParaRPr sz="4100">
              <a:latin typeface="Bungee"/>
              <a:ea typeface="Bungee"/>
              <a:cs typeface="Bungee"/>
              <a:sym typeface="Bunge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body" idx="1"/>
          </p:nvPr>
        </p:nvSpPr>
        <p:spPr>
          <a:xfrm>
            <a:off x="311700" y="1398450"/>
            <a:ext cx="8520600" cy="2346600"/>
          </a:xfrm>
          <a:prstGeom prst="rect">
            <a:avLst/>
          </a:prstGeom>
        </p:spPr>
        <p:txBody>
          <a:bodyPr spcFirstLastPara="1" wrap="square" lIns="91425" tIns="91425" rIns="91425" bIns="91425" anchor="t" anchorCtr="0">
            <a:normAutofit/>
          </a:bodyPr>
          <a:lstStyle/>
          <a:p>
            <a:pPr marL="0" lvl="0" indent="0" algn="just" rtl="0">
              <a:spcBef>
                <a:spcPts val="0"/>
              </a:spcBef>
              <a:spcAft>
                <a:spcPts val="1200"/>
              </a:spcAft>
              <a:buNone/>
            </a:pPr>
            <a:r>
              <a:rPr lang="pl" sz="2100"/>
              <a:t>We all have been acquainted with one of the greatest inventions of mankind, the Internet. The internet is an astounding place. It contains information about every topic the human brain can fathom. The amount of data it holds in leagues beyond the imaginations of the mind. But 10,4% of women and 9,8% of men are victims of digital abuse. </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body" idx="1"/>
          </p:nvPr>
        </p:nvSpPr>
        <p:spPr>
          <a:xfrm>
            <a:off x="311700" y="1295700"/>
            <a:ext cx="8520600" cy="2552100"/>
          </a:xfrm>
          <a:prstGeom prst="rect">
            <a:avLst/>
          </a:prstGeom>
        </p:spPr>
        <p:txBody>
          <a:bodyPr spcFirstLastPara="1" wrap="square" lIns="91425" tIns="91425" rIns="91425" bIns="91425" anchor="t" anchorCtr="0">
            <a:normAutofit/>
          </a:bodyPr>
          <a:lstStyle/>
          <a:p>
            <a:pPr marL="457200" lvl="0" indent="-368300" algn="just" rtl="0">
              <a:spcBef>
                <a:spcPts val="0"/>
              </a:spcBef>
              <a:spcAft>
                <a:spcPts val="0"/>
              </a:spcAft>
              <a:buSzPts val="2200"/>
              <a:buChar char="●"/>
            </a:pPr>
            <a:r>
              <a:rPr lang="pl" sz="2200"/>
              <a:t>20% of kids cyberbullied think about suicide, and 1 in 10 attempt it. </a:t>
            </a:r>
            <a:endParaRPr sz="2200"/>
          </a:p>
          <a:p>
            <a:pPr marL="457200" lvl="0" indent="-368300" algn="just" rtl="0">
              <a:spcBef>
                <a:spcPts val="0"/>
              </a:spcBef>
              <a:spcAft>
                <a:spcPts val="0"/>
              </a:spcAft>
              <a:buSzPts val="2200"/>
              <a:buChar char="●"/>
            </a:pPr>
            <a:r>
              <a:rPr lang="pl" sz="2200"/>
              <a:t>42% of teenagers with tech access report being cyberbullied over the past year</a:t>
            </a:r>
            <a:endParaRPr sz="2200"/>
          </a:p>
          <a:p>
            <a:pPr marL="457200" lvl="0" indent="-368300" algn="just" rtl="0">
              <a:spcBef>
                <a:spcPts val="0"/>
              </a:spcBef>
              <a:spcAft>
                <a:spcPts val="0"/>
              </a:spcAft>
              <a:buSzPts val="2200"/>
              <a:buChar char="●"/>
            </a:pPr>
            <a:r>
              <a:rPr lang="pl" sz="2200"/>
              <a:t>Over 25% of adolescents and teens have been bullied repeatedly through their cell phones or the internet </a:t>
            </a:r>
            <a:endParaRPr sz="2200"/>
          </a:p>
          <a:p>
            <a:pPr marL="45720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l">
                <a:latin typeface="Bungee"/>
                <a:ea typeface="Bungee"/>
                <a:cs typeface="Bungee"/>
                <a:sym typeface="Bungee"/>
              </a:rPr>
              <a:t>What is cyber bullying? </a:t>
            </a:r>
            <a:endParaRPr>
              <a:latin typeface="Bungee"/>
              <a:ea typeface="Bungee"/>
              <a:cs typeface="Bungee"/>
              <a:sym typeface="Bungee"/>
            </a:endParaRPr>
          </a:p>
        </p:txBody>
      </p:sp>
      <p:sp>
        <p:nvSpPr>
          <p:cNvPr id="81" name="Google Shape;81;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just" rtl="0">
              <a:spcBef>
                <a:spcPts val="0"/>
              </a:spcBef>
              <a:spcAft>
                <a:spcPts val="0"/>
              </a:spcAft>
              <a:buSzPts val="1800"/>
              <a:buChar char="●"/>
            </a:pPr>
            <a:r>
              <a:rPr lang="pl"/>
              <a:t>Sending mean messages or threats to a person’s email account or cell phone</a:t>
            </a:r>
            <a:endParaRPr/>
          </a:p>
          <a:p>
            <a:pPr marL="457200" lvl="0" indent="-342900" algn="just" rtl="0">
              <a:spcBef>
                <a:spcPts val="0"/>
              </a:spcBef>
              <a:spcAft>
                <a:spcPts val="0"/>
              </a:spcAft>
              <a:buSzPts val="1800"/>
              <a:buChar char="●"/>
            </a:pPr>
            <a:r>
              <a:rPr lang="pl"/>
              <a:t>Spreading rumours online or through texts</a:t>
            </a:r>
            <a:endParaRPr/>
          </a:p>
          <a:p>
            <a:pPr marL="457200" lvl="0" indent="-342900" algn="just" rtl="0">
              <a:spcBef>
                <a:spcPts val="0"/>
              </a:spcBef>
              <a:spcAft>
                <a:spcPts val="0"/>
              </a:spcAft>
              <a:buSzPts val="1800"/>
              <a:buChar char="●"/>
            </a:pPr>
            <a:r>
              <a:rPr lang="pl"/>
              <a:t>Posting hurtful or threatening messages on social networking sites or web pages.</a:t>
            </a:r>
            <a:endParaRPr/>
          </a:p>
          <a:p>
            <a:pPr marL="457200" lvl="0" indent="-342900" algn="just" rtl="0">
              <a:spcBef>
                <a:spcPts val="0"/>
              </a:spcBef>
              <a:spcAft>
                <a:spcPts val="0"/>
              </a:spcAft>
              <a:buSzPts val="1800"/>
              <a:buChar char="●"/>
            </a:pPr>
            <a:r>
              <a:rPr lang="pl"/>
              <a:t>Stealing a person’s account information to break into their account and send and send damaging messages</a:t>
            </a:r>
            <a:endParaRPr/>
          </a:p>
          <a:p>
            <a:pPr marL="457200" lvl="0" indent="-342900" algn="just" rtl="0">
              <a:spcBef>
                <a:spcPts val="0"/>
              </a:spcBef>
              <a:spcAft>
                <a:spcPts val="0"/>
              </a:spcAft>
              <a:buSzPts val="1800"/>
              <a:buChar char="●"/>
            </a:pPr>
            <a:r>
              <a:rPr lang="pl"/>
              <a:t>Pretending to be someone else to hurt another person</a:t>
            </a: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l">
                <a:latin typeface="Bungee"/>
                <a:ea typeface="Bungee"/>
                <a:cs typeface="Bungee"/>
                <a:sym typeface="Bungee"/>
              </a:rPr>
              <a:t>What should you (and everyone) do? </a:t>
            </a:r>
            <a:endParaRPr>
              <a:latin typeface="Bungee"/>
              <a:ea typeface="Bungee"/>
              <a:cs typeface="Bungee"/>
              <a:sym typeface="Bungee"/>
            </a:endParaRPr>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just" rtl="0">
              <a:spcBef>
                <a:spcPts val="0"/>
              </a:spcBef>
              <a:spcAft>
                <a:spcPts val="0"/>
              </a:spcAft>
              <a:buSzPts val="1800"/>
              <a:buChar char="●"/>
            </a:pPr>
            <a:r>
              <a:rPr lang="pl"/>
              <a:t>Be kind to other and use netiquette (be nice to newbies, avoid using all caps, and set a good tone)</a:t>
            </a:r>
            <a:endParaRPr/>
          </a:p>
          <a:p>
            <a:pPr marL="457200" lvl="0" indent="-342900" algn="just" rtl="0">
              <a:spcBef>
                <a:spcPts val="0"/>
              </a:spcBef>
              <a:spcAft>
                <a:spcPts val="0"/>
              </a:spcAft>
              <a:buSzPts val="1800"/>
              <a:buChar char="●"/>
            </a:pPr>
            <a:r>
              <a:rPr lang="pl"/>
              <a:t>Don’t give out personal information online like passwords, home address, cell number </a:t>
            </a:r>
            <a:endParaRPr/>
          </a:p>
          <a:p>
            <a:pPr marL="457200" lvl="0" indent="-342900" algn="just" rtl="0">
              <a:spcBef>
                <a:spcPts val="0"/>
              </a:spcBef>
              <a:spcAft>
                <a:spcPts val="0"/>
              </a:spcAft>
              <a:buSzPts val="1800"/>
              <a:buChar char="●"/>
            </a:pPr>
            <a:r>
              <a:rPr lang="pl"/>
              <a:t>Be strong and stop it early. Don’t stoop to their level. Don’t suffer in silence.</a:t>
            </a:r>
            <a:endParaRPr/>
          </a:p>
          <a:p>
            <a:pPr marL="457200" lvl="0" indent="-342900" algn="just" rtl="0">
              <a:spcBef>
                <a:spcPts val="0"/>
              </a:spcBef>
              <a:spcAft>
                <a:spcPts val="0"/>
              </a:spcAft>
              <a:buSzPts val="1800"/>
              <a:buChar char="●"/>
            </a:pPr>
            <a:r>
              <a:rPr lang="pl"/>
              <a:t>Block people who are irritating you </a:t>
            </a: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l">
                <a:latin typeface="Bungee"/>
                <a:ea typeface="Bungee"/>
                <a:cs typeface="Bungee"/>
                <a:sym typeface="Bungee"/>
              </a:rPr>
              <a:t>Safety on social media</a:t>
            </a:r>
            <a:endParaRPr>
              <a:latin typeface="Bungee"/>
              <a:ea typeface="Bungee"/>
              <a:cs typeface="Bungee"/>
              <a:sym typeface="Bungee"/>
            </a:endParaRPr>
          </a:p>
        </p:txBody>
      </p:sp>
      <p:sp>
        <p:nvSpPr>
          <p:cNvPr id="93" name="Google Shape;93;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just" rtl="0">
              <a:spcBef>
                <a:spcPts val="0"/>
              </a:spcBef>
              <a:spcAft>
                <a:spcPts val="0"/>
              </a:spcAft>
              <a:buSzPts val="1800"/>
              <a:buChar char="●"/>
            </a:pPr>
            <a:r>
              <a:rPr lang="pl"/>
              <a:t>Avoid exchanging pictures or giving out e-mail addresses and personal information to people you meet online </a:t>
            </a:r>
            <a:endParaRPr/>
          </a:p>
          <a:p>
            <a:pPr marL="457200" lvl="0" indent="-342900" algn="just" rtl="0">
              <a:spcBef>
                <a:spcPts val="0"/>
              </a:spcBef>
              <a:spcAft>
                <a:spcPts val="0"/>
              </a:spcAft>
              <a:buSzPts val="1800"/>
              <a:buChar char="●"/>
            </a:pPr>
            <a:r>
              <a:rPr lang="pl"/>
              <a:t>Never post your personal information, such as a cell phone number, home address or your location on any social networking site on through mobile apps like Snapchat or Instagram</a:t>
            </a:r>
            <a:endParaRPr/>
          </a:p>
          <a:p>
            <a:pPr marL="457200" lvl="0" indent="-342900" algn="just" rtl="0">
              <a:spcBef>
                <a:spcPts val="0"/>
              </a:spcBef>
              <a:spcAft>
                <a:spcPts val="0"/>
              </a:spcAft>
              <a:buSzPts val="1800"/>
              <a:buChar char="●"/>
            </a:pPr>
            <a:r>
              <a:rPr lang="pl"/>
              <a:t>Don’t always trust your newfound online friends. </a:t>
            </a:r>
            <a:endParaRPr/>
          </a:p>
          <a:p>
            <a:pPr marL="457200" lvl="0" indent="-342900" algn="just" rtl="0">
              <a:spcBef>
                <a:spcPts val="0"/>
              </a:spcBef>
              <a:spcAft>
                <a:spcPts val="0"/>
              </a:spcAft>
              <a:buSzPts val="1800"/>
              <a:buChar char="●"/>
            </a:pPr>
            <a:r>
              <a:rPr lang="pl"/>
              <a:t>Make passwords long and strong. Use a combination of lower and uppercase letters along with symbols.</a:t>
            </a:r>
            <a:endParaRPr/>
          </a:p>
          <a:p>
            <a:pPr marL="457200" lvl="0" indent="-342900" algn="just" rtl="0">
              <a:spcBef>
                <a:spcPts val="0"/>
              </a:spcBef>
              <a:spcAft>
                <a:spcPts val="0"/>
              </a:spcAft>
              <a:buSzPts val="1800"/>
              <a:buChar char="●"/>
            </a:pPr>
            <a:r>
              <a:rPr lang="pl"/>
              <a:t>Links in email, tweets, posts and online advertising are often the way cybercriminals compromise your computer. </a:t>
            </a:r>
            <a:endParaRPr/>
          </a:p>
          <a:p>
            <a:pPr marL="457200" lvl="0" indent="-342900" algn="just" rtl="0">
              <a:spcBef>
                <a:spcPts val="0"/>
              </a:spcBef>
              <a:spcAft>
                <a:spcPts val="0"/>
              </a:spcAft>
              <a:buSzPts val="1800"/>
              <a:buChar char="●"/>
            </a:pPr>
            <a:r>
              <a:rPr lang="pl"/>
              <a:t>Don’t click into http links. </a:t>
            </a:r>
            <a:endParaRPr/>
          </a:p>
          <a:p>
            <a:pPr marL="457200" lvl="0" indent="-342900" algn="just" rtl="0">
              <a:spcBef>
                <a:spcPts val="0"/>
              </a:spcBef>
              <a:spcAft>
                <a:spcPts val="0"/>
              </a:spcAft>
              <a:buSzPts val="1800"/>
              <a:buChar char="●"/>
            </a:pPr>
            <a:r>
              <a:rPr lang="pl"/>
              <a:t>Use antivirus software. </a:t>
            </a: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356</Words>
  <Application>Microsoft Office PowerPoint</Application>
  <PresentationFormat>Pokaz na ekranie (16:9)</PresentationFormat>
  <Paragraphs>24</Paragraphs>
  <Slides>6</Slides>
  <Notes>6</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vt:i4>
      </vt:variant>
    </vt:vector>
  </HeadingPairs>
  <TitlesOfParts>
    <vt:vector size="11" baseType="lpstr">
      <vt:lpstr>Arial</vt:lpstr>
      <vt:lpstr>Average</vt:lpstr>
      <vt:lpstr>Bungee</vt:lpstr>
      <vt:lpstr>Oswald</vt:lpstr>
      <vt:lpstr>Slate</vt:lpstr>
      <vt:lpstr>Cyber safety</vt:lpstr>
      <vt:lpstr>Prezentacja programu PowerPoint</vt:lpstr>
      <vt:lpstr>Prezentacja programu PowerPoint</vt:lpstr>
      <vt:lpstr>What is cyber bullying? </vt:lpstr>
      <vt:lpstr>What should you (and everyone) do? </vt:lpstr>
      <vt:lpstr>Safety on social media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safety</dc:title>
  <dc:creator>USER</dc:creator>
  <cp:lastModifiedBy>USER</cp:lastModifiedBy>
  <cp:revision>1</cp:revision>
  <dcterms:modified xsi:type="dcterms:W3CDTF">2021-04-25T19:06:56Z</dcterms:modified>
</cp:coreProperties>
</file>