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03" r:id="rId1"/>
  </p:sldMasterIdLst>
  <p:sldIdLst>
    <p:sldId id="256" r:id="rId2"/>
    <p:sldId id="260" r:id="rId3"/>
    <p:sldId id="261" r:id="rId4"/>
    <p:sldId id="262" r:id="rId5"/>
    <p:sldId id="263" r:id="rId6"/>
    <p:sldId id="259" r:id="rId7"/>
    <p:sldId id="270" r:id="rId8"/>
    <p:sldId id="271" r:id="rId9"/>
    <p:sldId id="276" r:id="rId10"/>
    <p:sldId id="272" r:id="rId11"/>
    <p:sldId id="273" r:id="rId12"/>
    <p:sldId id="274" r:id="rId13"/>
    <p:sldId id="275" r:id="rId14"/>
    <p:sldId id="264" r:id="rId15"/>
    <p:sldId id="265" r:id="rId16"/>
    <p:sldId id="266" r:id="rId17"/>
    <p:sldId id="267" r:id="rId18"/>
    <p:sldId id="268" r:id="rId19"/>
    <p:sldId id="269" r:id="rId20"/>
    <p:sldId id="277" r:id="rId21"/>
    <p:sldId id="278" r:id="rId22"/>
    <p:sldId id="279" r:id="rId23"/>
    <p:sldId id="280" r:id="rId24"/>
    <p:sldId id="283" r:id="rId25"/>
    <p:sldId id="284" r:id="rId26"/>
    <p:sldId id="285" r:id="rId27"/>
    <p:sldId id="281" r:id="rId28"/>
    <p:sldId id="282" r:id="rId29"/>
    <p:sldId id="287" r:id="rId30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611"/>
    <a:srgbClr val="D81602"/>
    <a:srgbClr val="CE7C3E"/>
    <a:srgbClr val="BE1402"/>
    <a:srgbClr val="E1A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7" autoAdjust="0"/>
    <p:restoredTop sz="95400" autoAdjust="0"/>
  </p:normalViewPr>
  <p:slideViewPr>
    <p:cSldViewPr snapToGrid="0">
      <p:cViewPr varScale="1">
        <p:scale>
          <a:sx n="85" d="100"/>
          <a:sy n="85" d="100"/>
        </p:scale>
        <p:origin x="68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3DA0-CD6F-4B03-BA73-9E20FBDB38A8}" type="datetimeFigureOut">
              <a:rPr lang="ro-RO" smtClean="0"/>
              <a:pPr/>
              <a:t>09.04.2022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703B51F-7F23-4734-A207-B153D3149F5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9217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3DA0-CD6F-4B03-BA73-9E20FBDB38A8}" type="datetimeFigureOut">
              <a:rPr lang="ro-RO" smtClean="0"/>
              <a:pPr/>
              <a:t>09.04.2022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03B51F-7F23-4734-A207-B153D3149F5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51226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3DA0-CD6F-4B03-BA73-9E20FBDB38A8}" type="datetimeFigureOut">
              <a:rPr lang="ro-RO" smtClean="0"/>
              <a:pPr/>
              <a:t>09.04.2022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03B51F-7F23-4734-A207-B153D3149F54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3660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3DA0-CD6F-4B03-BA73-9E20FBDB38A8}" type="datetimeFigureOut">
              <a:rPr lang="ro-RO" smtClean="0"/>
              <a:pPr/>
              <a:t>09.04.2022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03B51F-7F23-4734-A207-B153D3149F5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4352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3DA0-CD6F-4B03-BA73-9E20FBDB38A8}" type="datetimeFigureOut">
              <a:rPr lang="ro-RO" smtClean="0"/>
              <a:pPr/>
              <a:t>09.04.2022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03B51F-7F23-4734-A207-B153D3149F54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147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3DA0-CD6F-4B03-BA73-9E20FBDB38A8}" type="datetimeFigureOut">
              <a:rPr lang="ro-RO" smtClean="0"/>
              <a:pPr/>
              <a:t>09.04.2022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03B51F-7F23-4734-A207-B153D3149F5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8066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3DA0-CD6F-4B03-BA73-9E20FBDB38A8}" type="datetimeFigureOut">
              <a:rPr lang="ro-RO" smtClean="0"/>
              <a:pPr/>
              <a:t>09.04.2022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B51F-7F23-4734-A207-B153D3149F5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68073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3DA0-CD6F-4B03-BA73-9E20FBDB38A8}" type="datetimeFigureOut">
              <a:rPr lang="ro-RO" smtClean="0"/>
              <a:pPr/>
              <a:t>09.04.2022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B51F-7F23-4734-A207-B153D3149F5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78549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3DA0-CD6F-4B03-BA73-9E20FBDB38A8}" type="datetimeFigureOut">
              <a:rPr lang="ro-RO" smtClean="0"/>
              <a:pPr/>
              <a:t>09.04.2022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B51F-7F23-4734-A207-B153D3149F5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32076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3DA0-CD6F-4B03-BA73-9E20FBDB38A8}" type="datetimeFigureOut">
              <a:rPr lang="ro-RO" smtClean="0"/>
              <a:pPr/>
              <a:t>09.04.2022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03B51F-7F23-4734-A207-B153D3149F5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6795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3DA0-CD6F-4B03-BA73-9E20FBDB38A8}" type="datetimeFigureOut">
              <a:rPr lang="ro-RO" smtClean="0"/>
              <a:pPr/>
              <a:t>09.04.2022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703B51F-7F23-4734-A207-B153D3149F5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3499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3DA0-CD6F-4B03-BA73-9E20FBDB38A8}" type="datetimeFigureOut">
              <a:rPr lang="ro-RO" smtClean="0"/>
              <a:pPr/>
              <a:t>09.04.2022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703B51F-7F23-4734-A207-B153D3149F5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79147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3DA0-CD6F-4B03-BA73-9E20FBDB38A8}" type="datetimeFigureOut">
              <a:rPr lang="ro-RO" smtClean="0"/>
              <a:pPr/>
              <a:t>09.04.2022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B51F-7F23-4734-A207-B153D3149F5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7739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3DA0-CD6F-4B03-BA73-9E20FBDB38A8}" type="datetimeFigureOut">
              <a:rPr lang="ro-RO" smtClean="0"/>
              <a:pPr/>
              <a:t>09.04.2022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B51F-7F23-4734-A207-B153D3149F5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4986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3DA0-CD6F-4B03-BA73-9E20FBDB38A8}" type="datetimeFigureOut">
              <a:rPr lang="ro-RO" smtClean="0"/>
              <a:pPr/>
              <a:t>09.04.2022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3B51F-7F23-4734-A207-B153D3149F5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2258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3DA0-CD6F-4B03-BA73-9E20FBDB38A8}" type="datetimeFigureOut">
              <a:rPr lang="ro-RO" smtClean="0"/>
              <a:pPr/>
              <a:t>09.04.2022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03B51F-7F23-4734-A207-B153D3149F5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1920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23DA0-CD6F-4B03-BA73-9E20FBDB38A8}" type="datetimeFigureOut">
              <a:rPr lang="ro-RO" smtClean="0"/>
              <a:pPr/>
              <a:t>09.04.2022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703B51F-7F23-4734-A207-B153D3149F54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9159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1" r:id="rId8"/>
    <p:sldLayoutId id="2147484612" r:id="rId9"/>
    <p:sldLayoutId id="2147484613" r:id="rId10"/>
    <p:sldLayoutId id="2147484614" r:id="rId11"/>
    <p:sldLayoutId id="2147484615" r:id="rId12"/>
    <p:sldLayoutId id="2147484616" r:id="rId13"/>
    <p:sldLayoutId id="2147484617" r:id="rId14"/>
    <p:sldLayoutId id="2147484618" r:id="rId15"/>
    <p:sldLayoutId id="21474846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11851" y="0"/>
            <a:ext cx="11021226" cy="3819970"/>
          </a:xfrm>
        </p:spPr>
        <p:txBody>
          <a:bodyPr>
            <a:normAutofit fontScale="90000"/>
          </a:bodyPr>
          <a:lstStyle/>
          <a:p>
            <a:pPr algn="ctr"/>
            <a:r>
              <a:rPr lang="ro-RO" sz="4900" i="1" dirty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Erasmus +</a:t>
            </a:r>
            <a:r>
              <a:rPr lang="ro-RO" sz="72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ro-RO" sz="72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o-RO" sz="72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br>
              <a:rPr lang="ro-RO" sz="72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o-RO" sz="72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SOFT SKILLS </a:t>
            </a:r>
            <a:br>
              <a:rPr lang="ro-RO" sz="72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o-RO" sz="72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FOR A BETTER  LIFE</a:t>
            </a:r>
            <a:endParaRPr lang="ro-RO" sz="6000" i="1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30737" y="4828375"/>
            <a:ext cx="9605473" cy="1627974"/>
          </a:xfrm>
        </p:spPr>
        <p:txBody>
          <a:bodyPr>
            <a:noAutofit/>
          </a:bodyPr>
          <a:lstStyle/>
          <a:p>
            <a:pPr algn="ctr"/>
            <a:r>
              <a:rPr lang="en-US" sz="4400" b="1" i="1" dirty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o-RO" sz="3200" b="1" i="1" dirty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School ,,Elena Doamna” – Tecuci</a:t>
            </a:r>
          </a:p>
          <a:p>
            <a:pPr algn="ctr"/>
            <a:r>
              <a:rPr lang="ro-RO" sz="3200" b="1" i="1" dirty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class 1ST</a:t>
            </a:r>
          </a:p>
          <a:p>
            <a:pPr algn="ctr"/>
            <a:r>
              <a:rPr lang="ro-RO" sz="3200" b="1" i="1" dirty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Teacher</a:t>
            </a:r>
            <a:r>
              <a:rPr lang="en-US" sz="3200" b="1" i="1" dirty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:</a:t>
            </a:r>
            <a:r>
              <a:rPr lang="ro-RO" sz="3200" b="1" i="1" dirty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Cocolici Anișoara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3132" y="3554731"/>
            <a:ext cx="41312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4400" dirty="0">
                <a:solidFill>
                  <a:schemeClr val="accent3"/>
                </a:solidFill>
              </a:rPr>
              <a:t>APRIL, 8</a:t>
            </a:r>
            <a:r>
              <a:rPr lang="ro-RO" sz="2800" dirty="0">
                <a:solidFill>
                  <a:schemeClr val="accent3"/>
                </a:solidFill>
              </a:rPr>
              <a:t>TH</a:t>
            </a:r>
            <a:r>
              <a:rPr lang="ro-RO" dirty="0">
                <a:solidFill>
                  <a:schemeClr val="accent3"/>
                </a:solidFill>
              </a:rPr>
              <a:t>  </a:t>
            </a:r>
            <a:r>
              <a:rPr lang="ro-RO" sz="4400" dirty="0">
                <a:solidFill>
                  <a:schemeClr val="accent3"/>
                </a:solidFill>
              </a:rPr>
              <a:t>2022</a:t>
            </a:r>
            <a:r>
              <a:rPr lang="ro-RO" dirty="0">
                <a:solidFill>
                  <a:schemeClr val="accent3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989" y="112724"/>
            <a:ext cx="3330011" cy="661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53130"/>
      </p:ext>
    </p:extLst>
  </p:cSld>
  <p:clrMapOvr>
    <a:masterClrMapping/>
  </p:clrMapOvr>
  <p:transition spd="med" advTm="5000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00943" y="1244462"/>
            <a:ext cx="178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503918" y="455087"/>
            <a:ext cx="6633285" cy="80535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o-RO" sz="5400" b="1" dirty="0">
                <a:solidFill>
                  <a:srgbClr val="C00000"/>
                </a:solidFill>
                <a:latin typeface="inherit"/>
              </a:rPr>
              <a:t>T</a:t>
            </a:r>
            <a:r>
              <a:rPr kumimoji="0" lang="ro-RO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inherit"/>
              </a:rPr>
              <a:t>he </a:t>
            </a:r>
            <a:r>
              <a:rPr lang="ro-RO" sz="5400" b="1" dirty="0">
                <a:solidFill>
                  <a:srgbClr val="C00000"/>
                </a:solidFill>
                <a:latin typeface="inherit"/>
              </a:rPr>
              <a:t>Croatian</a:t>
            </a:r>
            <a:r>
              <a:rPr kumimoji="0" lang="ro-RO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inherit"/>
              </a:rPr>
              <a:t> flag</a:t>
            </a:r>
            <a:r>
              <a:rPr kumimoji="0" lang="ro-RO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  <a:endParaRPr kumimoji="0" lang="ro-RO" sz="5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928631-75BD-4DDF-ACA2-6284F58C9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75" y="1660692"/>
            <a:ext cx="8578418" cy="4289209"/>
          </a:xfrm>
          <a:prstGeom prst="rect">
            <a:avLst/>
          </a:prstGeom>
        </p:spPr>
      </p:pic>
      <p:pic>
        <p:nvPicPr>
          <p:cNvPr id="4" name="Picture 2" descr="Haplotipovi važni za spoznaje o podrijetlu Hrvata | HOP">
            <a:extLst>
              <a:ext uri="{FF2B5EF4-FFF2-40B4-BE49-F238E27FC236}">
                <a16:creationId xmlns="" xmlns:a16="http://schemas.microsoft.com/office/drawing/2014/main" id="{EC9CBF5B-40A7-4FA4-B6B5-A1E15AE24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693" y="81056"/>
            <a:ext cx="2295525" cy="1990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51048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50707" y="0"/>
            <a:ext cx="3905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5400" b="1" dirty="0">
                <a:solidFill>
                  <a:srgbClr val="C00000"/>
                </a:solidFill>
              </a:rPr>
              <a:t>Our class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DC0512-CB54-447A-BE73-44F8965B6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86" y="923330"/>
            <a:ext cx="7569693" cy="567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65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B15C0E-7F63-47C5-A49A-8467080E8E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06" y="1669002"/>
            <a:ext cx="5515994" cy="4136995"/>
          </a:xfrm>
          <a:prstGeom prst="rect">
            <a:avLst/>
          </a:prstGeom>
        </p:spPr>
      </p:pic>
      <p:pic>
        <p:nvPicPr>
          <p:cNvPr id="4098" name="Picture 2" descr="Brošura 2019">
            <a:extLst>
              <a:ext uri="{FF2B5EF4-FFF2-40B4-BE49-F238E27FC236}">
                <a16:creationId xmlns="" xmlns:a16="http://schemas.microsoft.com/office/drawing/2014/main" id="{C4FFFF0D-535D-4CE3-B379-4B8F3363B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990" y="715439"/>
            <a:ext cx="4214787" cy="238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plitvicetimes.com/wp-content/uploads/2021/10/Kapa-naran%C4%8Dasta-01-1-600x600.jpg">
            <a:extLst>
              <a:ext uri="{FF2B5EF4-FFF2-40B4-BE49-F238E27FC236}">
                <a16:creationId xmlns="" xmlns:a16="http://schemas.microsoft.com/office/drawing/2014/main" id="{43C1867D-8E66-4FA2-BD33-C522BB5F6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132" y="3270312"/>
            <a:ext cx="3002502" cy="30025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233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57" y="0"/>
            <a:ext cx="11901444" cy="1280890"/>
          </a:xfrm>
        </p:spPr>
        <p:txBody>
          <a:bodyPr>
            <a:noAutofit/>
          </a:bodyPr>
          <a:lstStyle/>
          <a:p>
            <a:r>
              <a:rPr lang="ro-RO" sz="5400" b="1" dirty="0">
                <a:solidFill>
                  <a:srgbClr val="C00000"/>
                </a:solidFill>
              </a:rPr>
              <a:t>A few words </a:t>
            </a:r>
            <a:r>
              <a:rPr lang="ro-RO" sz="5400" b="1">
                <a:solidFill>
                  <a:srgbClr val="C00000"/>
                </a:solidFill>
              </a:rPr>
              <a:t>in </a:t>
            </a:r>
            <a:r>
              <a:rPr lang="ro-RO" sz="5400" b="1" dirty="0">
                <a:solidFill>
                  <a:srgbClr val="C00000"/>
                </a:solidFill>
              </a:rPr>
              <a:t>C</a:t>
            </a:r>
            <a:r>
              <a:rPr lang="ro-RO" sz="5400" b="1">
                <a:solidFill>
                  <a:srgbClr val="C00000"/>
                </a:solidFill>
              </a:rPr>
              <a:t>roatian </a:t>
            </a:r>
            <a:r>
              <a:rPr lang="ro-RO" sz="5400" b="1" dirty="0">
                <a:solidFill>
                  <a:srgbClr val="C00000"/>
                </a:solidFill>
              </a:rPr>
              <a:t>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9096" y="1729098"/>
            <a:ext cx="6015187" cy="5136735"/>
          </a:xfrm>
        </p:spPr>
        <p:txBody>
          <a:bodyPr>
            <a:noAutofit/>
          </a:bodyPr>
          <a:lstStyle/>
          <a:p>
            <a:r>
              <a:rPr lang="ro-RO" sz="6000" b="1" dirty="0">
                <a:solidFill>
                  <a:schemeClr val="accent6">
                    <a:lumMod val="50000"/>
                  </a:schemeClr>
                </a:solidFill>
              </a:rPr>
              <a:t>Dobar dan!</a:t>
            </a:r>
          </a:p>
          <a:p>
            <a:r>
              <a:rPr lang="ro-RO" sz="6000" b="1" dirty="0">
                <a:solidFill>
                  <a:srgbClr val="D81602"/>
                </a:solidFill>
              </a:rPr>
              <a:t>Dobro došli!</a:t>
            </a:r>
          </a:p>
          <a:p>
            <a:r>
              <a:rPr lang="ro-RO" sz="6000" b="1" dirty="0">
                <a:solidFill>
                  <a:srgbClr val="00B050"/>
                </a:solidFill>
              </a:rPr>
              <a:t>Hvala!</a:t>
            </a:r>
          </a:p>
          <a:p>
            <a:r>
              <a:rPr lang="ro-RO" sz="6000" b="1" dirty="0">
                <a:solidFill>
                  <a:schemeClr val="accent6">
                    <a:lumMod val="75000"/>
                  </a:schemeClr>
                </a:solidFill>
              </a:rPr>
              <a:t>Doviđenja!</a:t>
            </a:r>
          </a:p>
          <a:p>
            <a:pPr marL="0" indent="0">
              <a:buNone/>
            </a:pPr>
            <a:r>
              <a:rPr lang="ro-RO" sz="6000" dirty="0"/>
              <a:t>      </a:t>
            </a:r>
          </a:p>
          <a:p>
            <a:pPr marL="0" indent="0">
              <a:buNone/>
            </a:pPr>
            <a:endParaRPr lang="ro-RO" sz="4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208668" y="767653"/>
            <a:ext cx="4692775" cy="5828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5400" b="1" dirty="0">
                <a:solidFill>
                  <a:srgbClr val="E1AA1F"/>
                </a:solidFill>
              </a:rPr>
              <a:t>mama</a:t>
            </a:r>
          </a:p>
          <a:p>
            <a:r>
              <a:rPr lang="ro-RO" sz="5400" b="1" dirty="0">
                <a:solidFill>
                  <a:srgbClr val="00B050"/>
                </a:solidFill>
              </a:rPr>
              <a:t>tata</a:t>
            </a:r>
          </a:p>
          <a:p>
            <a:r>
              <a:rPr lang="ro-RO" sz="5400" b="1" dirty="0">
                <a:solidFill>
                  <a:schemeClr val="accent6">
                    <a:lumMod val="75000"/>
                  </a:schemeClr>
                </a:solidFill>
              </a:rPr>
              <a:t>škola </a:t>
            </a:r>
          </a:p>
          <a:p>
            <a:r>
              <a:rPr lang="ro-RO" sz="5400" b="1" dirty="0">
                <a:solidFill>
                  <a:srgbClr val="BE1402"/>
                </a:solidFill>
              </a:rPr>
              <a:t>knjiga</a:t>
            </a:r>
          </a:p>
          <a:p>
            <a:r>
              <a:rPr lang="ro-RO" sz="5400" b="1" dirty="0">
                <a:solidFill>
                  <a:schemeClr val="accent2">
                    <a:lumMod val="50000"/>
                  </a:schemeClr>
                </a:solidFill>
              </a:rPr>
              <a:t>projekt </a:t>
            </a:r>
            <a:r>
              <a:rPr lang="ro-RO" sz="5400" b="1" dirty="0">
                <a:solidFill>
                  <a:schemeClr val="accent3">
                    <a:lumMod val="75000"/>
                  </a:schemeClr>
                </a:solidFill>
              </a:rPr>
              <a:t>      </a:t>
            </a:r>
          </a:p>
          <a:p>
            <a:r>
              <a:rPr lang="ro-RO" sz="5400" b="1" dirty="0">
                <a:solidFill>
                  <a:srgbClr val="FF0000"/>
                </a:solidFill>
              </a:rPr>
              <a:t>plastelin</a:t>
            </a:r>
          </a:p>
        </p:txBody>
      </p:sp>
    </p:spTree>
    <p:extLst>
      <p:ext uri="{BB962C8B-B14F-4D97-AF65-F5344CB8AC3E}">
        <p14:creationId xmlns:p14="http://schemas.microsoft.com/office/powerpoint/2010/main" val="3958120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243" y="85458"/>
            <a:ext cx="11572978" cy="1280890"/>
          </a:xfrm>
        </p:spPr>
        <p:txBody>
          <a:bodyPr>
            <a:noAutofit/>
          </a:bodyPr>
          <a:lstStyle/>
          <a:p>
            <a:pPr algn="ctr"/>
            <a:r>
              <a:rPr lang="ro-RO" sz="6000" b="1" dirty="0">
                <a:solidFill>
                  <a:srgbClr val="FF0000"/>
                </a:solidFill>
              </a:rPr>
              <a:t>I JUST WANT TO DO IT MY WAY!</a:t>
            </a:r>
            <a:br>
              <a:rPr lang="ro-RO" sz="6000" b="1" dirty="0">
                <a:solidFill>
                  <a:srgbClr val="FF0000"/>
                </a:solidFill>
              </a:rPr>
            </a:br>
            <a:r>
              <a:rPr lang="ro-RO" sz="6000" b="1" dirty="0">
                <a:solidFill>
                  <a:schemeClr val="accent5">
                    <a:lumMod val="75000"/>
                  </a:schemeClr>
                </a:solidFill>
              </a:rPr>
              <a:t>written by Julia Cook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35" y="1900906"/>
            <a:ext cx="6511278" cy="49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90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0592" y="162638"/>
            <a:ext cx="4722275" cy="1280890"/>
          </a:xfrm>
        </p:spPr>
        <p:txBody>
          <a:bodyPr>
            <a:normAutofit/>
          </a:bodyPr>
          <a:lstStyle/>
          <a:p>
            <a:r>
              <a:rPr lang="ro-RO" sz="6000" b="1" dirty="0">
                <a:solidFill>
                  <a:srgbClr val="C00000"/>
                </a:solidFill>
              </a:rPr>
              <a:t>Characters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025" y="1220878"/>
            <a:ext cx="4822251" cy="5637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3" y="1236921"/>
            <a:ext cx="4568857" cy="56210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4513" y="2623559"/>
            <a:ext cx="15504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7200" b="1" dirty="0">
                <a:solidFill>
                  <a:srgbClr val="FF0000"/>
                </a:solidFill>
              </a:rPr>
              <a:t>RG</a:t>
            </a:r>
          </a:p>
        </p:txBody>
      </p:sp>
    </p:spTree>
    <p:extLst>
      <p:ext uri="{BB962C8B-B14F-4D97-AF65-F5344CB8AC3E}">
        <p14:creationId xmlns:p14="http://schemas.microsoft.com/office/powerpoint/2010/main" val="2994748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252" y="2842463"/>
            <a:ext cx="3623417" cy="1280890"/>
          </a:xfrm>
        </p:spPr>
        <p:txBody>
          <a:bodyPr>
            <a:normAutofit fontScale="90000"/>
          </a:bodyPr>
          <a:lstStyle/>
          <a:p>
            <a:r>
              <a:rPr lang="ro-RO" sz="6000" b="1" dirty="0">
                <a:solidFill>
                  <a:srgbClr val="FF0000"/>
                </a:solidFill>
              </a:rPr>
              <a:t>RG’s mom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69" y="37857"/>
            <a:ext cx="3431182" cy="6719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20" y="918514"/>
            <a:ext cx="3481422" cy="593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44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031" y="3179302"/>
            <a:ext cx="3363492" cy="1280890"/>
          </a:xfrm>
        </p:spPr>
        <p:txBody>
          <a:bodyPr>
            <a:normAutofit fontScale="90000"/>
          </a:bodyPr>
          <a:lstStyle/>
          <a:p>
            <a:r>
              <a:rPr lang="ro-RO" sz="6000" b="1" dirty="0">
                <a:solidFill>
                  <a:srgbClr val="FF0000"/>
                </a:solidFill>
              </a:rPr>
              <a:t>RG’s dad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29" y="222191"/>
            <a:ext cx="3741961" cy="6503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74" y="315101"/>
            <a:ext cx="3657917" cy="631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22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0451" y="3119482"/>
            <a:ext cx="4491538" cy="1280890"/>
          </a:xfrm>
        </p:spPr>
        <p:txBody>
          <a:bodyPr>
            <a:normAutofit/>
          </a:bodyPr>
          <a:lstStyle/>
          <a:p>
            <a:r>
              <a:rPr lang="ro-RO" sz="5400" b="1" dirty="0">
                <a:solidFill>
                  <a:srgbClr val="FF0000"/>
                </a:solidFill>
              </a:rPr>
              <a:t>RG’s teacher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37" y="294572"/>
            <a:ext cx="3420163" cy="6443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59" y="242585"/>
            <a:ext cx="4191857" cy="615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12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59231" y="1550073"/>
            <a:ext cx="10688825" cy="366767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o-RO" sz="6000" dirty="0">
                <a:solidFill>
                  <a:schemeClr val="accent6">
                    <a:lumMod val="75000"/>
                  </a:schemeClr>
                </a:solidFill>
                <a:latin typeface="inherit"/>
              </a:rPr>
              <a:t>A</a:t>
            </a:r>
            <a:r>
              <a:rPr kumimoji="0" lang="ro-RO" sz="60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inherit"/>
              </a:rPr>
              <a:t>nd now we are modeling </a:t>
            </a:r>
            <a:br>
              <a:rPr kumimoji="0" lang="ro-RO" sz="60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inherit"/>
              </a:rPr>
            </a:br>
            <a:r>
              <a:rPr kumimoji="0" lang="ro-RO" sz="60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inherit"/>
              </a:rPr>
              <a:t>the characters 	</a:t>
            </a:r>
            <a:r>
              <a:rPr lang="ro-RO" sz="6000" dirty="0">
                <a:solidFill>
                  <a:schemeClr val="accent6">
                    <a:lumMod val="75000"/>
                  </a:schemeClr>
                </a:solidFill>
                <a:latin typeface="inherit"/>
              </a:rPr>
              <a:t>from</a:t>
            </a:r>
            <a:r>
              <a:rPr kumimoji="0" lang="ro-RO" sz="60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inherit"/>
              </a:rPr>
              <a:t> plasticine...</a:t>
            </a:r>
            <a:br>
              <a:rPr kumimoji="0" lang="ro-RO" sz="60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inherit"/>
              </a:rPr>
            </a:br>
            <a:r>
              <a:rPr lang="ro-RO" sz="6000" dirty="0">
                <a:solidFill>
                  <a:srgbClr val="FF0000"/>
                </a:solidFill>
                <a:latin typeface="inherit"/>
              </a:rPr>
              <a:t/>
            </a:r>
            <a:br>
              <a:rPr lang="ro-RO" sz="6000" dirty="0">
                <a:solidFill>
                  <a:srgbClr val="FF0000"/>
                </a:solidFill>
                <a:latin typeface="inherit"/>
              </a:rPr>
            </a:br>
            <a:r>
              <a:rPr lang="ro-RO" sz="6000" b="1" dirty="0">
                <a:solidFill>
                  <a:srgbClr val="FF0000"/>
                </a:solidFill>
                <a:latin typeface="inherit"/>
              </a:rPr>
              <a:t>GOOD WORK!</a:t>
            </a:r>
            <a:r>
              <a:rPr kumimoji="0" lang="ro-RO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endParaRPr kumimoji="0" lang="ro-RO" sz="6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22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upload.wikimedia.org/wikipedia/commons/7/73/Fla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030" name="Picture 6" descr="Se redesenează harta României. Cum va arăta țara noastră după reîmpărțirea  teritorială – Evenimentul Zil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209" y="1114401"/>
            <a:ext cx="7578370" cy="56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26094" y="160338"/>
            <a:ext cx="11365906" cy="80535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inherit"/>
              </a:rPr>
              <a:t>ROMÂNIA - the map of our country</a:t>
            </a:r>
            <a:r>
              <a:rPr kumimoji="0" lang="ro-RO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  <a:endParaRPr kumimoji="0" lang="ro-RO" sz="5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702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0450" y="102817"/>
            <a:ext cx="3491681" cy="1280890"/>
          </a:xfrm>
        </p:spPr>
        <p:txBody>
          <a:bodyPr>
            <a:normAutofit/>
          </a:bodyPr>
          <a:lstStyle/>
          <a:p>
            <a:r>
              <a:rPr lang="ro-RO" sz="7200" b="1" dirty="0" smtClean="0">
                <a:solidFill>
                  <a:srgbClr val="EF5611"/>
                </a:solidFill>
              </a:rPr>
              <a:t>AFTER...</a:t>
            </a:r>
            <a:endParaRPr lang="ro-RO" sz="7200" b="1" dirty="0">
              <a:solidFill>
                <a:srgbClr val="EF561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6" y="1239575"/>
            <a:ext cx="10793338" cy="524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24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34" y="1068224"/>
            <a:ext cx="11093091" cy="539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70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39" y="581114"/>
            <a:ext cx="11532589" cy="56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83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9" y="675196"/>
            <a:ext cx="11690647" cy="568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5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4" y="808723"/>
            <a:ext cx="11152262" cy="54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4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2" y="975209"/>
            <a:ext cx="11038318" cy="536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6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34" y="948899"/>
            <a:ext cx="11092441" cy="539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142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39" y="960135"/>
            <a:ext cx="11491245" cy="558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41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3" y="1085316"/>
            <a:ext cx="10846810" cy="527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39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243" y="85458"/>
            <a:ext cx="11572978" cy="1280890"/>
          </a:xfrm>
        </p:spPr>
        <p:txBody>
          <a:bodyPr>
            <a:noAutofit/>
          </a:bodyPr>
          <a:lstStyle/>
          <a:p>
            <a:pPr algn="ctr"/>
            <a:r>
              <a:rPr lang="ro-RO" sz="6000" b="1" dirty="0">
                <a:solidFill>
                  <a:srgbClr val="FF0000"/>
                </a:solidFill>
              </a:rPr>
              <a:t>I JUST WANT TO DO IT MY WAY!</a:t>
            </a:r>
            <a:br>
              <a:rPr lang="ro-RO" sz="6000" b="1" dirty="0">
                <a:solidFill>
                  <a:srgbClr val="FF0000"/>
                </a:solidFill>
              </a:rPr>
            </a:br>
            <a:r>
              <a:rPr lang="ro-RO" sz="6000" b="1" dirty="0">
                <a:solidFill>
                  <a:schemeClr val="accent5">
                    <a:lumMod val="75000"/>
                  </a:schemeClr>
                </a:solidFill>
              </a:rPr>
              <a:t>written by Julia Cook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735" y="1907931"/>
            <a:ext cx="2864136" cy="2180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243" y="4272677"/>
            <a:ext cx="112719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Thank you </a:t>
            </a:r>
            <a:r>
              <a:rPr lang="en-US" sz="5400" b="1" dirty="0" smtClean="0">
                <a:solidFill>
                  <a:srgbClr val="FF0000"/>
                </a:solidFill>
              </a:rPr>
              <a:t>for </a:t>
            </a:r>
            <a:r>
              <a:rPr lang="ro-RO" sz="5400" b="1" dirty="0" smtClean="0">
                <a:solidFill>
                  <a:srgbClr val="FF0000"/>
                </a:solidFill>
              </a:rPr>
              <a:t>great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>
                <a:solidFill>
                  <a:srgbClr val="FF0000"/>
                </a:solidFill>
              </a:rPr>
              <a:t>collaboration, Croatia!</a:t>
            </a:r>
            <a:endParaRPr lang="ro-RO" sz="5400" b="1" dirty="0" smtClean="0">
              <a:solidFill>
                <a:srgbClr val="FF0000"/>
              </a:solidFill>
            </a:endParaRPr>
          </a:p>
          <a:p>
            <a:pPr algn="ctr"/>
            <a:r>
              <a:rPr lang="ro-RO" sz="5400" b="1" dirty="0" smtClean="0">
                <a:solidFill>
                  <a:srgbClr val="FF0000"/>
                </a:solidFill>
              </a:rPr>
              <a:t>The end...</a:t>
            </a:r>
            <a:endParaRPr lang="ro-RO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2100" b="0" i="0" u="none" strike="noStrike" cap="none" normalizeH="0" baseline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Thank you for your wonderful collaboration, Croatia!</a:t>
            </a:r>
            <a:r>
              <a:rPr kumimoji="0" lang="ro-RO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o-R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83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eagul Romaniei - Poze cu steagul Romaniei - Avatare cu drapelul tricolor  romanesc - codRosu.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203" y="134604"/>
            <a:ext cx="2920135" cy="221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șier:Flag of Romania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918" y="2132432"/>
            <a:ext cx="6921708" cy="461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00943" y="1244462"/>
            <a:ext cx="178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o-RO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503918" y="455087"/>
            <a:ext cx="6633285" cy="80535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o-RO" sz="5400" b="1" dirty="0">
                <a:solidFill>
                  <a:srgbClr val="C00000"/>
                </a:solidFill>
                <a:latin typeface="inherit"/>
              </a:rPr>
              <a:t>T</a:t>
            </a:r>
            <a:r>
              <a:rPr kumimoji="0" lang="ro-RO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inherit"/>
              </a:rPr>
              <a:t>he Romanian flag</a:t>
            </a:r>
            <a:r>
              <a:rPr kumimoji="0" lang="ro-RO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  <a:endParaRPr kumimoji="0" lang="ro-RO" sz="5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684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50707" y="0"/>
            <a:ext cx="3905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5400" b="1" dirty="0">
                <a:solidFill>
                  <a:srgbClr val="C00000"/>
                </a:solidFill>
              </a:rPr>
              <a:t>Our class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91" y="1008404"/>
            <a:ext cx="11867498" cy="57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06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38" y="825376"/>
            <a:ext cx="11372755" cy="552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08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57" y="0"/>
            <a:ext cx="11901444" cy="1280890"/>
          </a:xfrm>
        </p:spPr>
        <p:txBody>
          <a:bodyPr>
            <a:noAutofit/>
          </a:bodyPr>
          <a:lstStyle/>
          <a:p>
            <a:r>
              <a:rPr lang="ro-RO" sz="5400" b="1" dirty="0">
                <a:solidFill>
                  <a:srgbClr val="C00000"/>
                </a:solidFill>
              </a:rPr>
              <a:t>A few words in romanian 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9096" y="1729098"/>
            <a:ext cx="6015187" cy="5136735"/>
          </a:xfrm>
        </p:spPr>
        <p:txBody>
          <a:bodyPr>
            <a:noAutofit/>
          </a:bodyPr>
          <a:lstStyle/>
          <a:p>
            <a:r>
              <a:rPr lang="ro-RO" sz="6000" b="1" dirty="0">
                <a:solidFill>
                  <a:schemeClr val="accent6">
                    <a:lumMod val="50000"/>
                  </a:schemeClr>
                </a:solidFill>
              </a:rPr>
              <a:t>Bună ziua!</a:t>
            </a:r>
          </a:p>
          <a:p>
            <a:r>
              <a:rPr lang="ro-RO" sz="6000" b="1" dirty="0">
                <a:solidFill>
                  <a:srgbClr val="D81602"/>
                </a:solidFill>
              </a:rPr>
              <a:t>Bine ați venit!</a:t>
            </a:r>
          </a:p>
          <a:p>
            <a:r>
              <a:rPr lang="ro-RO" sz="6000" b="1" dirty="0">
                <a:solidFill>
                  <a:srgbClr val="00B050"/>
                </a:solidFill>
              </a:rPr>
              <a:t>Mulțumesc !</a:t>
            </a:r>
          </a:p>
          <a:p>
            <a:r>
              <a:rPr lang="ro-RO" sz="6000" b="1" dirty="0">
                <a:solidFill>
                  <a:schemeClr val="accent6">
                    <a:lumMod val="75000"/>
                  </a:schemeClr>
                </a:solidFill>
              </a:rPr>
              <a:t>La revedere!</a:t>
            </a:r>
          </a:p>
          <a:p>
            <a:pPr marL="0" indent="0">
              <a:buNone/>
            </a:pPr>
            <a:r>
              <a:rPr lang="ro-RO" sz="6000" dirty="0"/>
              <a:t>      </a:t>
            </a:r>
          </a:p>
          <a:p>
            <a:pPr marL="0" indent="0">
              <a:buNone/>
            </a:pPr>
            <a:endParaRPr lang="ro-RO" sz="4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82670" y="767652"/>
            <a:ext cx="4247260" cy="5645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6000" b="1" dirty="0">
                <a:solidFill>
                  <a:srgbClr val="E1AA1F"/>
                </a:solidFill>
              </a:rPr>
              <a:t>mama</a:t>
            </a:r>
          </a:p>
          <a:p>
            <a:r>
              <a:rPr lang="ro-RO" sz="6000" b="1" dirty="0">
                <a:solidFill>
                  <a:srgbClr val="00B050"/>
                </a:solidFill>
              </a:rPr>
              <a:t>tata</a:t>
            </a:r>
          </a:p>
          <a:p>
            <a:r>
              <a:rPr lang="ro-RO" sz="6000" b="1" dirty="0">
                <a:solidFill>
                  <a:schemeClr val="accent6">
                    <a:lumMod val="75000"/>
                  </a:schemeClr>
                </a:solidFill>
              </a:rPr>
              <a:t>școală </a:t>
            </a:r>
          </a:p>
          <a:p>
            <a:r>
              <a:rPr lang="ro-RO" sz="6000" b="1" dirty="0">
                <a:solidFill>
                  <a:srgbClr val="BE1402"/>
                </a:solidFill>
              </a:rPr>
              <a:t>carte</a:t>
            </a:r>
          </a:p>
          <a:p>
            <a:r>
              <a:rPr lang="ro-RO" sz="6000" b="1" dirty="0">
                <a:solidFill>
                  <a:schemeClr val="accent2">
                    <a:lumMod val="50000"/>
                  </a:schemeClr>
                </a:solidFill>
              </a:rPr>
              <a:t>proiect </a:t>
            </a:r>
            <a:r>
              <a:rPr lang="ro-RO" sz="6000" b="1" dirty="0">
                <a:solidFill>
                  <a:schemeClr val="accent3">
                    <a:lumMod val="75000"/>
                  </a:schemeClr>
                </a:solidFill>
              </a:rPr>
              <a:t>      </a:t>
            </a:r>
          </a:p>
          <a:p>
            <a:r>
              <a:rPr lang="ro-RO" sz="6000" b="1" dirty="0">
                <a:solidFill>
                  <a:srgbClr val="FF0000"/>
                </a:solidFill>
              </a:rPr>
              <a:t>plastilină</a:t>
            </a:r>
          </a:p>
        </p:txBody>
      </p:sp>
    </p:spTree>
    <p:extLst>
      <p:ext uri="{BB962C8B-B14F-4D97-AF65-F5344CB8AC3E}">
        <p14:creationId xmlns:p14="http://schemas.microsoft.com/office/powerpoint/2010/main" val="2211497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5938" y="391393"/>
            <a:ext cx="7821282" cy="2911876"/>
          </a:xfrm>
        </p:spPr>
        <p:txBody>
          <a:bodyPr>
            <a:normAutofit fontScale="90000"/>
          </a:bodyPr>
          <a:lstStyle/>
          <a:p>
            <a:pPr algn="ctr"/>
            <a:r>
              <a:rPr lang="ro-RO" sz="4900" i="1" dirty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Erasmus +</a:t>
            </a:r>
            <a:r>
              <a:rPr lang="ro-RO" sz="72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ro-RO" sz="7200" dirty="0">
                <a:solidFill>
                  <a:schemeClr val="accent2">
                    <a:lumMod val="7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o-RO" sz="72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SOFT SKILLS </a:t>
            </a:r>
            <a:br>
              <a:rPr lang="ro-RO" sz="72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o-RO" sz="72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FOR A BETTER  LIFE</a:t>
            </a:r>
            <a:endParaRPr lang="ro-RO" sz="6000" i="1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935" y="4324171"/>
            <a:ext cx="9605473" cy="2254181"/>
          </a:xfrm>
        </p:spPr>
        <p:txBody>
          <a:bodyPr>
            <a:noAutofit/>
          </a:bodyPr>
          <a:lstStyle/>
          <a:p>
            <a:pPr algn="ctr"/>
            <a:r>
              <a:rPr lang="en-US" sz="4400" b="1" i="1" dirty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o-RO" sz="3200" b="1" i="1" dirty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Primary School Brodarica, Šibenik</a:t>
            </a:r>
          </a:p>
          <a:p>
            <a:pPr algn="ctr"/>
            <a:r>
              <a:rPr lang="ro-RO" sz="3200" b="1" i="1" dirty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2nd grade</a:t>
            </a:r>
          </a:p>
          <a:p>
            <a:pPr algn="ctr"/>
            <a:r>
              <a:rPr lang="ro-RO" sz="3200" b="1" i="1" dirty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Teacher</a:t>
            </a:r>
            <a:r>
              <a:rPr lang="en-US" sz="3200" b="1" i="1" dirty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:</a:t>
            </a:r>
            <a:r>
              <a:rPr lang="ro-RO" sz="3200" b="1" i="1" dirty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Ivana Križanac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3132" y="3554731"/>
            <a:ext cx="41312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4400" dirty="0">
                <a:solidFill>
                  <a:schemeClr val="accent3"/>
                </a:solidFill>
              </a:rPr>
              <a:t>APRIL, 8</a:t>
            </a:r>
            <a:r>
              <a:rPr lang="ro-RO" sz="2800" dirty="0">
                <a:solidFill>
                  <a:schemeClr val="accent3"/>
                </a:solidFill>
              </a:rPr>
              <a:t>TH</a:t>
            </a:r>
            <a:r>
              <a:rPr lang="ro-RO" dirty="0">
                <a:solidFill>
                  <a:schemeClr val="accent3"/>
                </a:solidFill>
              </a:rPr>
              <a:t>  </a:t>
            </a:r>
            <a:r>
              <a:rPr lang="ro-RO" sz="4400" dirty="0">
                <a:solidFill>
                  <a:schemeClr val="accent3"/>
                </a:solidFill>
              </a:rPr>
              <a:t>2022</a:t>
            </a:r>
            <a:r>
              <a:rPr lang="ro-RO" dirty="0">
                <a:solidFill>
                  <a:schemeClr val="accent3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B59BCEF-1751-42A3-BEDD-4ACA5666D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084" y="254952"/>
            <a:ext cx="2032212" cy="20322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5060903-41B5-4D86-AD40-02E9414FC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267" y="4095194"/>
            <a:ext cx="2381250" cy="2476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0317931"/>
      </p:ext>
    </p:extLst>
  </p:cSld>
  <p:clrMapOvr>
    <a:masterClrMapping/>
  </p:clrMapOvr>
  <p:transition spd="med" advTm="5000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upload.wikimedia.org/wikipedia/commons/7/73/Fla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26094" y="160338"/>
            <a:ext cx="11365906" cy="80535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o-RO" sz="5400" b="1" dirty="0">
                <a:solidFill>
                  <a:srgbClr val="C00000"/>
                </a:solidFill>
                <a:latin typeface="inherit"/>
              </a:rPr>
              <a:t>CROATIA</a:t>
            </a:r>
            <a:r>
              <a:rPr kumimoji="0" lang="ro-RO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inherit"/>
              </a:rPr>
              <a:t> - the map of our country</a:t>
            </a:r>
            <a:r>
              <a:rPr kumimoji="0" lang="ro-RO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  <a:endParaRPr kumimoji="0" lang="ro-RO" sz="5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F5917A1-F129-4CC4-A3C4-8F2DD5B91D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4423" r="8480" b="6617"/>
          <a:stretch/>
        </p:blipFill>
        <p:spPr>
          <a:xfrm rot="5400000">
            <a:off x="2530007" y="-661942"/>
            <a:ext cx="5856919" cy="886228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5C6F1672-7EA2-4DF9-84FE-D80B1A02AF60}"/>
              </a:ext>
            </a:extLst>
          </p:cNvPr>
          <p:cNvCxnSpPr>
            <a:cxnSpLocks/>
          </p:cNvCxnSpPr>
          <p:nvPr/>
        </p:nvCxnSpPr>
        <p:spPr>
          <a:xfrm>
            <a:off x="3633708" y="4052029"/>
            <a:ext cx="2352584" cy="9942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61D6873D-57F6-4A70-814B-4783C5701BFE}"/>
              </a:ext>
            </a:extLst>
          </p:cNvPr>
          <p:cNvCxnSpPr/>
          <p:nvPr/>
        </p:nvCxnSpPr>
        <p:spPr>
          <a:xfrm flipH="1">
            <a:off x="7190416" y="3417275"/>
            <a:ext cx="3630967" cy="126950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627CD0A-971F-485C-AE99-76F35206816B}"/>
              </a:ext>
            </a:extLst>
          </p:cNvPr>
          <p:cNvSpPr/>
          <p:nvPr/>
        </p:nvSpPr>
        <p:spPr>
          <a:xfrm rot="20463788">
            <a:off x="7253297" y="3198155"/>
            <a:ext cx="3212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Romania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8B98397-0D1F-4BA6-A95E-954481220CF5}"/>
              </a:ext>
            </a:extLst>
          </p:cNvPr>
          <p:cNvSpPr/>
          <p:nvPr/>
        </p:nvSpPr>
        <p:spPr>
          <a:xfrm rot="1395598">
            <a:off x="3297479" y="3516492"/>
            <a:ext cx="27270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Croatia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6406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1A39E6C-CC73-4E04-AB20-D586B8BA72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3"/>
          <a:stretch/>
        </p:blipFill>
        <p:spPr>
          <a:xfrm>
            <a:off x="2752078" y="805357"/>
            <a:ext cx="6467910" cy="63590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2AAA06F-CA51-4A9B-A35F-39C7C6DA6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75" y="0"/>
            <a:ext cx="11365906" cy="80535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o-RO" sz="5400" b="1" dirty="0">
                <a:solidFill>
                  <a:srgbClr val="C00000"/>
                </a:solidFill>
                <a:latin typeface="inherit"/>
              </a:rPr>
              <a:t>CROATIA</a:t>
            </a:r>
            <a:r>
              <a:rPr kumimoji="0" lang="ro-RO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inherit"/>
              </a:rPr>
              <a:t> - the map of our country</a:t>
            </a:r>
            <a:r>
              <a:rPr kumimoji="0" lang="ro-RO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  <a:endParaRPr kumimoji="0" lang="ro-RO" sz="54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47709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577</TotalTime>
  <Words>172</Words>
  <Application>Microsoft Office PowerPoint</Application>
  <PresentationFormat>Widescreen</PresentationFormat>
  <Paragraphs>55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Century Gothic</vt:lpstr>
      <vt:lpstr>inherit</vt:lpstr>
      <vt:lpstr>Segoe UI Semibold</vt:lpstr>
      <vt:lpstr>Wingdings 3</vt:lpstr>
      <vt:lpstr>Wisp</vt:lpstr>
      <vt:lpstr>Erasmus +   SOFT SKILLS  FOR A BETTER  LIFE</vt:lpstr>
      <vt:lpstr>PowerPoint Presentation</vt:lpstr>
      <vt:lpstr>PowerPoint Presentation</vt:lpstr>
      <vt:lpstr>PowerPoint Presentation</vt:lpstr>
      <vt:lpstr>PowerPoint Presentation</vt:lpstr>
      <vt:lpstr>A few words in romanian language</vt:lpstr>
      <vt:lpstr>Erasmus + SOFT SKILLS  FOR A BETTER 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few words in Croatian language</vt:lpstr>
      <vt:lpstr>I JUST WANT TO DO IT MY WAY! written by Julia Cook</vt:lpstr>
      <vt:lpstr>Characters</vt:lpstr>
      <vt:lpstr>RG’s mom</vt:lpstr>
      <vt:lpstr>RG’s dad</vt:lpstr>
      <vt:lpstr>RG’s teacher</vt:lpstr>
      <vt:lpstr>And now we are modeling  the characters  from plasticine...  GOOD WORK! </vt:lpstr>
      <vt:lpstr>AFTER...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JUST WANT TO DO IT MY WAY! written by Julia Cook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CARE!</dc:title>
  <dc:creator>Home pc</dc:creator>
  <cp:lastModifiedBy>Home pc</cp:lastModifiedBy>
  <cp:revision>144</cp:revision>
  <dcterms:created xsi:type="dcterms:W3CDTF">2020-12-16T17:31:03Z</dcterms:created>
  <dcterms:modified xsi:type="dcterms:W3CDTF">2022-04-09T08:06:17Z</dcterms:modified>
</cp:coreProperties>
</file>