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9F531F-8AC3-4B55-BBCA-08C760B7DE7D}" v="3022" dt="2021-01-17T21:09:24.798"/>
    <p1510:client id="{2C8999CE-2FBB-499F-8D25-93B74CDDDBBF}" v="3379" dt="2021-01-16T23:02:00.786"/>
    <p1510:client id="{AFBC209A-FA6D-4351-B0A2-F25DF71FEDB8}" v="1204" dt="2021-01-17T20:02:37.255"/>
    <p1510:client id="{BB4C573D-8C38-4429-AB57-89A35855C035}" v="817" dt="2021-01-16T16:14:11.9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38.xml" Id="rId39"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slide" Target="slides/slide41.xml" Id="rId42" /><Relationship Type="http://schemas.openxmlformats.org/officeDocument/2006/relationships/slide" Target="slides/slide46.xml" Id="rId47" /><Relationship Type="http://schemas.openxmlformats.org/officeDocument/2006/relationships/slide" Target="slides/slide49.xml" Id="rId50" /><Relationship Type="http://schemas.openxmlformats.org/officeDocument/2006/relationships/presProps" Target="presProps.xml" Id="rId55" /><Relationship Type="http://schemas.openxmlformats.org/officeDocument/2006/relationships/slide" Target="slides/slide6.xml" Id="rId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28.xml" Id="rId29"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slide" Target="slides/slide39.xml" Id="rId40" /><Relationship Type="http://schemas.openxmlformats.org/officeDocument/2006/relationships/slide" Target="slides/slide44.xml" Id="rId45" /><Relationship Type="http://schemas.openxmlformats.org/officeDocument/2006/relationships/slide" Target="slides/slide52.xml" Id="rId53" /><Relationship Type="http://schemas.openxmlformats.org/officeDocument/2006/relationships/tableStyles" Target="tableStyles.xml" Id="rId58" /><Relationship Type="http://schemas.openxmlformats.org/officeDocument/2006/relationships/slide" Target="slides/slide4.xml" Id="rId5" /><Relationship Type="http://schemas.openxmlformats.org/officeDocument/2006/relationships/slide" Target="slides/slide18.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slide" Target="slides/slide42.xml" Id="rId43" /><Relationship Type="http://schemas.openxmlformats.org/officeDocument/2006/relationships/slide" Target="slides/slide47.xml" Id="rId48" /><Relationship Type="http://schemas.openxmlformats.org/officeDocument/2006/relationships/viewProps" Target="viewProps.xml" Id="rId56" /><Relationship Type="http://schemas.openxmlformats.org/officeDocument/2006/relationships/slide" Target="slides/slide7.xml" Id="rId8" /><Relationship Type="http://schemas.openxmlformats.org/officeDocument/2006/relationships/slide" Target="slides/slide50.xml" Id="rId51" /><Relationship Type="http://schemas.openxmlformats.org/officeDocument/2006/relationships/slide" Target="slides/slide2.xml" Id="rId3"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slide" Target="slides/slide45.xml" Id="rId46" /><Relationship Type="http://schemas.openxmlformats.org/officeDocument/2006/relationships/slide" Target="slides/slide19.xml" Id="rId20" /><Relationship Type="http://schemas.openxmlformats.org/officeDocument/2006/relationships/slide" Target="slides/slide40.xml" Id="rId41" /><Relationship Type="http://schemas.openxmlformats.org/officeDocument/2006/relationships/slide" Target="slides/slide53.xml" Id="rId54"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slide" Target="slides/slide48.xml" Id="rId49" /><Relationship Type="http://schemas.openxmlformats.org/officeDocument/2006/relationships/theme" Target="theme/theme1.xml" Id="rId57" /><Relationship Type="http://schemas.openxmlformats.org/officeDocument/2006/relationships/slide" Target="slides/slide9.xml" Id="rId10" /><Relationship Type="http://schemas.openxmlformats.org/officeDocument/2006/relationships/slide" Target="slides/slide30.xml" Id="rId31" /><Relationship Type="http://schemas.openxmlformats.org/officeDocument/2006/relationships/slide" Target="slides/slide43.xml" Id="rId44" /><Relationship Type="http://schemas.openxmlformats.org/officeDocument/2006/relationships/slide" Target="slides/slide51.xml" Id="rId52" /><Relationship Type="http://schemas.microsoft.com/office/2015/10/relationships/revisionInfo" Target="revisionInfo.xml" Id="rId60"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1/17/2021</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08807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1/17/2021</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12828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1/17/2021</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2428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1/17/2021</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62467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1/17/2021</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61446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1/17/2021</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68471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1/17/2021</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95428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1/17/2021</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4499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1/17/2021</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14367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1/17/2021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32781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1/17/2021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18505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1/17/2021</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04386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1/17/2021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1577655545"/>
      </p:ext>
    </p:extLst>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1" r:id="rId11"/>
    <p:sldLayoutId id="2147483662"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8">
            <a:extLst>
              <a:ext uri="{FF2B5EF4-FFF2-40B4-BE49-F238E27FC236}">
                <a16:creationId xmlns:a16="http://schemas.microsoft.com/office/drawing/2014/main" id="{727F3F19-5A4B-42AD-9A79-B8279086A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a:extLst>
              <a:ext uri="{FF2B5EF4-FFF2-40B4-BE49-F238E27FC236}">
                <a16:creationId xmlns:a16="http://schemas.microsoft.com/office/drawing/2014/main" id="{98B9435B-786B-45B2-AEB9-7A7FB7DA81D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a:stretch/>
        </p:blipFill>
        <p:spPr>
          <a:xfrm>
            <a:off x="20" y="10"/>
            <a:ext cx="12191980" cy="6857990"/>
          </a:xfrm>
          <a:prstGeom prst="rect">
            <a:avLst/>
          </a:prstGeom>
        </p:spPr>
      </p:pic>
      <p:sp>
        <p:nvSpPr>
          <p:cNvPr id="12" name="Freeform: Shape 10">
            <a:extLst>
              <a:ext uri="{FF2B5EF4-FFF2-40B4-BE49-F238E27FC236}">
                <a16:creationId xmlns:a16="http://schemas.microsoft.com/office/drawing/2014/main" id="{8202C37C-3123-4850-965F-F823CD438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4441" y="3562564"/>
            <a:ext cx="6007383" cy="2746580"/>
          </a:xfrm>
          <a:custGeom>
            <a:avLst/>
            <a:gdLst>
              <a:gd name="connsiteX0" fmla="*/ 7360262 w 8491753"/>
              <a:gd name="connsiteY0" fmla="*/ 0 h 3882436"/>
              <a:gd name="connsiteX1" fmla="*/ 7800623 w 8491753"/>
              <a:gd name="connsiteY1" fmla="*/ 266118 h 3882436"/>
              <a:gd name="connsiteX2" fmla="*/ 8418395 w 8491753"/>
              <a:gd name="connsiteY2" fmla="*/ 817361 h 3882436"/>
              <a:gd name="connsiteX3" fmla="*/ 8469084 w 8491753"/>
              <a:gd name="connsiteY3" fmla="*/ 2062410 h 3882436"/>
              <a:gd name="connsiteX4" fmla="*/ 7993875 w 8491753"/>
              <a:gd name="connsiteY4" fmla="*/ 3538728 h 3882436"/>
              <a:gd name="connsiteX5" fmla="*/ 7486985 w 8491753"/>
              <a:gd name="connsiteY5" fmla="*/ 3877711 h 3882436"/>
              <a:gd name="connsiteX6" fmla="*/ 4198536 w 8491753"/>
              <a:gd name="connsiteY6" fmla="*/ 3808014 h 3882436"/>
              <a:gd name="connsiteX7" fmla="*/ 1942874 w 8491753"/>
              <a:gd name="connsiteY7" fmla="*/ 3259939 h 3882436"/>
              <a:gd name="connsiteX8" fmla="*/ 2291361 w 8491753"/>
              <a:gd name="connsiteY8" fmla="*/ 3193410 h 3882436"/>
              <a:gd name="connsiteX9" fmla="*/ 1451824 w 8491753"/>
              <a:gd name="connsiteY9" fmla="*/ 3047678 h 3882436"/>
              <a:gd name="connsiteX10" fmla="*/ 1499345 w 8491753"/>
              <a:gd name="connsiteY10" fmla="*/ 3028670 h 3882436"/>
              <a:gd name="connsiteX11" fmla="*/ 1407471 w 8491753"/>
              <a:gd name="connsiteY11" fmla="*/ 2952636 h 3882436"/>
              <a:gd name="connsiteX12" fmla="*/ 1030471 w 8491753"/>
              <a:gd name="connsiteY12" fmla="*/ 2832250 h 3882436"/>
              <a:gd name="connsiteX13" fmla="*/ 1499345 w 8491753"/>
              <a:gd name="connsiteY13" fmla="*/ 2629494 h 3882436"/>
              <a:gd name="connsiteX14" fmla="*/ 970279 w 8491753"/>
              <a:gd name="connsiteY14" fmla="*/ 2353873 h 3882436"/>
              <a:gd name="connsiteX15" fmla="*/ 700993 w 8491753"/>
              <a:gd name="connsiteY15" fmla="*/ 2287343 h 3882436"/>
              <a:gd name="connsiteX16" fmla="*/ 1588051 w 8491753"/>
              <a:gd name="connsiteY16" fmla="*/ 1942023 h 3882436"/>
              <a:gd name="connsiteX17" fmla="*/ 149751 w 8491753"/>
              <a:gd name="connsiteY17" fmla="*/ 1770949 h 3882436"/>
              <a:gd name="connsiteX18" fmla="*/ 266969 w 8491753"/>
              <a:gd name="connsiteY18" fmla="*/ 1701251 h 3882436"/>
              <a:gd name="connsiteX19" fmla="*/ 1160362 w 8491753"/>
              <a:gd name="connsiteY19" fmla="*/ 1720259 h 3882436"/>
              <a:gd name="connsiteX20" fmla="*/ 1309262 w 8491753"/>
              <a:gd name="connsiteY20" fmla="*/ 1666403 h 3882436"/>
              <a:gd name="connsiteX21" fmla="*/ 1160362 w 8491753"/>
              <a:gd name="connsiteY21" fmla="*/ 1580864 h 3882436"/>
              <a:gd name="connsiteX22" fmla="*/ 580607 w 8491753"/>
              <a:gd name="connsiteY22" fmla="*/ 1517503 h 3882436"/>
              <a:gd name="connsiteX23" fmla="*/ 428540 w 8491753"/>
              <a:gd name="connsiteY23" fmla="*/ 1374940 h 3882436"/>
              <a:gd name="connsiteX24" fmla="*/ 171927 w 8491753"/>
              <a:gd name="connsiteY24" fmla="*/ 1210201 h 3882436"/>
              <a:gd name="connsiteX25" fmla="*/ 349338 w 8491753"/>
              <a:gd name="connsiteY25" fmla="*/ 1073974 h 3882436"/>
              <a:gd name="connsiteX26" fmla="*/ 61044 w 8491753"/>
              <a:gd name="connsiteY26" fmla="*/ 871218 h 3882436"/>
              <a:gd name="connsiteX27" fmla="*/ 143414 w 8491753"/>
              <a:gd name="connsiteY27" fmla="*/ 605101 h 3882436"/>
              <a:gd name="connsiteX28" fmla="*/ 628128 w 8491753"/>
              <a:gd name="connsiteY28" fmla="*/ 541739 h 3882436"/>
              <a:gd name="connsiteX29" fmla="*/ 1277580 w 8491753"/>
              <a:gd name="connsiteY29" fmla="*/ 449865 h 3882436"/>
              <a:gd name="connsiteX30" fmla="*/ 1930202 w 8491753"/>
              <a:gd name="connsiteY30" fmla="*/ 370664 h 3882436"/>
              <a:gd name="connsiteX31" fmla="*/ 2582822 w 8491753"/>
              <a:gd name="connsiteY31" fmla="*/ 370664 h 3882436"/>
              <a:gd name="connsiteX32" fmla="*/ 2769739 w 8491753"/>
              <a:gd name="connsiteY32" fmla="*/ 377000 h 3882436"/>
              <a:gd name="connsiteX33" fmla="*/ 2772907 w 8491753"/>
              <a:gd name="connsiteY33" fmla="*/ 377000 h 3882436"/>
              <a:gd name="connsiteX34" fmla="*/ 3583931 w 8491753"/>
              <a:gd name="connsiteY34" fmla="*/ 405513 h 3882436"/>
              <a:gd name="connsiteX35" fmla="*/ 3884897 w 8491753"/>
              <a:gd name="connsiteY35" fmla="*/ 408681 h 3882436"/>
              <a:gd name="connsiteX36" fmla="*/ 4537518 w 8491753"/>
              <a:gd name="connsiteY36" fmla="*/ 411848 h 3882436"/>
              <a:gd name="connsiteX37" fmla="*/ 5186971 w 8491753"/>
              <a:gd name="connsiteY37" fmla="*/ 399176 h 3882436"/>
              <a:gd name="connsiteX38" fmla="*/ 5845928 w 8491753"/>
              <a:gd name="connsiteY38" fmla="*/ 361159 h 3882436"/>
              <a:gd name="connsiteX39" fmla="*/ 6495381 w 8491753"/>
              <a:gd name="connsiteY39" fmla="*/ 310470 h 3882436"/>
              <a:gd name="connsiteX40" fmla="*/ 6910398 w 8491753"/>
              <a:gd name="connsiteY40" fmla="*/ 196420 h 3882436"/>
              <a:gd name="connsiteX41" fmla="*/ 7360262 w 8491753"/>
              <a:gd name="connsiteY41" fmla="*/ 0 h 388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91753" h="3882436">
                <a:moveTo>
                  <a:pt x="7360262" y="0"/>
                </a:moveTo>
                <a:cubicBezTo>
                  <a:pt x="7477481" y="142563"/>
                  <a:pt x="7651725" y="183748"/>
                  <a:pt x="7800623" y="266118"/>
                </a:cubicBezTo>
                <a:cubicBezTo>
                  <a:pt x="7946354" y="329479"/>
                  <a:pt x="8361371" y="696974"/>
                  <a:pt x="8418395" y="817361"/>
                </a:cubicBezTo>
                <a:cubicBezTo>
                  <a:pt x="8519774" y="1026453"/>
                  <a:pt x="8494429" y="1793125"/>
                  <a:pt x="8469084" y="2062410"/>
                </a:cubicBezTo>
                <a:cubicBezTo>
                  <a:pt x="8374043" y="2734040"/>
                  <a:pt x="8025556" y="3507048"/>
                  <a:pt x="7993875" y="3538728"/>
                </a:cubicBezTo>
                <a:cubicBezTo>
                  <a:pt x="7892497" y="3516552"/>
                  <a:pt x="7661229" y="3865039"/>
                  <a:pt x="7486985" y="3877711"/>
                </a:cubicBezTo>
                <a:cubicBezTo>
                  <a:pt x="7303237" y="3890384"/>
                  <a:pt x="4604047" y="3880880"/>
                  <a:pt x="4198536" y="3808014"/>
                </a:cubicBezTo>
                <a:cubicBezTo>
                  <a:pt x="1993563" y="3405670"/>
                  <a:pt x="1942874" y="3259939"/>
                  <a:pt x="1942874" y="3259939"/>
                </a:cubicBezTo>
                <a:cubicBezTo>
                  <a:pt x="1942874" y="3259939"/>
                  <a:pt x="2177311" y="3231426"/>
                  <a:pt x="2291361" y="3193410"/>
                </a:cubicBezTo>
                <a:cubicBezTo>
                  <a:pt x="2126622" y="3190241"/>
                  <a:pt x="1477169" y="3069855"/>
                  <a:pt x="1451824" y="3047678"/>
                </a:cubicBezTo>
                <a:cubicBezTo>
                  <a:pt x="1464497" y="3041343"/>
                  <a:pt x="1483505" y="3035006"/>
                  <a:pt x="1499345" y="3028670"/>
                </a:cubicBezTo>
                <a:cubicBezTo>
                  <a:pt x="1464497" y="3009662"/>
                  <a:pt x="1435984" y="2987486"/>
                  <a:pt x="1407471" y="2952636"/>
                </a:cubicBezTo>
                <a:cubicBezTo>
                  <a:pt x="1315597" y="2835418"/>
                  <a:pt x="1160362" y="2876603"/>
                  <a:pt x="1030471" y="2832250"/>
                </a:cubicBezTo>
                <a:cubicBezTo>
                  <a:pt x="1112841" y="2585141"/>
                  <a:pt x="1331438" y="2677015"/>
                  <a:pt x="1499345" y="2629494"/>
                </a:cubicBezTo>
                <a:cubicBezTo>
                  <a:pt x="1058984" y="2483763"/>
                  <a:pt x="1144523" y="2407729"/>
                  <a:pt x="970279" y="2353873"/>
                </a:cubicBezTo>
                <a:cubicBezTo>
                  <a:pt x="751682" y="2287343"/>
                  <a:pt x="700993" y="2287343"/>
                  <a:pt x="700993" y="2287343"/>
                </a:cubicBezTo>
                <a:cubicBezTo>
                  <a:pt x="957606" y="2084587"/>
                  <a:pt x="1264908" y="2303184"/>
                  <a:pt x="1588051" y="1942023"/>
                </a:cubicBezTo>
                <a:cubicBezTo>
                  <a:pt x="1277580" y="1891335"/>
                  <a:pt x="349338" y="1865990"/>
                  <a:pt x="149751" y="1770949"/>
                </a:cubicBezTo>
                <a:cubicBezTo>
                  <a:pt x="225784" y="1805797"/>
                  <a:pt x="232120" y="1701251"/>
                  <a:pt x="266969" y="1701251"/>
                </a:cubicBezTo>
                <a:cubicBezTo>
                  <a:pt x="561599" y="1698083"/>
                  <a:pt x="862565" y="1758277"/>
                  <a:pt x="1160362" y="1720259"/>
                </a:cubicBezTo>
                <a:cubicBezTo>
                  <a:pt x="1214219" y="1717092"/>
                  <a:pt x="1299758" y="1745604"/>
                  <a:pt x="1309262" y="1666403"/>
                </a:cubicBezTo>
                <a:cubicBezTo>
                  <a:pt x="1318765" y="1568192"/>
                  <a:pt x="1207884" y="1590368"/>
                  <a:pt x="1160362" y="1580864"/>
                </a:cubicBezTo>
                <a:cubicBezTo>
                  <a:pt x="967110" y="1549184"/>
                  <a:pt x="777027" y="1536512"/>
                  <a:pt x="580607" y="1517503"/>
                </a:cubicBezTo>
                <a:cubicBezTo>
                  <a:pt x="498238" y="1507999"/>
                  <a:pt x="396860" y="1527007"/>
                  <a:pt x="428540" y="1374940"/>
                </a:cubicBezTo>
                <a:cubicBezTo>
                  <a:pt x="403195" y="1229209"/>
                  <a:pt x="251129" y="1279898"/>
                  <a:pt x="171927" y="1210201"/>
                </a:cubicBezTo>
                <a:cubicBezTo>
                  <a:pt x="209944" y="1127831"/>
                  <a:pt x="317658" y="1184857"/>
                  <a:pt x="349338" y="1073974"/>
                </a:cubicBezTo>
                <a:cubicBezTo>
                  <a:pt x="197271" y="1108823"/>
                  <a:pt x="213112" y="868050"/>
                  <a:pt x="61044" y="871218"/>
                </a:cubicBezTo>
                <a:cubicBezTo>
                  <a:pt x="-65678" y="728655"/>
                  <a:pt x="26196" y="658957"/>
                  <a:pt x="143414" y="605101"/>
                </a:cubicBezTo>
                <a:cubicBezTo>
                  <a:pt x="295481" y="538572"/>
                  <a:pt x="463388" y="554411"/>
                  <a:pt x="628128" y="541739"/>
                </a:cubicBezTo>
                <a:cubicBezTo>
                  <a:pt x="846725" y="513227"/>
                  <a:pt x="1055817" y="446698"/>
                  <a:pt x="1277580" y="449865"/>
                </a:cubicBezTo>
                <a:cubicBezTo>
                  <a:pt x="1486673" y="383336"/>
                  <a:pt x="1717941" y="456201"/>
                  <a:pt x="1930202" y="370664"/>
                </a:cubicBezTo>
                <a:cubicBezTo>
                  <a:pt x="2145630" y="370664"/>
                  <a:pt x="2364226" y="370664"/>
                  <a:pt x="2582822" y="370664"/>
                </a:cubicBezTo>
                <a:cubicBezTo>
                  <a:pt x="2646185" y="373831"/>
                  <a:pt x="2706377" y="373831"/>
                  <a:pt x="2769739" y="377000"/>
                </a:cubicBezTo>
                <a:cubicBezTo>
                  <a:pt x="2769739" y="377000"/>
                  <a:pt x="2772907" y="377000"/>
                  <a:pt x="2772907" y="377000"/>
                </a:cubicBezTo>
                <a:cubicBezTo>
                  <a:pt x="3045361" y="386504"/>
                  <a:pt x="3314646" y="392840"/>
                  <a:pt x="3583931" y="405513"/>
                </a:cubicBezTo>
                <a:cubicBezTo>
                  <a:pt x="3685309" y="405513"/>
                  <a:pt x="3783519" y="408681"/>
                  <a:pt x="3884897" y="408681"/>
                </a:cubicBezTo>
                <a:cubicBezTo>
                  <a:pt x="4100325" y="424520"/>
                  <a:pt x="4318922" y="434025"/>
                  <a:pt x="4537518" y="411848"/>
                </a:cubicBezTo>
                <a:cubicBezTo>
                  <a:pt x="4756115" y="430857"/>
                  <a:pt x="4968375" y="418185"/>
                  <a:pt x="5186971" y="399176"/>
                </a:cubicBezTo>
                <a:cubicBezTo>
                  <a:pt x="5408735" y="421353"/>
                  <a:pt x="5627332" y="389672"/>
                  <a:pt x="5845928" y="361159"/>
                </a:cubicBezTo>
                <a:cubicBezTo>
                  <a:pt x="6064526" y="373831"/>
                  <a:pt x="6283122" y="373831"/>
                  <a:pt x="6495381" y="310470"/>
                </a:cubicBezTo>
                <a:cubicBezTo>
                  <a:pt x="6656953" y="380168"/>
                  <a:pt x="6736155" y="152067"/>
                  <a:pt x="6910398" y="196420"/>
                </a:cubicBezTo>
                <a:cubicBezTo>
                  <a:pt x="7084641" y="243941"/>
                  <a:pt x="7208196" y="63361"/>
                  <a:pt x="7360262" y="0"/>
                </a:cubicBezTo>
                <a:close/>
              </a:path>
            </a:pathLst>
          </a:custGeom>
          <a:solidFill>
            <a:schemeClr val="bg1">
              <a:alpha val="30000"/>
            </a:schemeClr>
          </a:solidFill>
          <a:ln>
            <a:noFill/>
          </a:ln>
          <a:effectLst>
            <a:outerShdw blurRad="508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2">
            <a:extLst>
              <a:ext uri="{FF2B5EF4-FFF2-40B4-BE49-F238E27FC236}">
                <a16:creationId xmlns:a16="http://schemas.microsoft.com/office/drawing/2014/main" id="{9C7604DA-1A80-47FD-9F09-D72DC278D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1393" y="3562564"/>
            <a:ext cx="6007383" cy="2746580"/>
          </a:xfrm>
          <a:custGeom>
            <a:avLst/>
            <a:gdLst>
              <a:gd name="connsiteX0" fmla="*/ 7360262 w 8491753"/>
              <a:gd name="connsiteY0" fmla="*/ 0 h 3882436"/>
              <a:gd name="connsiteX1" fmla="*/ 7800623 w 8491753"/>
              <a:gd name="connsiteY1" fmla="*/ 266118 h 3882436"/>
              <a:gd name="connsiteX2" fmla="*/ 8418395 w 8491753"/>
              <a:gd name="connsiteY2" fmla="*/ 817361 h 3882436"/>
              <a:gd name="connsiteX3" fmla="*/ 8469084 w 8491753"/>
              <a:gd name="connsiteY3" fmla="*/ 2062410 h 3882436"/>
              <a:gd name="connsiteX4" fmla="*/ 7993875 w 8491753"/>
              <a:gd name="connsiteY4" fmla="*/ 3538728 h 3882436"/>
              <a:gd name="connsiteX5" fmla="*/ 7486985 w 8491753"/>
              <a:gd name="connsiteY5" fmla="*/ 3877711 h 3882436"/>
              <a:gd name="connsiteX6" fmla="*/ 4198536 w 8491753"/>
              <a:gd name="connsiteY6" fmla="*/ 3808014 h 3882436"/>
              <a:gd name="connsiteX7" fmla="*/ 1942874 w 8491753"/>
              <a:gd name="connsiteY7" fmla="*/ 3259939 h 3882436"/>
              <a:gd name="connsiteX8" fmla="*/ 2291361 w 8491753"/>
              <a:gd name="connsiteY8" fmla="*/ 3193410 h 3882436"/>
              <a:gd name="connsiteX9" fmla="*/ 1451824 w 8491753"/>
              <a:gd name="connsiteY9" fmla="*/ 3047678 h 3882436"/>
              <a:gd name="connsiteX10" fmla="*/ 1499345 w 8491753"/>
              <a:gd name="connsiteY10" fmla="*/ 3028670 h 3882436"/>
              <a:gd name="connsiteX11" fmla="*/ 1407471 w 8491753"/>
              <a:gd name="connsiteY11" fmla="*/ 2952636 h 3882436"/>
              <a:gd name="connsiteX12" fmla="*/ 1030471 w 8491753"/>
              <a:gd name="connsiteY12" fmla="*/ 2832250 h 3882436"/>
              <a:gd name="connsiteX13" fmla="*/ 1499345 w 8491753"/>
              <a:gd name="connsiteY13" fmla="*/ 2629494 h 3882436"/>
              <a:gd name="connsiteX14" fmla="*/ 970279 w 8491753"/>
              <a:gd name="connsiteY14" fmla="*/ 2353873 h 3882436"/>
              <a:gd name="connsiteX15" fmla="*/ 700993 w 8491753"/>
              <a:gd name="connsiteY15" fmla="*/ 2287343 h 3882436"/>
              <a:gd name="connsiteX16" fmla="*/ 1588051 w 8491753"/>
              <a:gd name="connsiteY16" fmla="*/ 1942023 h 3882436"/>
              <a:gd name="connsiteX17" fmla="*/ 149751 w 8491753"/>
              <a:gd name="connsiteY17" fmla="*/ 1770949 h 3882436"/>
              <a:gd name="connsiteX18" fmla="*/ 266969 w 8491753"/>
              <a:gd name="connsiteY18" fmla="*/ 1701251 h 3882436"/>
              <a:gd name="connsiteX19" fmla="*/ 1160362 w 8491753"/>
              <a:gd name="connsiteY19" fmla="*/ 1720259 h 3882436"/>
              <a:gd name="connsiteX20" fmla="*/ 1309262 w 8491753"/>
              <a:gd name="connsiteY20" fmla="*/ 1666403 h 3882436"/>
              <a:gd name="connsiteX21" fmla="*/ 1160362 w 8491753"/>
              <a:gd name="connsiteY21" fmla="*/ 1580864 h 3882436"/>
              <a:gd name="connsiteX22" fmla="*/ 580607 w 8491753"/>
              <a:gd name="connsiteY22" fmla="*/ 1517503 h 3882436"/>
              <a:gd name="connsiteX23" fmla="*/ 428540 w 8491753"/>
              <a:gd name="connsiteY23" fmla="*/ 1374940 h 3882436"/>
              <a:gd name="connsiteX24" fmla="*/ 171927 w 8491753"/>
              <a:gd name="connsiteY24" fmla="*/ 1210201 h 3882436"/>
              <a:gd name="connsiteX25" fmla="*/ 349338 w 8491753"/>
              <a:gd name="connsiteY25" fmla="*/ 1073974 h 3882436"/>
              <a:gd name="connsiteX26" fmla="*/ 61044 w 8491753"/>
              <a:gd name="connsiteY26" fmla="*/ 871218 h 3882436"/>
              <a:gd name="connsiteX27" fmla="*/ 143414 w 8491753"/>
              <a:gd name="connsiteY27" fmla="*/ 605101 h 3882436"/>
              <a:gd name="connsiteX28" fmla="*/ 628128 w 8491753"/>
              <a:gd name="connsiteY28" fmla="*/ 541739 h 3882436"/>
              <a:gd name="connsiteX29" fmla="*/ 1277580 w 8491753"/>
              <a:gd name="connsiteY29" fmla="*/ 449865 h 3882436"/>
              <a:gd name="connsiteX30" fmla="*/ 1930202 w 8491753"/>
              <a:gd name="connsiteY30" fmla="*/ 370664 h 3882436"/>
              <a:gd name="connsiteX31" fmla="*/ 2582822 w 8491753"/>
              <a:gd name="connsiteY31" fmla="*/ 370664 h 3882436"/>
              <a:gd name="connsiteX32" fmla="*/ 2769739 w 8491753"/>
              <a:gd name="connsiteY32" fmla="*/ 377000 h 3882436"/>
              <a:gd name="connsiteX33" fmla="*/ 2772907 w 8491753"/>
              <a:gd name="connsiteY33" fmla="*/ 377000 h 3882436"/>
              <a:gd name="connsiteX34" fmla="*/ 3583931 w 8491753"/>
              <a:gd name="connsiteY34" fmla="*/ 405513 h 3882436"/>
              <a:gd name="connsiteX35" fmla="*/ 3884897 w 8491753"/>
              <a:gd name="connsiteY35" fmla="*/ 408681 h 3882436"/>
              <a:gd name="connsiteX36" fmla="*/ 4537518 w 8491753"/>
              <a:gd name="connsiteY36" fmla="*/ 411848 h 3882436"/>
              <a:gd name="connsiteX37" fmla="*/ 5186971 w 8491753"/>
              <a:gd name="connsiteY37" fmla="*/ 399176 h 3882436"/>
              <a:gd name="connsiteX38" fmla="*/ 5845928 w 8491753"/>
              <a:gd name="connsiteY38" fmla="*/ 361159 h 3882436"/>
              <a:gd name="connsiteX39" fmla="*/ 6495381 w 8491753"/>
              <a:gd name="connsiteY39" fmla="*/ 310470 h 3882436"/>
              <a:gd name="connsiteX40" fmla="*/ 6910398 w 8491753"/>
              <a:gd name="connsiteY40" fmla="*/ 196420 h 3882436"/>
              <a:gd name="connsiteX41" fmla="*/ 7360262 w 8491753"/>
              <a:gd name="connsiteY41" fmla="*/ 0 h 388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91753" h="3882436">
                <a:moveTo>
                  <a:pt x="7360262" y="0"/>
                </a:moveTo>
                <a:cubicBezTo>
                  <a:pt x="7477481" y="142563"/>
                  <a:pt x="7651725" y="183748"/>
                  <a:pt x="7800623" y="266118"/>
                </a:cubicBezTo>
                <a:cubicBezTo>
                  <a:pt x="7946354" y="329479"/>
                  <a:pt x="8361371" y="696974"/>
                  <a:pt x="8418395" y="817361"/>
                </a:cubicBezTo>
                <a:cubicBezTo>
                  <a:pt x="8519774" y="1026453"/>
                  <a:pt x="8494429" y="1793125"/>
                  <a:pt x="8469084" y="2062410"/>
                </a:cubicBezTo>
                <a:cubicBezTo>
                  <a:pt x="8374043" y="2734040"/>
                  <a:pt x="8025556" y="3507048"/>
                  <a:pt x="7993875" y="3538728"/>
                </a:cubicBezTo>
                <a:cubicBezTo>
                  <a:pt x="7892497" y="3516552"/>
                  <a:pt x="7661229" y="3865039"/>
                  <a:pt x="7486985" y="3877711"/>
                </a:cubicBezTo>
                <a:cubicBezTo>
                  <a:pt x="7303237" y="3890384"/>
                  <a:pt x="4604047" y="3880880"/>
                  <a:pt x="4198536" y="3808014"/>
                </a:cubicBezTo>
                <a:cubicBezTo>
                  <a:pt x="1993563" y="3405670"/>
                  <a:pt x="1942874" y="3259939"/>
                  <a:pt x="1942874" y="3259939"/>
                </a:cubicBezTo>
                <a:cubicBezTo>
                  <a:pt x="1942874" y="3259939"/>
                  <a:pt x="2177311" y="3231426"/>
                  <a:pt x="2291361" y="3193410"/>
                </a:cubicBezTo>
                <a:cubicBezTo>
                  <a:pt x="2126622" y="3190241"/>
                  <a:pt x="1477169" y="3069855"/>
                  <a:pt x="1451824" y="3047678"/>
                </a:cubicBezTo>
                <a:cubicBezTo>
                  <a:pt x="1464497" y="3041343"/>
                  <a:pt x="1483505" y="3035006"/>
                  <a:pt x="1499345" y="3028670"/>
                </a:cubicBezTo>
                <a:cubicBezTo>
                  <a:pt x="1464497" y="3009662"/>
                  <a:pt x="1435984" y="2987486"/>
                  <a:pt x="1407471" y="2952636"/>
                </a:cubicBezTo>
                <a:cubicBezTo>
                  <a:pt x="1315597" y="2835418"/>
                  <a:pt x="1160362" y="2876603"/>
                  <a:pt x="1030471" y="2832250"/>
                </a:cubicBezTo>
                <a:cubicBezTo>
                  <a:pt x="1112841" y="2585141"/>
                  <a:pt x="1331438" y="2677015"/>
                  <a:pt x="1499345" y="2629494"/>
                </a:cubicBezTo>
                <a:cubicBezTo>
                  <a:pt x="1058984" y="2483763"/>
                  <a:pt x="1144523" y="2407729"/>
                  <a:pt x="970279" y="2353873"/>
                </a:cubicBezTo>
                <a:cubicBezTo>
                  <a:pt x="751682" y="2287343"/>
                  <a:pt x="700993" y="2287343"/>
                  <a:pt x="700993" y="2287343"/>
                </a:cubicBezTo>
                <a:cubicBezTo>
                  <a:pt x="957606" y="2084587"/>
                  <a:pt x="1264908" y="2303184"/>
                  <a:pt x="1588051" y="1942023"/>
                </a:cubicBezTo>
                <a:cubicBezTo>
                  <a:pt x="1277580" y="1891335"/>
                  <a:pt x="349338" y="1865990"/>
                  <a:pt x="149751" y="1770949"/>
                </a:cubicBezTo>
                <a:cubicBezTo>
                  <a:pt x="225784" y="1805797"/>
                  <a:pt x="232120" y="1701251"/>
                  <a:pt x="266969" y="1701251"/>
                </a:cubicBezTo>
                <a:cubicBezTo>
                  <a:pt x="561599" y="1698083"/>
                  <a:pt x="862565" y="1758277"/>
                  <a:pt x="1160362" y="1720259"/>
                </a:cubicBezTo>
                <a:cubicBezTo>
                  <a:pt x="1214219" y="1717092"/>
                  <a:pt x="1299758" y="1745604"/>
                  <a:pt x="1309262" y="1666403"/>
                </a:cubicBezTo>
                <a:cubicBezTo>
                  <a:pt x="1318765" y="1568192"/>
                  <a:pt x="1207884" y="1590368"/>
                  <a:pt x="1160362" y="1580864"/>
                </a:cubicBezTo>
                <a:cubicBezTo>
                  <a:pt x="967110" y="1549184"/>
                  <a:pt x="777027" y="1536512"/>
                  <a:pt x="580607" y="1517503"/>
                </a:cubicBezTo>
                <a:cubicBezTo>
                  <a:pt x="498238" y="1507999"/>
                  <a:pt x="396860" y="1527007"/>
                  <a:pt x="428540" y="1374940"/>
                </a:cubicBezTo>
                <a:cubicBezTo>
                  <a:pt x="403195" y="1229209"/>
                  <a:pt x="251129" y="1279898"/>
                  <a:pt x="171927" y="1210201"/>
                </a:cubicBezTo>
                <a:cubicBezTo>
                  <a:pt x="209944" y="1127831"/>
                  <a:pt x="317658" y="1184857"/>
                  <a:pt x="349338" y="1073974"/>
                </a:cubicBezTo>
                <a:cubicBezTo>
                  <a:pt x="197271" y="1108823"/>
                  <a:pt x="213112" y="868050"/>
                  <a:pt x="61044" y="871218"/>
                </a:cubicBezTo>
                <a:cubicBezTo>
                  <a:pt x="-65678" y="728655"/>
                  <a:pt x="26196" y="658957"/>
                  <a:pt x="143414" y="605101"/>
                </a:cubicBezTo>
                <a:cubicBezTo>
                  <a:pt x="295481" y="538572"/>
                  <a:pt x="463388" y="554411"/>
                  <a:pt x="628128" y="541739"/>
                </a:cubicBezTo>
                <a:cubicBezTo>
                  <a:pt x="846725" y="513227"/>
                  <a:pt x="1055817" y="446698"/>
                  <a:pt x="1277580" y="449865"/>
                </a:cubicBezTo>
                <a:cubicBezTo>
                  <a:pt x="1486673" y="383336"/>
                  <a:pt x="1717941" y="456201"/>
                  <a:pt x="1930202" y="370664"/>
                </a:cubicBezTo>
                <a:cubicBezTo>
                  <a:pt x="2145630" y="370664"/>
                  <a:pt x="2364226" y="370664"/>
                  <a:pt x="2582822" y="370664"/>
                </a:cubicBezTo>
                <a:cubicBezTo>
                  <a:pt x="2646185" y="373831"/>
                  <a:pt x="2706377" y="373831"/>
                  <a:pt x="2769739" y="377000"/>
                </a:cubicBezTo>
                <a:cubicBezTo>
                  <a:pt x="2769739" y="377000"/>
                  <a:pt x="2772907" y="377000"/>
                  <a:pt x="2772907" y="377000"/>
                </a:cubicBezTo>
                <a:cubicBezTo>
                  <a:pt x="3045361" y="386504"/>
                  <a:pt x="3314646" y="392840"/>
                  <a:pt x="3583931" y="405513"/>
                </a:cubicBezTo>
                <a:cubicBezTo>
                  <a:pt x="3685309" y="405513"/>
                  <a:pt x="3783519" y="408681"/>
                  <a:pt x="3884897" y="408681"/>
                </a:cubicBezTo>
                <a:cubicBezTo>
                  <a:pt x="4100325" y="424520"/>
                  <a:pt x="4318922" y="434025"/>
                  <a:pt x="4537518" y="411848"/>
                </a:cubicBezTo>
                <a:cubicBezTo>
                  <a:pt x="4756115" y="430857"/>
                  <a:pt x="4968375" y="418185"/>
                  <a:pt x="5186971" y="399176"/>
                </a:cubicBezTo>
                <a:cubicBezTo>
                  <a:pt x="5408735" y="421353"/>
                  <a:pt x="5627332" y="389672"/>
                  <a:pt x="5845928" y="361159"/>
                </a:cubicBezTo>
                <a:cubicBezTo>
                  <a:pt x="6064526" y="373831"/>
                  <a:pt x="6283122" y="373831"/>
                  <a:pt x="6495381" y="310470"/>
                </a:cubicBezTo>
                <a:cubicBezTo>
                  <a:pt x="6656953" y="380168"/>
                  <a:pt x="6736155" y="152067"/>
                  <a:pt x="6910398" y="196420"/>
                </a:cubicBezTo>
                <a:cubicBezTo>
                  <a:pt x="7084641" y="243941"/>
                  <a:pt x="7208196" y="63361"/>
                  <a:pt x="7360262" y="0"/>
                </a:cubicBezTo>
                <a:close/>
              </a:path>
            </a:pathLst>
          </a:custGeom>
          <a:solidFill>
            <a:srgbClr val="7BA8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slov 1"/>
          <p:cNvSpPr>
            <a:spLocks noGrp="1"/>
          </p:cNvSpPr>
          <p:nvPr>
            <p:ph type="ctrTitle"/>
          </p:nvPr>
        </p:nvSpPr>
        <p:spPr>
          <a:xfrm>
            <a:off x="6720025" y="3502594"/>
            <a:ext cx="4274095" cy="1104450"/>
          </a:xfrm>
        </p:spPr>
        <p:txBody>
          <a:bodyPr anchor="b">
            <a:normAutofit/>
          </a:bodyPr>
          <a:lstStyle/>
          <a:p>
            <a:pPr algn="ctr"/>
            <a:r>
              <a:rPr lang="hr-HR" sz="3200"/>
              <a:t>Rezultati ankete</a:t>
            </a:r>
          </a:p>
        </p:txBody>
      </p:sp>
      <p:sp>
        <p:nvSpPr>
          <p:cNvPr id="3" name="Podnaslov 2"/>
          <p:cNvSpPr>
            <a:spLocks noGrp="1"/>
          </p:cNvSpPr>
          <p:nvPr>
            <p:ph type="subTitle" idx="1"/>
          </p:nvPr>
        </p:nvSpPr>
        <p:spPr>
          <a:xfrm>
            <a:off x="7477151" y="4710926"/>
            <a:ext cx="3317064" cy="646785"/>
          </a:xfrm>
        </p:spPr>
        <p:txBody>
          <a:bodyPr vert="horz" lIns="91440" tIns="45720" rIns="91440" bIns="45720" rtlCol="0" anchor="t">
            <a:normAutofit lnSpcReduction="10000"/>
          </a:bodyPr>
          <a:lstStyle/>
          <a:p>
            <a:pPr algn="ctr"/>
            <a:r>
              <a:rPr lang="hr-HR" sz="2000"/>
              <a:t>Kako smanjiti otpad od hrane?</a:t>
            </a:r>
          </a:p>
        </p:txBody>
      </p:sp>
      <p:sp>
        <p:nvSpPr>
          <p:cNvPr id="25" name="TekstniOkvir 24">
            <a:extLst>
              <a:ext uri="{FF2B5EF4-FFF2-40B4-BE49-F238E27FC236}">
                <a16:creationId xmlns:a16="http://schemas.microsoft.com/office/drawing/2014/main" id="{D66B9990-CF73-4A34-97C9-1E752EBD7AD1}"/>
              </a:ext>
            </a:extLst>
          </p:cNvPr>
          <p:cNvSpPr txBox="1"/>
          <p:nvPr/>
        </p:nvSpPr>
        <p:spPr>
          <a:xfrm>
            <a:off x="8672555" y="5480874"/>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hr-HR"/>
              <a:t>Gimnazija dr. Ivana Kranjčeva Đurđevac</a:t>
            </a:r>
          </a:p>
        </p:txBody>
      </p:sp>
      <p:pic>
        <p:nvPicPr>
          <p:cNvPr id="26" name="Slika 26">
            <a:extLst>
              <a:ext uri="{FF2B5EF4-FFF2-40B4-BE49-F238E27FC236}">
                <a16:creationId xmlns:a16="http://schemas.microsoft.com/office/drawing/2014/main" id="{539250DA-4E75-446B-8FB6-645EBE652373}"/>
              </a:ext>
            </a:extLst>
          </p:cNvPr>
          <p:cNvPicPr>
            <a:picLocks noChangeAspect="1"/>
          </p:cNvPicPr>
          <p:nvPr/>
        </p:nvPicPr>
        <p:blipFill>
          <a:blip r:embed="rId5"/>
          <a:stretch>
            <a:fillRect/>
          </a:stretch>
        </p:blipFill>
        <p:spPr>
          <a:xfrm>
            <a:off x="3469341" y="3065931"/>
            <a:ext cx="3493993" cy="348278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47140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10"/>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9B253EA-6EE7-4B22-9CA0-76FE318A7CA5}"/>
              </a:ext>
            </a:extLst>
          </p:cNvPr>
          <p:cNvSpPr>
            <a:spLocks noGrp="1"/>
          </p:cNvSpPr>
          <p:nvPr>
            <p:ph type="title"/>
          </p:nvPr>
        </p:nvSpPr>
        <p:spPr/>
        <p:txBody>
          <a:bodyPr/>
          <a:lstStyle/>
          <a:p>
            <a:r>
              <a:rPr lang="hr-HR"/>
              <a:t>3. tvrdnja</a:t>
            </a:r>
          </a:p>
        </p:txBody>
      </p:sp>
      <p:sp>
        <p:nvSpPr>
          <p:cNvPr id="7" name="Rezervirano mjesto sadržaja 2">
            <a:extLst>
              <a:ext uri="{FF2B5EF4-FFF2-40B4-BE49-F238E27FC236}">
                <a16:creationId xmlns:a16="http://schemas.microsoft.com/office/drawing/2014/main" id="{E32624F3-BE62-485D-9C77-0A9713F904EB}"/>
              </a:ext>
            </a:extLst>
          </p:cNvPr>
          <p:cNvSpPr>
            <a:spLocks noGrp="1"/>
          </p:cNvSpPr>
          <p:nvPr>
            <p:ph idx="1"/>
          </p:nvPr>
        </p:nvSpPr>
        <p:spPr>
          <a:xfrm>
            <a:off x="535488" y="1736344"/>
            <a:ext cx="4443235" cy="4174897"/>
          </a:xfrm>
        </p:spPr>
        <p:txBody>
          <a:bodyPr vert="horz" lIns="91440" tIns="45720" rIns="91440" bIns="45720" rtlCol="0" anchor="t">
            <a:normAutofit/>
          </a:bodyPr>
          <a:lstStyle/>
          <a:p>
            <a:r>
              <a:rPr lang="hr-HR">
                <a:ea typeface="+mn-lt"/>
                <a:cs typeface="+mn-lt"/>
              </a:rPr>
              <a:t>Ako na namirnici piše: „Upotrijebiti do" to znači da se namirnica smije konzumirati nakon navedenog datuma, ali nakon navedenog roka gubi svoj okus i teksturu. </a:t>
            </a:r>
            <a:endParaRPr lang="hr-HR"/>
          </a:p>
        </p:txBody>
      </p:sp>
      <p:pic>
        <p:nvPicPr>
          <p:cNvPr id="8" name="Slika 8">
            <a:extLst>
              <a:ext uri="{FF2B5EF4-FFF2-40B4-BE49-F238E27FC236}">
                <a16:creationId xmlns:a16="http://schemas.microsoft.com/office/drawing/2014/main" id="{5C5E9B96-767C-481B-9A39-23AEE56EBC71}"/>
              </a:ext>
            </a:extLst>
          </p:cNvPr>
          <p:cNvPicPr>
            <a:picLocks noChangeAspect="1"/>
          </p:cNvPicPr>
          <p:nvPr/>
        </p:nvPicPr>
        <p:blipFill>
          <a:blip r:embed="rId2"/>
          <a:stretch>
            <a:fillRect/>
          </a:stretch>
        </p:blipFill>
        <p:spPr>
          <a:xfrm>
            <a:off x="4997569" y="1838145"/>
            <a:ext cx="7013276" cy="40731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40768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9B253EA-6EE7-4B22-9CA0-76FE318A7CA5}"/>
              </a:ext>
            </a:extLst>
          </p:cNvPr>
          <p:cNvSpPr>
            <a:spLocks noGrp="1"/>
          </p:cNvSpPr>
          <p:nvPr>
            <p:ph type="title"/>
          </p:nvPr>
        </p:nvSpPr>
        <p:spPr/>
        <p:txBody>
          <a:bodyPr/>
          <a:lstStyle/>
          <a:p>
            <a:r>
              <a:rPr lang="hr-HR"/>
              <a:t>4. tvrdnja</a:t>
            </a:r>
          </a:p>
        </p:txBody>
      </p:sp>
      <p:sp>
        <p:nvSpPr>
          <p:cNvPr id="7" name="Rezervirano mjesto sadržaja 2">
            <a:extLst>
              <a:ext uri="{FF2B5EF4-FFF2-40B4-BE49-F238E27FC236}">
                <a16:creationId xmlns:a16="http://schemas.microsoft.com/office/drawing/2014/main" id="{E32624F3-BE62-485D-9C77-0A9713F904EB}"/>
              </a:ext>
            </a:extLst>
          </p:cNvPr>
          <p:cNvSpPr>
            <a:spLocks noGrp="1"/>
          </p:cNvSpPr>
          <p:nvPr>
            <p:ph idx="1"/>
          </p:nvPr>
        </p:nvSpPr>
        <p:spPr>
          <a:xfrm>
            <a:off x="535488" y="1736344"/>
            <a:ext cx="4443235" cy="4174897"/>
          </a:xfrm>
        </p:spPr>
        <p:txBody>
          <a:bodyPr vert="horz" lIns="91440" tIns="45720" rIns="91440" bIns="45720" rtlCol="0" anchor="t">
            <a:normAutofit/>
          </a:bodyPr>
          <a:lstStyle/>
          <a:p>
            <a:r>
              <a:rPr lang="hr-HR">
                <a:ea typeface="+mn-lt"/>
                <a:cs typeface="+mn-lt"/>
              </a:rPr>
              <a:t>Ako na namirnici piše: „Najbolje upotrijebiti do" ili "Najbolje upotrijebiti do kraja..." To znači da se hrana nakon isteka roka ne smije konzumirati.</a:t>
            </a:r>
            <a:endParaRPr lang="hr-HR"/>
          </a:p>
        </p:txBody>
      </p:sp>
      <p:pic>
        <p:nvPicPr>
          <p:cNvPr id="3" name="Slika 3">
            <a:extLst>
              <a:ext uri="{FF2B5EF4-FFF2-40B4-BE49-F238E27FC236}">
                <a16:creationId xmlns:a16="http://schemas.microsoft.com/office/drawing/2014/main" id="{BF7CDCE7-4CC2-44BA-A808-4527D882A985}"/>
              </a:ext>
            </a:extLst>
          </p:cNvPr>
          <p:cNvPicPr>
            <a:picLocks noChangeAspect="1"/>
          </p:cNvPicPr>
          <p:nvPr/>
        </p:nvPicPr>
        <p:blipFill>
          <a:blip r:embed="rId2"/>
          <a:stretch>
            <a:fillRect/>
          </a:stretch>
        </p:blipFill>
        <p:spPr>
          <a:xfrm>
            <a:off x="5083833" y="1291806"/>
            <a:ext cx="6970143" cy="40731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06886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9B253EA-6EE7-4B22-9CA0-76FE318A7CA5}"/>
              </a:ext>
            </a:extLst>
          </p:cNvPr>
          <p:cNvSpPr>
            <a:spLocks noGrp="1"/>
          </p:cNvSpPr>
          <p:nvPr>
            <p:ph type="title"/>
          </p:nvPr>
        </p:nvSpPr>
        <p:spPr/>
        <p:txBody>
          <a:bodyPr/>
          <a:lstStyle/>
          <a:p>
            <a:r>
              <a:rPr lang="hr-HR"/>
              <a:t>5. tvrdnja</a:t>
            </a:r>
          </a:p>
        </p:txBody>
      </p:sp>
      <p:sp>
        <p:nvSpPr>
          <p:cNvPr id="7" name="Rezervirano mjesto sadržaja 2">
            <a:extLst>
              <a:ext uri="{FF2B5EF4-FFF2-40B4-BE49-F238E27FC236}">
                <a16:creationId xmlns:a16="http://schemas.microsoft.com/office/drawing/2014/main" id="{E32624F3-BE62-485D-9C77-0A9713F904EB}"/>
              </a:ext>
            </a:extLst>
          </p:cNvPr>
          <p:cNvSpPr>
            <a:spLocks noGrp="1"/>
          </p:cNvSpPr>
          <p:nvPr>
            <p:ph idx="1"/>
          </p:nvPr>
        </p:nvSpPr>
        <p:spPr>
          <a:xfrm>
            <a:off x="535488" y="1736344"/>
            <a:ext cx="4443235" cy="4174897"/>
          </a:xfrm>
        </p:spPr>
        <p:txBody>
          <a:bodyPr vert="horz" lIns="91440" tIns="45720" rIns="91440" bIns="45720" rtlCol="0" anchor="t">
            <a:normAutofit lnSpcReduction="10000"/>
          </a:bodyPr>
          <a:lstStyle/>
          <a:p>
            <a:r>
              <a:rPr lang="hr-HR"/>
              <a:t>Oznake "Upotrijebiti do..." I "Najbolje upotrijebiti do..."  znače isto. Hrana s tim oznakama nakon navedenog roka gubi sva svoja svojstva i teksturu i opasna je za naše zdravlje.</a:t>
            </a:r>
          </a:p>
        </p:txBody>
      </p:sp>
      <p:pic>
        <p:nvPicPr>
          <p:cNvPr id="4" name="Slika 4">
            <a:extLst>
              <a:ext uri="{FF2B5EF4-FFF2-40B4-BE49-F238E27FC236}">
                <a16:creationId xmlns:a16="http://schemas.microsoft.com/office/drawing/2014/main" id="{8C5EC21E-9F71-480C-A64F-35A21549887D}"/>
              </a:ext>
            </a:extLst>
          </p:cNvPr>
          <p:cNvPicPr>
            <a:picLocks noChangeAspect="1"/>
          </p:cNvPicPr>
          <p:nvPr/>
        </p:nvPicPr>
        <p:blipFill>
          <a:blip r:embed="rId2"/>
          <a:stretch>
            <a:fillRect/>
          </a:stretch>
        </p:blipFill>
        <p:spPr>
          <a:xfrm>
            <a:off x="4853796" y="1334938"/>
            <a:ext cx="7142671" cy="41881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37506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9B253EA-6EE7-4B22-9CA0-76FE318A7CA5}"/>
              </a:ext>
            </a:extLst>
          </p:cNvPr>
          <p:cNvSpPr>
            <a:spLocks noGrp="1"/>
          </p:cNvSpPr>
          <p:nvPr>
            <p:ph type="title"/>
          </p:nvPr>
        </p:nvSpPr>
        <p:spPr/>
        <p:txBody>
          <a:bodyPr/>
          <a:lstStyle/>
          <a:p>
            <a:r>
              <a:rPr lang="hr-HR"/>
              <a:t>6. tvrdnja</a:t>
            </a:r>
          </a:p>
        </p:txBody>
      </p:sp>
      <p:sp>
        <p:nvSpPr>
          <p:cNvPr id="7" name="Rezervirano mjesto sadržaja 2">
            <a:extLst>
              <a:ext uri="{FF2B5EF4-FFF2-40B4-BE49-F238E27FC236}">
                <a16:creationId xmlns:a16="http://schemas.microsoft.com/office/drawing/2014/main" id="{E32624F3-BE62-485D-9C77-0A9713F904EB}"/>
              </a:ext>
            </a:extLst>
          </p:cNvPr>
          <p:cNvSpPr>
            <a:spLocks noGrp="1"/>
          </p:cNvSpPr>
          <p:nvPr>
            <p:ph idx="1"/>
          </p:nvPr>
        </p:nvSpPr>
        <p:spPr>
          <a:xfrm>
            <a:off x="535488" y="1736344"/>
            <a:ext cx="4443235" cy="4174897"/>
          </a:xfrm>
        </p:spPr>
        <p:txBody>
          <a:bodyPr vert="horz" lIns="91440" tIns="45720" rIns="91440" bIns="45720" rtlCol="0" anchor="t">
            <a:normAutofit/>
          </a:bodyPr>
          <a:lstStyle/>
          <a:p>
            <a:r>
              <a:rPr lang="hr-HR"/>
              <a:t>Držanje namirnica u kupovnoj ambalaži skraćuje rok valjanosti, pa namirnice treba što prije raspakirati.</a:t>
            </a:r>
          </a:p>
        </p:txBody>
      </p:sp>
      <p:pic>
        <p:nvPicPr>
          <p:cNvPr id="3" name="Slika 4">
            <a:extLst>
              <a:ext uri="{FF2B5EF4-FFF2-40B4-BE49-F238E27FC236}">
                <a16:creationId xmlns:a16="http://schemas.microsoft.com/office/drawing/2014/main" id="{8DA0CA4A-619B-4BD2-9F7B-734B8D79E5FB}"/>
              </a:ext>
            </a:extLst>
          </p:cNvPr>
          <p:cNvPicPr>
            <a:picLocks noChangeAspect="1"/>
          </p:cNvPicPr>
          <p:nvPr/>
        </p:nvPicPr>
        <p:blipFill>
          <a:blip r:embed="rId2"/>
          <a:stretch>
            <a:fillRect/>
          </a:stretch>
        </p:blipFill>
        <p:spPr>
          <a:xfrm>
            <a:off x="4983192" y="1622485"/>
            <a:ext cx="6970143" cy="4044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34915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9C79674-525D-4B53-849D-C3418A0C97F4}"/>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AA430126-E700-466E-9BC0-BCDA94D34583}"/>
              </a:ext>
            </a:extLst>
          </p:cNvPr>
          <p:cNvSpPr>
            <a:spLocks noGrp="1"/>
          </p:cNvSpPr>
          <p:nvPr>
            <p:ph idx="1"/>
          </p:nvPr>
        </p:nvSpPr>
        <p:spPr/>
        <p:txBody>
          <a:bodyPr vert="horz" lIns="91440" tIns="45720" rIns="91440" bIns="45720" rtlCol="0" anchor="t">
            <a:normAutofit/>
          </a:bodyPr>
          <a:lstStyle/>
          <a:p>
            <a:r>
              <a:rPr lang="hr-HR"/>
              <a:t>Na sljedeće pitanje neki učenici odgovorili su djelomično, a neki uopće nisu odgovorili, stoga ukupan zbroj rezultata vjerojatno neće biti jednak broju sudionika ankete.</a:t>
            </a:r>
          </a:p>
        </p:txBody>
      </p:sp>
      <p:sp>
        <p:nvSpPr>
          <p:cNvPr id="4" name="TekstniOkvir 3">
            <a:extLst>
              <a:ext uri="{FF2B5EF4-FFF2-40B4-BE49-F238E27FC236}">
                <a16:creationId xmlns:a16="http://schemas.microsoft.com/office/drawing/2014/main" id="{76D5FFDB-706B-485D-AA89-68181EE70044}"/>
              </a:ext>
            </a:extLst>
          </p:cNvPr>
          <p:cNvSpPr txBox="1"/>
          <p:nvPr/>
        </p:nvSpPr>
        <p:spPr>
          <a:xfrm>
            <a:off x="1273834" y="3631721"/>
            <a:ext cx="9931879"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hr-HR" sz="3500"/>
              <a:t>Sljedeće tvrdnje ispitanici su trebali ocijeniti od 1 do 3 prema točnosti.</a:t>
            </a:r>
          </a:p>
        </p:txBody>
      </p:sp>
    </p:spTree>
    <p:extLst>
      <p:ext uri="{BB962C8B-B14F-4D97-AF65-F5344CB8AC3E}">
        <p14:creationId xmlns:p14="http://schemas.microsoft.com/office/powerpoint/2010/main" val="2631401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9B253EA-6EE7-4B22-9CA0-76FE318A7CA5}"/>
              </a:ext>
            </a:extLst>
          </p:cNvPr>
          <p:cNvSpPr>
            <a:spLocks noGrp="1"/>
          </p:cNvSpPr>
          <p:nvPr>
            <p:ph type="title"/>
          </p:nvPr>
        </p:nvSpPr>
        <p:spPr/>
        <p:txBody>
          <a:bodyPr/>
          <a:lstStyle/>
          <a:p>
            <a:r>
              <a:rPr lang="hr-HR"/>
              <a:t>1. tvrdnja</a:t>
            </a:r>
          </a:p>
        </p:txBody>
      </p:sp>
      <p:sp>
        <p:nvSpPr>
          <p:cNvPr id="7" name="Rezervirano mjesto sadržaja 2">
            <a:extLst>
              <a:ext uri="{FF2B5EF4-FFF2-40B4-BE49-F238E27FC236}">
                <a16:creationId xmlns:a16="http://schemas.microsoft.com/office/drawing/2014/main" id="{E32624F3-BE62-485D-9C77-0A9713F904EB}"/>
              </a:ext>
            </a:extLst>
          </p:cNvPr>
          <p:cNvSpPr>
            <a:spLocks noGrp="1"/>
          </p:cNvSpPr>
          <p:nvPr>
            <p:ph idx="1"/>
          </p:nvPr>
        </p:nvSpPr>
        <p:spPr>
          <a:xfrm>
            <a:off x="535488" y="1736344"/>
            <a:ext cx="4443235" cy="4174897"/>
          </a:xfrm>
        </p:spPr>
        <p:txBody>
          <a:bodyPr vert="horz" lIns="91440" tIns="45720" rIns="91440" bIns="45720" rtlCol="0" anchor="t">
            <a:normAutofit lnSpcReduction="10000"/>
          </a:bodyPr>
          <a:lstStyle/>
          <a:p>
            <a:r>
              <a:rPr lang="hr-HR"/>
              <a:t>Ako na namirnici piše "Upotrijebiti do" znači da se namirnica ne smije konzumirati nakon navedenog datuma osim ako je smrznuta. Takva hrana je brzo pokvarljiva i opasna za naše zdravlje.</a:t>
            </a:r>
          </a:p>
        </p:txBody>
      </p:sp>
      <p:pic>
        <p:nvPicPr>
          <p:cNvPr id="4" name="Slika 4">
            <a:extLst>
              <a:ext uri="{FF2B5EF4-FFF2-40B4-BE49-F238E27FC236}">
                <a16:creationId xmlns:a16="http://schemas.microsoft.com/office/drawing/2014/main" id="{38584EA4-4202-4685-B7FA-73A49BCA6080}"/>
              </a:ext>
            </a:extLst>
          </p:cNvPr>
          <p:cNvPicPr>
            <a:picLocks noChangeAspect="1"/>
          </p:cNvPicPr>
          <p:nvPr/>
        </p:nvPicPr>
        <p:blipFill>
          <a:blip r:embed="rId2"/>
          <a:stretch>
            <a:fillRect/>
          </a:stretch>
        </p:blipFill>
        <p:spPr>
          <a:xfrm>
            <a:off x="4983192" y="1306184"/>
            <a:ext cx="6855124" cy="40012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72428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9B253EA-6EE7-4B22-9CA0-76FE318A7CA5}"/>
              </a:ext>
            </a:extLst>
          </p:cNvPr>
          <p:cNvSpPr>
            <a:spLocks noGrp="1"/>
          </p:cNvSpPr>
          <p:nvPr>
            <p:ph type="title"/>
          </p:nvPr>
        </p:nvSpPr>
        <p:spPr/>
        <p:txBody>
          <a:bodyPr/>
          <a:lstStyle/>
          <a:p>
            <a:r>
              <a:rPr lang="hr-HR"/>
              <a:t>2. tvrdnja</a:t>
            </a:r>
          </a:p>
        </p:txBody>
      </p:sp>
      <p:sp>
        <p:nvSpPr>
          <p:cNvPr id="7" name="Rezervirano mjesto sadržaja 2">
            <a:extLst>
              <a:ext uri="{FF2B5EF4-FFF2-40B4-BE49-F238E27FC236}">
                <a16:creationId xmlns:a16="http://schemas.microsoft.com/office/drawing/2014/main" id="{E32624F3-BE62-485D-9C77-0A9713F904EB}"/>
              </a:ext>
            </a:extLst>
          </p:cNvPr>
          <p:cNvSpPr>
            <a:spLocks noGrp="1"/>
          </p:cNvSpPr>
          <p:nvPr>
            <p:ph idx="1"/>
          </p:nvPr>
        </p:nvSpPr>
        <p:spPr>
          <a:xfrm>
            <a:off x="535488" y="1736344"/>
            <a:ext cx="4443235" cy="4174897"/>
          </a:xfrm>
        </p:spPr>
        <p:txBody>
          <a:bodyPr vert="horz" lIns="91440" tIns="45720" rIns="91440" bIns="45720" rtlCol="0" anchor="t">
            <a:normAutofit fontScale="85000" lnSpcReduction="10000"/>
          </a:bodyPr>
          <a:lstStyle/>
          <a:p>
            <a:r>
              <a:rPr lang="hr-HR"/>
              <a:t>Ako na namirnici piše "Najbolje upotrijebiti do..." Ili "Najbolje upotrijebiti do kraja..." To označava datum do kojega hrana zadržava svoja najbolja svojstva kod pravilnog čuvanja. Takvu hranu moguće je konzumirati nakon navedenog roka, ali namirnica može gubiti okus i teksturu.</a:t>
            </a:r>
          </a:p>
        </p:txBody>
      </p:sp>
      <p:pic>
        <p:nvPicPr>
          <p:cNvPr id="3" name="Slika 4">
            <a:extLst>
              <a:ext uri="{FF2B5EF4-FFF2-40B4-BE49-F238E27FC236}">
                <a16:creationId xmlns:a16="http://schemas.microsoft.com/office/drawing/2014/main" id="{5A78F1BD-88CA-4CE6-AD3E-E9B52DC355FC}"/>
              </a:ext>
            </a:extLst>
          </p:cNvPr>
          <p:cNvPicPr>
            <a:picLocks noChangeAspect="1"/>
          </p:cNvPicPr>
          <p:nvPr/>
        </p:nvPicPr>
        <p:blipFill>
          <a:blip r:embed="rId2"/>
          <a:stretch>
            <a:fillRect/>
          </a:stretch>
        </p:blipFill>
        <p:spPr>
          <a:xfrm>
            <a:off x="5141343" y="1205542"/>
            <a:ext cx="6927011" cy="40299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79891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9B253EA-6EE7-4B22-9CA0-76FE318A7CA5}"/>
              </a:ext>
            </a:extLst>
          </p:cNvPr>
          <p:cNvSpPr>
            <a:spLocks noGrp="1"/>
          </p:cNvSpPr>
          <p:nvPr>
            <p:ph type="title"/>
          </p:nvPr>
        </p:nvSpPr>
        <p:spPr/>
        <p:txBody>
          <a:bodyPr/>
          <a:lstStyle/>
          <a:p>
            <a:r>
              <a:rPr lang="hr-HR"/>
              <a:t>3. tvrdnja</a:t>
            </a:r>
          </a:p>
        </p:txBody>
      </p:sp>
      <p:sp>
        <p:nvSpPr>
          <p:cNvPr id="7" name="Rezervirano mjesto sadržaja 2">
            <a:extLst>
              <a:ext uri="{FF2B5EF4-FFF2-40B4-BE49-F238E27FC236}">
                <a16:creationId xmlns:a16="http://schemas.microsoft.com/office/drawing/2014/main" id="{E32624F3-BE62-485D-9C77-0A9713F904EB}"/>
              </a:ext>
            </a:extLst>
          </p:cNvPr>
          <p:cNvSpPr>
            <a:spLocks noGrp="1"/>
          </p:cNvSpPr>
          <p:nvPr>
            <p:ph idx="1"/>
          </p:nvPr>
        </p:nvSpPr>
        <p:spPr>
          <a:xfrm>
            <a:off x="535488" y="1736344"/>
            <a:ext cx="4443235" cy="4174897"/>
          </a:xfrm>
        </p:spPr>
        <p:txBody>
          <a:bodyPr vert="horz" lIns="91440" tIns="45720" rIns="91440" bIns="45720" rtlCol="0" anchor="t">
            <a:normAutofit/>
          </a:bodyPr>
          <a:lstStyle/>
          <a:p>
            <a:r>
              <a:rPr lang="hr-HR"/>
              <a:t>Ako na namirnici piše "Upotrijebiti do" to znači da se namirnica smije konzumirati nakon navedenog datuma, ali nakon navedenog roka gubi svoj okus i teksturu.</a:t>
            </a:r>
          </a:p>
        </p:txBody>
      </p:sp>
      <p:pic>
        <p:nvPicPr>
          <p:cNvPr id="4" name="Slika 4">
            <a:extLst>
              <a:ext uri="{FF2B5EF4-FFF2-40B4-BE49-F238E27FC236}">
                <a16:creationId xmlns:a16="http://schemas.microsoft.com/office/drawing/2014/main" id="{CD8CDA85-A1A5-405D-AC1B-AE9AE8F953CF}"/>
              </a:ext>
            </a:extLst>
          </p:cNvPr>
          <p:cNvPicPr>
            <a:picLocks noChangeAspect="1"/>
          </p:cNvPicPr>
          <p:nvPr/>
        </p:nvPicPr>
        <p:blipFill>
          <a:blip r:embed="rId2"/>
          <a:stretch>
            <a:fillRect/>
          </a:stretch>
        </p:blipFill>
        <p:spPr>
          <a:xfrm>
            <a:off x="4983192" y="1277429"/>
            <a:ext cx="6998897" cy="40874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68377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9B253EA-6EE7-4B22-9CA0-76FE318A7CA5}"/>
              </a:ext>
            </a:extLst>
          </p:cNvPr>
          <p:cNvSpPr>
            <a:spLocks noGrp="1"/>
          </p:cNvSpPr>
          <p:nvPr>
            <p:ph type="title"/>
          </p:nvPr>
        </p:nvSpPr>
        <p:spPr/>
        <p:txBody>
          <a:bodyPr/>
          <a:lstStyle/>
          <a:p>
            <a:r>
              <a:rPr lang="hr-HR"/>
              <a:t>4. tvrdnja</a:t>
            </a:r>
          </a:p>
        </p:txBody>
      </p:sp>
      <p:sp>
        <p:nvSpPr>
          <p:cNvPr id="7" name="Rezervirano mjesto sadržaja 2">
            <a:extLst>
              <a:ext uri="{FF2B5EF4-FFF2-40B4-BE49-F238E27FC236}">
                <a16:creationId xmlns:a16="http://schemas.microsoft.com/office/drawing/2014/main" id="{E32624F3-BE62-485D-9C77-0A9713F904EB}"/>
              </a:ext>
            </a:extLst>
          </p:cNvPr>
          <p:cNvSpPr>
            <a:spLocks noGrp="1"/>
          </p:cNvSpPr>
          <p:nvPr>
            <p:ph idx="1"/>
          </p:nvPr>
        </p:nvSpPr>
        <p:spPr>
          <a:xfrm>
            <a:off x="535488" y="1736344"/>
            <a:ext cx="4443235" cy="4174897"/>
          </a:xfrm>
        </p:spPr>
        <p:txBody>
          <a:bodyPr vert="horz" lIns="91440" tIns="45720" rIns="91440" bIns="45720" rtlCol="0" anchor="t">
            <a:normAutofit/>
          </a:bodyPr>
          <a:lstStyle/>
          <a:p>
            <a:r>
              <a:rPr lang="hr-HR"/>
              <a:t>Ako na namirnici piše "Najbolje upotrijebiti do..." Ili "Najbolje upotrijebiti do kraja..." To znači da se hrana nakon isteka roka ne smije konzumirati.</a:t>
            </a:r>
          </a:p>
        </p:txBody>
      </p:sp>
      <p:pic>
        <p:nvPicPr>
          <p:cNvPr id="3" name="Slika 4">
            <a:extLst>
              <a:ext uri="{FF2B5EF4-FFF2-40B4-BE49-F238E27FC236}">
                <a16:creationId xmlns:a16="http://schemas.microsoft.com/office/drawing/2014/main" id="{4E58CFB4-2A2D-4198-B9F9-F2CDD16C7A65}"/>
              </a:ext>
            </a:extLst>
          </p:cNvPr>
          <p:cNvPicPr>
            <a:picLocks noChangeAspect="1"/>
          </p:cNvPicPr>
          <p:nvPr/>
        </p:nvPicPr>
        <p:blipFill>
          <a:blip r:embed="rId2"/>
          <a:stretch>
            <a:fillRect/>
          </a:stretch>
        </p:blipFill>
        <p:spPr>
          <a:xfrm>
            <a:off x="5055079" y="1449957"/>
            <a:ext cx="6783237" cy="39580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62968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9B253EA-6EE7-4B22-9CA0-76FE318A7CA5}"/>
              </a:ext>
            </a:extLst>
          </p:cNvPr>
          <p:cNvSpPr>
            <a:spLocks noGrp="1"/>
          </p:cNvSpPr>
          <p:nvPr>
            <p:ph type="title"/>
          </p:nvPr>
        </p:nvSpPr>
        <p:spPr/>
        <p:txBody>
          <a:bodyPr/>
          <a:lstStyle/>
          <a:p>
            <a:r>
              <a:rPr lang="hr-HR"/>
              <a:t>5. tvrdnja</a:t>
            </a:r>
          </a:p>
        </p:txBody>
      </p:sp>
      <p:sp>
        <p:nvSpPr>
          <p:cNvPr id="7" name="Rezervirano mjesto sadržaja 2">
            <a:extLst>
              <a:ext uri="{FF2B5EF4-FFF2-40B4-BE49-F238E27FC236}">
                <a16:creationId xmlns:a16="http://schemas.microsoft.com/office/drawing/2014/main" id="{E32624F3-BE62-485D-9C77-0A9713F904EB}"/>
              </a:ext>
            </a:extLst>
          </p:cNvPr>
          <p:cNvSpPr>
            <a:spLocks noGrp="1"/>
          </p:cNvSpPr>
          <p:nvPr>
            <p:ph idx="1"/>
          </p:nvPr>
        </p:nvSpPr>
        <p:spPr>
          <a:xfrm>
            <a:off x="535488" y="1736344"/>
            <a:ext cx="4443235" cy="4174897"/>
          </a:xfrm>
        </p:spPr>
        <p:txBody>
          <a:bodyPr vert="horz" lIns="91440" tIns="45720" rIns="91440" bIns="45720" rtlCol="0" anchor="t">
            <a:normAutofit/>
          </a:bodyPr>
          <a:lstStyle/>
          <a:p>
            <a:r>
              <a:rPr lang="hr-HR"/>
              <a:t>Oznake "Upotrijebiti do..." I "Najbolje upotrijebiti do..." Znače isto. Hrana s tim oznakama nakon navedenog roka gubi sva svoja svojstva i teksturu i opasna je za naše zdravlje.</a:t>
            </a:r>
          </a:p>
        </p:txBody>
      </p:sp>
      <p:pic>
        <p:nvPicPr>
          <p:cNvPr id="4" name="Slika 4">
            <a:extLst>
              <a:ext uri="{FF2B5EF4-FFF2-40B4-BE49-F238E27FC236}">
                <a16:creationId xmlns:a16="http://schemas.microsoft.com/office/drawing/2014/main" id="{4DF910F3-2A1B-484C-B4D4-693E3222D32B}"/>
              </a:ext>
            </a:extLst>
          </p:cNvPr>
          <p:cNvPicPr>
            <a:picLocks noChangeAspect="1"/>
          </p:cNvPicPr>
          <p:nvPr/>
        </p:nvPicPr>
        <p:blipFill>
          <a:blip r:embed="rId2"/>
          <a:stretch>
            <a:fillRect/>
          </a:stretch>
        </p:blipFill>
        <p:spPr>
          <a:xfrm>
            <a:off x="4882551" y="1564976"/>
            <a:ext cx="7185804" cy="41737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9846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FF53845-F62B-4542-A5F1-D68F6B918E91}"/>
              </a:ext>
            </a:extLst>
          </p:cNvPr>
          <p:cNvSpPr>
            <a:spLocks noGrp="1"/>
          </p:cNvSpPr>
          <p:nvPr>
            <p:ph type="title"/>
          </p:nvPr>
        </p:nvSpPr>
        <p:spPr/>
        <p:txBody>
          <a:bodyPr/>
          <a:lstStyle/>
          <a:p>
            <a:r>
              <a:rPr lang="hr-HR"/>
              <a:t>Sudionici</a:t>
            </a:r>
          </a:p>
        </p:txBody>
      </p:sp>
      <p:sp>
        <p:nvSpPr>
          <p:cNvPr id="3" name="Rezervirano mjesto sadržaja 2">
            <a:extLst>
              <a:ext uri="{FF2B5EF4-FFF2-40B4-BE49-F238E27FC236}">
                <a16:creationId xmlns:a16="http://schemas.microsoft.com/office/drawing/2014/main" id="{B040A4CB-1AB7-4EEF-A637-F810DC7AFCC1}"/>
              </a:ext>
            </a:extLst>
          </p:cNvPr>
          <p:cNvSpPr>
            <a:spLocks noGrp="1"/>
          </p:cNvSpPr>
          <p:nvPr>
            <p:ph idx="1"/>
          </p:nvPr>
        </p:nvSpPr>
        <p:spPr>
          <a:xfrm>
            <a:off x="838200" y="2011680"/>
            <a:ext cx="3688916" cy="4160520"/>
          </a:xfrm>
        </p:spPr>
        <p:txBody>
          <a:bodyPr vert="horz" lIns="91440" tIns="45720" rIns="91440" bIns="45720" rtlCol="0" anchor="t">
            <a:normAutofit/>
          </a:bodyPr>
          <a:lstStyle/>
          <a:p>
            <a:r>
              <a:rPr lang="hr-HR"/>
              <a:t>anketi je pristupilo 53 učenika naše škole</a:t>
            </a:r>
          </a:p>
          <a:p>
            <a:pPr marL="0" indent="0">
              <a:buNone/>
            </a:pPr>
            <a:endParaRPr lang="hr-HR"/>
          </a:p>
        </p:txBody>
      </p:sp>
      <p:pic>
        <p:nvPicPr>
          <p:cNvPr id="11" name="Slika 11">
            <a:extLst>
              <a:ext uri="{FF2B5EF4-FFF2-40B4-BE49-F238E27FC236}">
                <a16:creationId xmlns:a16="http://schemas.microsoft.com/office/drawing/2014/main" id="{777F4C33-D1AE-4113-9FB1-D400BE32EA92}"/>
              </a:ext>
            </a:extLst>
          </p:cNvPr>
          <p:cNvPicPr>
            <a:picLocks noChangeAspect="1"/>
          </p:cNvPicPr>
          <p:nvPr/>
        </p:nvPicPr>
        <p:blipFill>
          <a:blip r:embed="rId2"/>
          <a:stretch>
            <a:fillRect/>
          </a:stretch>
        </p:blipFill>
        <p:spPr>
          <a:xfrm>
            <a:off x="4536510" y="1313668"/>
            <a:ext cx="7252569" cy="42411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05079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9B253EA-6EE7-4B22-9CA0-76FE318A7CA5}"/>
              </a:ext>
            </a:extLst>
          </p:cNvPr>
          <p:cNvSpPr>
            <a:spLocks noGrp="1"/>
          </p:cNvSpPr>
          <p:nvPr>
            <p:ph type="title"/>
          </p:nvPr>
        </p:nvSpPr>
        <p:spPr/>
        <p:txBody>
          <a:bodyPr/>
          <a:lstStyle/>
          <a:p>
            <a:r>
              <a:rPr lang="hr-HR"/>
              <a:t>6. tvrdnja</a:t>
            </a:r>
          </a:p>
        </p:txBody>
      </p:sp>
      <p:sp>
        <p:nvSpPr>
          <p:cNvPr id="7" name="Rezervirano mjesto sadržaja 2">
            <a:extLst>
              <a:ext uri="{FF2B5EF4-FFF2-40B4-BE49-F238E27FC236}">
                <a16:creationId xmlns:a16="http://schemas.microsoft.com/office/drawing/2014/main" id="{E32624F3-BE62-485D-9C77-0A9713F904EB}"/>
              </a:ext>
            </a:extLst>
          </p:cNvPr>
          <p:cNvSpPr>
            <a:spLocks noGrp="1"/>
          </p:cNvSpPr>
          <p:nvPr>
            <p:ph idx="1"/>
          </p:nvPr>
        </p:nvSpPr>
        <p:spPr>
          <a:xfrm>
            <a:off x="535488" y="1736344"/>
            <a:ext cx="4443235" cy="4174897"/>
          </a:xfrm>
        </p:spPr>
        <p:txBody>
          <a:bodyPr vert="horz" lIns="91440" tIns="45720" rIns="91440" bIns="45720" rtlCol="0" anchor="t">
            <a:normAutofit/>
          </a:bodyPr>
          <a:lstStyle/>
          <a:p>
            <a:r>
              <a:rPr lang="hr-HR"/>
              <a:t>Držanje namirnica u kupovnoj ambalaži skraćuje rok valjanosti, pa namirnice treba što prije raspakirati.</a:t>
            </a:r>
          </a:p>
        </p:txBody>
      </p:sp>
      <p:pic>
        <p:nvPicPr>
          <p:cNvPr id="4" name="Slika 4">
            <a:extLst>
              <a:ext uri="{FF2B5EF4-FFF2-40B4-BE49-F238E27FC236}">
                <a16:creationId xmlns:a16="http://schemas.microsoft.com/office/drawing/2014/main" id="{FADAB4EE-47E4-4C96-9EA6-FB010A51402C}"/>
              </a:ext>
            </a:extLst>
          </p:cNvPr>
          <p:cNvPicPr>
            <a:picLocks noChangeAspect="1"/>
          </p:cNvPicPr>
          <p:nvPr/>
        </p:nvPicPr>
        <p:blipFill>
          <a:blip r:embed="rId2"/>
          <a:stretch>
            <a:fillRect/>
          </a:stretch>
        </p:blipFill>
        <p:spPr>
          <a:xfrm>
            <a:off x="5155721" y="1349315"/>
            <a:ext cx="6222520" cy="36274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48441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1552BFC-5606-4980-B2F5-706D38F4F23C}"/>
              </a:ext>
            </a:extLst>
          </p:cNvPr>
          <p:cNvSpPr>
            <a:spLocks noGrp="1"/>
          </p:cNvSpPr>
          <p:nvPr>
            <p:ph type="title"/>
          </p:nvPr>
        </p:nvSpPr>
        <p:spPr/>
        <p:txBody>
          <a:bodyPr/>
          <a:lstStyle/>
          <a:p>
            <a:r>
              <a:rPr lang="hr-HR"/>
              <a:t>Odvajate li ostatke hrane u spremnik za biootpad?</a:t>
            </a:r>
          </a:p>
        </p:txBody>
      </p:sp>
      <p:sp>
        <p:nvSpPr>
          <p:cNvPr id="3" name="Rezervirano mjesto sadržaja 2">
            <a:extLst>
              <a:ext uri="{FF2B5EF4-FFF2-40B4-BE49-F238E27FC236}">
                <a16:creationId xmlns:a16="http://schemas.microsoft.com/office/drawing/2014/main" id="{B123822A-F19A-49C3-B3D2-783CB4A93F9E}"/>
              </a:ext>
            </a:extLst>
          </p:cNvPr>
          <p:cNvSpPr>
            <a:spLocks noGrp="1"/>
          </p:cNvSpPr>
          <p:nvPr>
            <p:ph idx="1"/>
          </p:nvPr>
        </p:nvSpPr>
        <p:spPr>
          <a:xfrm>
            <a:off x="838200" y="2011680"/>
            <a:ext cx="3384431" cy="4160520"/>
          </a:xfrm>
        </p:spPr>
        <p:txBody>
          <a:bodyPr vert="horz" lIns="91440" tIns="45720" rIns="91440" bIns="45720" rtlCol="0" anchor="t">
            <a:normAutofit/>
          </a:bodyPr>
          <a:lstStyle/>
          <a:p>
            <a:r>
              <a:rPr lang="hr-HR"/>
              <a:t>Odgovor na ovo pitanje u većini je glasio: da, obavezno.</a:t>
            </a:r>
          </a:p>
        </p:txBody>
      </p:sp>
      <p:pic>
        <p:nvPicPr>
          <p:cNvPr id="5" name="Slika 5">
            <a:extLst>
              <a:ext uri="{FF2B5EF4-FFF2-40B4-BE49-F238E27FC236}">
                <a16:creationId xmlns:a16="http://schemas.microsoft.com/office/drawing/2014/main" id="{B0E02F1A-ABFE-4798-AA3A-9AC5CD17A67A}"/>
              </a:ext>
            </a:extLst>
          </p:cNvPr>
          <p:cNvPicPr>
            <a:picLocks noChangeAspect="1"/>
          </p:cNvPicPr>
          <p:nvPr/>
        </p:nvPicPr>
        <p:blipFill>
          <a:blip r:embed="rId2"/>
          <a:stretch>
            <a:fillRect/>
          </a:stretch>
        </p:blipFill>
        <p:spPr>
          <a:xfrm>
            <a:off x="4954438" y="2140070"/>
            <a:ext cx="5287992" cy="30954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59445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760DCD4-435A-455D-A2FB-130D9C098251}"/>
              </a:ext>
            </a:extLst>
          </p:cNvPr>
          <p:cNvSpPr>
            <a:spLocks noGrp="1"/>
          </p:cNvSpPr>
          <p:nvPr>
            <p:ph type="title"/>
          </p:nvPr>
        </p:nvSpPr>
        <p:spPr>
          <a:xfrm>
            <a:off x="838200" y="2636748"/>
            <a:ext cx="10515600" cy="1325563"/>
          </a:xfrm>
        </p:spPr>
        <p:txBody>
          <a:bodyPr>
            <a:normAutofit fontScale="90000"/>
          </a:bodyPr>
          <a:lstStyle/>
          <a:p>
            <a:r>
              <a:rPr lang="hr-HR"/>
              <a:t>Ukoliko su sudionici na prethodno pitanje odgovorili s NE, trebali su sljedeće tvrdnje ocijeniti od 1 do 3 prema točnosti.</a:t>
            </a:r>
          </a:p>
        </p:txBody>
      </p:sp>
      <p:sp>
        <p:nvSpPr>
          <p:cNvPr id="3" name="Rezervirano mjesto sadržaja 2">
            <a:extLst>
              <a:ext uri="{FF2B5EF4-FFF2-40B4-BE49-F238E27FC236}">
                <a16:creationId xmlns:a16="http://schemas.microsoft.com/office/drawing/2014/main" id="{3613C93D-4792-40FB-80B6-DD7B8134B527}"/>
              </a:ext>
            </a:extLst>
          </p:cNvPr>
          <p:cNvSpPr>
            <a:spLocks noGrp="1"/>
          </p:cNvSpPr>
          <p:nvPr>
            <p:ph idx="1"/>
          </p:nvPr>
        </p:nvSpPr>
        <p:spPr/>
        <p:txBody>
          <a:bodyPr/>
          <a:lstStyle/>
          <a:p>
            <a:endParaRPr lang="hr-HR"/>
          </a:p>
        </p:txBody>
      </p:sp>
    </p:spTree>
    <p:extLst>
      <p:ext uri="{BB962C8B-B14F-4D97-AF65-F5344CB8AC3E}">
        <p14:creationId xmlns:p14="http://schemas.microsoft.com/office/powerpoint/2010/main" val="3871610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4DD442E-BA53-49BC-BE63-32658A1C044F}"/>
              </a:ext>
            </a:extLst>
          </p:cNvPr>
          <p:cNvSpPr>
            <a:spLocks noGrp="1"/>
          </p:cNvSpPr>
          <p:nvPr>
            <p:ph type="title"/>
          </p:nvPr>
        </p:nvSpPr>
        <p:spPr/>
        <p:txBody>
          <a:bodyPr/>
          <a:lstStyle/>
          <a:p>
            <a:r>
              <a:rPr lang="hr-HR"/>
              <a:t>Odvajate li ostatke hrane u spremnik za biootpad?</a:t>
            </a:r>
          </a:p>
        </p:txBody>
      </p:sp>
      <p:sp>
        <p:nvSpPr>
          <p:cNvPr id="3" name="Rezervirano mjesto sadržaja 2">
            <a:extLst>
              <a:ext uri="{FF2B5EF4-FFF2-40B4-BE49-F238E27FC236}">
                <a16:creationId xmlns:a16="http://schemas.microsoft.com/office/drawing/2014/main" id="{FFD09DB3-5476-4B9F-A88D-D61C7DDA2731}"/>
              </a:ext>
            </a:extLst>
          </p:cNvPr>
          <p:cNvSpPr>
            <a:spLocks noGrp="1"/>
          </p:cNvSpPr>
          <p:nvPr>
            <p:ph sz="half" idx="1"/>
          </p:nvPr>
        </p:nvSpPr>
        <p:spPr/>
        <p:txBody>
          <a:bodyPr vert="horz" lIns="91440" tIns="45720" rIns="91440" bIns="45720" rtlCol="0" anchor="t">
            <a:normAutofit/>
          </a:bodyPr>
          <a:lstStyle/>
          <a:p>
            <a:r>
              <a:rPr lang="hr-HR"/>
              <a:t>Ne činim to jer ni drugi to ne rade.</a:t>
            </a:r>
          </a:p>
        </p:txBody>
      </p:sp>
      <p:sp>
        <p:nvSpPr>
          <p:cNvPr id="4" name="Rezervirano mjesto sadržaja 3">
            <a:extLst>
              <a:ext uri="{FF2B5EF4-FFF2-40B4-BE49-F238E27FC236}">
                <a16:creationId xmlns:a16="http://schemas.microsoft.com/office/drawing/2014/main" id="{9D4F764C-E0C6-45AB-83A3-7F6E23BA7FB6}"/>
              </a:ext>
            </a:extLst>
          </p:cNvPr>
          <p:cNvSpPr>
            <a:spLocks noGrp="1"/>
          </p:cNvSpPr>
          <p:nvPr>
            <p:ph sz="half" idx="2"/>
          </p:nvPr>
        </p:nvSpPr>
        <p:spPr/>
        <p:txBody>
          <a:bodyPr vert="horz" lIns="91440" tIns="45720" rIns="91440" bIns="45720" rtlCol="0" anchor="t">
            <a:normAutofit/>
          </a:bodyPr>
          <a:lstStyle/>
          <a:p>
            <a:r>
              <a:rPr lang="hr-HR"/>
              <a:t>Ionako će sav otpad završiti na istom odlagalištu.</a:t>
            </a:r>
          </a:p>
        </p:txBody>
      </p:sp>
      <p:pic>
        <p:nvPicPr>
          <p:cNvPr id="7" name="Slika 7">
            <a:extLst>
              <a:ext uri="{FF2B5EF4-FFF2-40B4-BE49-F238E27FC236}">
                <a16:creationId xmlns:a16="http://schemas.microsoft.com/office/drawing/2014/main" id="{7F3FB6CF-59E3-462A-B802-70874C2E7673}"/>
              </a:ext>
            </a:extLst>
          </p:cNvPr>
          <p:cNvPicPr>
            <a:picLocks noChangeAspect="1"/>
          </p:cNvPicPr>
          <p:nvPr/>
        </p:nvPicPr>
        <p:blipFill>
          <a:blip r:embed="rId2"/>
          <a:stretch>
            <a:fillRect/>
          </a:stretch>
        </p:blipFill>
        <p:spPr>
          <a:xfrm>
            <a:off x="1043797" y="3434032"/>
            <a:ext cx="4540369" cy="26497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Slika 8">
            <a:extLst>
              <a:ext uri="{FF2B5EF4-FFF2-40B4-BE49-F238E27FC236}">
                <a16:creationId xmlns:a16="http://schemas.microsoft.com/office/drawing/2014/main" id="{AA166E4F-3658-43D8-82F5-1A922A418E19}"/>
              </a:ext>
            </a:extLst>
          </p:cNvPr>
          <p:cNvPicPr>
            <a:picLocks noChangeAspect="1"/>
          </p:cNvPicPr>
          <p:nvPr/>
        </p:nvPicPr>
        <p:blipFill>
          <a:blip r:embed="rId3"/>
          <a:stretch>
            <a:fillRect/>
          </a:stretch>
        </p:blipFill>
        <p:spPr>
          <a:xfrm>
            <a:off x="6722853" y="3563428"/>
            <a:ext cx="4641011" cy="26497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07167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61720A6-32A5-430B-9150-83E94E66F6D4}"/>
              </a:ext>
            </a:extLst>
          </p:cNvPr>
          <p:cNvSpPr>
            <a:spLocks noGrp="1"/>
          </p:cNvSpPr>
          <p:nvPr>
            <p:ph type="title"/>
          </p:nvPr>
        </p:nvSpPr>
        <p:spPr/>
        <p:txBody>
          <a:bodyPr/>
          <a:lstStyle/>
          <a:p>
            <a:r>
              <a:rPr lang="hr-HR"/>
              <a:t>Odvajate li ostatke hrane u spremnik za biootpad?</a:t>
            </a:r>
          </a:p>
        </p:txBody>
      </p:sp>
      <p:sp>
        <p:nvSpPr>
          <p:cNvPr id="3" name="Rezervirano mjesto sadržaja 2">
            <a:extLst>
              <a:ext uri="{FF2B5EF4-FFF2-40B4-BE49-F238E27FC236}">
                <a16:creationId xmlns:a16="http://schemas.microsoft.com/office/drawing/2014/main" id="{5E8D8F1E-55A4-405F-A8EA-ACCFA4AF8299}"/>
              </a:ext>
            </a:extLst>
          </p:cNvPr>
          <p:cNvSpPr>
            <a:spLocks noGrp="1"/>
          </p:cNvSpPr>
          <p:nvPr>
            <p:ph sz="half" idx="1"/>
          </p:nvPr>
        </p:nvSpPr>
        <p:spPr/>
        <p:txBody>
          <a:bodyPr vert="horz" lIns="91440" tIns="45720" rIns="91440" bIns="45720" rtlCol="0" anchor="t">
            <a:normAutofit/>
          </a:bodyPr>
          <a:lstStyle/>
          <a:p>
            <a:r>
              <a:rPr lang="hr-HR"/>
              <a:t>Odvajanje otpada ionako ne utječe na poboljšanje stanja okoliša.</a:t>
            </a:r>
          </a:p>
        </p:txBody>
      </p:sp>
      <p:sp>
        <p:nvSpPr>
          <p:cNvPr id="4" name="Rezervirano mjesto sadržaja 3">
            <a:extLst>
              <a:ext uri="{FF2B5EF4-FFF2-40B4-BE49-F238E27FC236}">
                <a16:creationId xmlns:a16="http://schemas.microsoft.com/office/drawing/2014/main" id="{D2205544-6FB7-4AEE-B6FE-0D2D9C69DE55}"/>
              </a:ext>
            </a:extLst>
          </p:cNvPr>
          <p:cNvSpPr>
            <a:spLocks noGrp="1"/>
          </p:cNvSpPr>
          <p:nvPr>
            <p:ph sz="half" idx="2"/>
          </p:nvPr>
        </p:nvSpPr>
        <p:spPr/>
        <p:txBody>
          <a:bodyPr vert="horz" lIns="91440" tIns="45720" rIns="91440" bIns="45720" rtlCol="0" anchor="t">
            <a:normAutofit/>
          </a:bodyPr>
          <a:lstStyle/>
          <a:p>
            <a:r>
              <a:rPr lang="hr-HR"/>
              <a:t>U našem mjestu/kvartu nemamo spremnike za sortiranje otpada.</a:t>
            </a:r>
          </a:p>
          <a:p>
            <a:endParaRPr lang="hr-HR"/>
          </a:p>
        </p:txBody>
      </p:sp>
      <p:pic>
        <p:nvPicPr>
          <p:cNvPr id="7" name="Slika 7">
            <a:extLst>
              <a:ext uri="{FF2B5EF4-FFF2-40B4-BE49-F238E27FC236}">
                <a16:creationId xmlns:a16="http://schemas.microsoft.com/office/drawing/2014/main" id="{05AF6C19-59A9-4686-AB5E-EC3AA4144798}"/>
              </a:ext>
            </a:extLst>
          </p:cNvPr>
          <p:cNvPicPr>
            <a:picLocks noChangeAspect="1"/>
          </p:cNvPicPr>
          <p:nvPr/>
        </p:nvPicPr>
        <p:blipFill>
          <a:blip r:embed="rId2"/>
          <a:stretch>
            <a:fillRect/>
          </a:stretch>
        </p:blipFill>
        <p:spPr>
          <a:xfrm>
            <a:off x="1201947" y="3520296"/>
            <a:ext cx="4914181" cy="28510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Slika 8">
            <a:extLst>
              <a:ext uri="{FF2B5EF4-FFF2-40B4-BE49-F238E27FC236}">
                <a16:creationId xmlns:a16="http://schemas.microsoft.com/office/drawing/2014/main" id="{E0E998BF-E256-45C4-9932-34AAFDF4D099}"/>
              </a:ext>
            </a:extLst>
          </p:cNvPr>
          <p:cNvPicPr>
            <a:picLocks noChangeAspect="1"/>
          </p:cNvPicPr>
          <p:nvPr/>
        </p:nvPicPr>
        <p:blipFill>
          <a:blip r:embed="rId3"/>
          <a:stretch>
            <a:fillRect/>
          </a:stretch>
        </p:blipFill>
        <p:spPr>
          <a:xfrm>
            <a:off x="6751608" y="3520296"/>
            <a:ext cx="4784784" cy="2822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49709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06A89E0-2BA0-484A-ACB3-DCAF8B1FB3C1}"/>
              </a:ext>
            </a:extLst>
          </p:cNvPr>
          <p:cNvSpPr>
            <a:spLocks noGrp="1"/>
          </p:cNvSpPr>
          <p:nvPr>
            <p:ph type="title"/>
          </p:nvPr>
        </p:nvSpPr>
        <p:spPr/>
        <p:txBody>
          <a:bodyPr/>
          <a:lstStyle/>
          <a:p>
            <a:r>
              <a:rPr lang="hr-HR"/>
              <a:t>Što se od navedenog NE smije odlagati u biootpad?</a:t>
            </a:r>
          </a:p>
        </p:txBody>
      </p:sp>
      <p:sp>
        <p:nvSpPr>
          <p:cNvPr id="3" name="Rezervirano mjesto sadržaja 2">
            <a:extLst>
              <a:ext uri="{FF2B5EF4-FFF2-40B4-BE49-F238E27FC236}">
                <a16:creationId xmlns:a16="http://schemas.microsoft.com/office/drawing/2014/main" id="{96A7506B-FCCE-470E-9B14-FFDB7A838B4E}"/>
              </a:ext>
            </a:extLst>
          </p:cNvPr>
          <p:cNvSpPr>
            <a:spLocks noGrp="1"/>
          </p:cNvSpPr>
          <p:nvPr>
            <p:ph idx="1"/>
          </p:nvPr>
        </p:nvSpPr>
        <p:spPr/>
        <p:txBody>
          <a:bodyPr vert="horz" lIns="91440" tIns="45720" rIns="91440" bIns="45720" rtlCol="0" anchor="t">
            <a:normAutofit fontScale="85000" lnSpcReduction="20000"/>
          </a:bodyPr>
          <a:lstStyle/>
          <a:p>
            <a:r>
              <a:rPr lang="hr-HR"/>
              <a:t>Kora od voća i povrća</a:t>
            </a:r>
          </a:p>
          <a:p>
            <a:r>
              <a:rPr lang="hr-HR"/>
              <a:t>Kosa i dlake</a:t>
            </a:r>
          </a:p>
          <a:p>
            <a:r>
              <a:rPr lang="hr-HR"/>
              <a:t>Kosti</a:t>
            </a:r>
          </a:p>
          <a:p>
            <a:r>
              <a:rPr lang="hr-HR"/>
              <a:t>Ljuske od jaja</a:t>
            </a:r>
          </a:p>
          <a:p>
            <a:r>
              <a:rPr lang="hr-HR"/>
              <a:t>Mliječni proizvodi</a:t>
            </a:r>
          </a:p>
          <a:p>
            <a:r>
              <a:rPr lang="hr-HR"/>
              <a:t>Ostaci kruha</a:t>
            </a:r>
          </a:p>
          <a:p>
            <a:r>
              <a:rPr lang="hr-HR"/>
              <a:t>Ostaci kuhane hrane</a:t>
            </a:r>
          </a:p>
          <a:p>
            <a:r>
              <a:rPr lang="hr-HR"/>
              <a:t>Papirnate maramice</a:t>
            </a:r>
          </a:p>
          <a:p>
            <a:r>
              <a:rPr lang="hr-HR"/>
              <a:t>Ulje nakon pečenja</a:t>
            </a:r>
          </a:p>
          <a:p>
            <a:r>
              <a:rPr lang="hr-HR"/>
              <a:t>Vrećice čaja</a:t>
            </a:r>
          </a:p>
        </p:txBody>
      </p:sp>
      <p:pic>
        <p:nvPicPr>
          <p:cNvPr id="4" name="Slika 5">
            <a:extLst>
              <a:ext uri="{FF2B5EF4-FFF2-40B4-BE49-F238E27FC236}">
                <a16:creationId xmlns:a16="http://schemas.microsoft.com/office/drawing/2014/main" id="{072A5901-D7BB-4E7D-BB62-C026189743C3}"/>
              </a:ext>
            </a:extLst>
          </p:cNvPr>
          <p:cNvPicPr>
            <a:picLocks noChangeAspect="1"/>
          </p:cNvPicPr>
          <p:nvPr/>
        </p:nvPicPr>
        <p:blipFill>
          <a:blip r:embed="rId2"/>
          <a:stretch>
            <a:fillRect/>
          </a:stretch>
        </p:blipFill>
        <p:spPr>
          <a:xfrm>
            <a:off x="5385758" y="2010674"/>
            <a:ext cx="5353512" cy="31225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80938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3E23281-96A3-4A5B-8D69-D3E8A734F763}"/>
              </a:ext>
            </a:extLst>
          </p:cNvPr>
          <p:cNvSpPr>
            <a:spLocks noGrp="1"/>
          </p:cNvSpPr>
          <p:nvPr>
            <p:ph type="title"/>
          </p:nvPr>
        </p:nvSpPr>
        <p:spPr/>
        <p:txBody>
          <a:bodyPr/>
          <a:lstStyle/>
          <a:p>
            <a:r>
              <a:rPr lang="hr-HR"/>
              <a:t>Koja boja kante (spremnika) označava da je namijenjena za biootpad?</a:t>
            </a:r>
          </a:p>
        </p:txBody>
      </p:sp>
      <p:sp>
        <p:nvSpPr>
          <p:cNvPr id="3" name="Rezervirano mjesto sadržaja 2">
            <a:extLst>
              <a:ext uri="{FF2B5EF4-FFF2-40B4-BE49-F238E27FC236}">
                <a16:creationId xmlns:a16="http://schemas.microsoft.com/office/drawing/2014/main" id="{B8877C96-F8CA-4078-9170-AE9DE303FE3E}"/>
              </a:ext>
            </a:extLst>
          </p:cNvPr>
          <p:cNvSpPr>
            <a:spLocks noGrp="1"/>
          </p:cNvSpPr>
          <p:nvPr>
            <p:ph idx="1"/>
          </p:nvPr>
        </p:nvSpPr>
        <p:spPr>
          <a:xfrm>
            <a:off x="838200" y="2011680"/>
            <a:ext cx="3384430" cy="4160520"/>
          </a:xfrm>
        </p:spPr>
        <p:txBody>
          <a:bodyPr vert="horz" lIns="91440" tIns="45720" rIns="91440" bIns="45720" rtlCol="0" anchor="t">
            <a:normAutofit/>
          </a:bodyPr>
          <a:lstStyle/>
          <a:p>
            <a:r>
              <a:rPr lang="hr-HR"/>
              <a:t>Ponuđeni odgovori bili su: plava, žuta, smeđa i crvena.</a:t>
            </a:r>
          </a:p>
        </p:txBody>
      </p:sp>
      <p:pic>
        <p:nvPicPr>
          <p:cNvPr id="5" name="Slika 5">
            <a:extLst>
              <a:ext uri="{FF2B5EF4-FFF2-40B4-BE49-F238E27FC236}">
                <a16:creationId xmlns:a16="http://schemas.microsoft.com/office/drawing/2014/main" id="{9F452F12-5DF6-4B46-A935-8BB2B691BD6C}"/>
              </a:ext>
            </a:extLst>
          </p:cNvPr>
          <p:cNvPicPr>
            <a:picLocks noChangeAspect="1"/>
          </p:cNvPicPr>
          <p:nvPr/>
        </p:nvPicPr>
        <p:blipFill>
          <a:blip r:embed="rId2"/>
          <a:stretch>
            <a:fillRect/>
          </a:stretch>
        </p:blipFill>
        <p:spPr>
          <a:xfrm>
            <a:off x="5098211" y="2010674"/>
            <a:ext cx="5029200" cy="29372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1556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22D1845-7735-4113-8741-45EBA32D5651}"/>
              </a:ext>
            </a:extLst>
          </p:cNvPr>
          <p:cNvSpPr>
            <a:spLocks noGrp="1"/>
          </p:cNvSpPr>
          <p:nvPr>
            <p:ph type="title"/>
          </p:nvPr>
        </p:nvSpPr>
        <p:spPr>
          <a:xfrm>
            <a:off x="838200" y="2751766"/>
            <a:ext cx="10515600" cy="1325563"/>
          </a:xfrm>
        </p:spPr>
        <p:txBody>
          <a:bodyPr>
            <a:normAutofit fontScale="90000"/>
          </a:bodyPr>
          <a:lstStyle/>
          <a:p>
            <a:r>
              <a:rPr lang="hr-HR"/>
              <a:t>Sudionici su nekoliko sljedećih rečenica u vezi prehrambenih navika njihove obitelji trebali ocijeniti od 1 do 3 prema učestalosti.</a:t>
            </a:r>
            <a:br>
              <a:rPr lang="hr-HR"/>
            </a:br>
            <a:r>
              <a:rPr lang="hr-HR"/>
              <a:t>1 – nikada</a:t>
            </a:r>
            <a:br>
              <a:rPr lang="hr-HR"/>
            </a:br>
            <a:r>
              <a:rPr lang="hr-HR"/>
              <a:t>2 – ponekad</a:t>
            </a:r>
            <a:br>
              <a:rPr lang="hr-HR"/>
            </a:br>
            <a:r>
              <a:rPr lang="hr-HR"/>
              <a:t>3 - uvijek </a:t>
            </a:r>
          </a:p>
        </p:txBody>
      </p:sp>
      <p:sp>
        <p:nvSpPr>
          <p:cNvPr id="3" name="Rezervirano mjesto sadržaja 2">
            <a:extLst>
              <a:ext uri="{FF2B5EF4-FFF2-40B4-BE49-F238E27FC236}">
                <a16:creationId xmlns:a16="http://schemas.microsoft.com/office/drawing/2014/main" id="{B56A1633-08CB-4847-834C-331A63B9D1A6}"/>
              </a:ext>
            </a:extLst>
          </p:cNvPr>
          <p:cNvSpPr>
            <a:spLocks noGrp="1"/>
          </p:cNvSpPr>
          <p:nvPr>
            <p:ph idx="1"/>
          </p:nvPr>
        </p:nvSpPr>
        <p:spPr/>
        <p:txBody>
          <a:bodyPr/>
          <a:lstStyle/>
          <a:p>
            <a:endParaRPr lang="hr-HR"/>
          </a:p>
        </p:txBody>
      </p:sp>
    </p:spTree>
    <p:extLst>
      <p:ext uri="{BB962C8B-B14F-4D97-AF65-F5344CB8AC3E}">
        <p14:creationId xmlns:p14="http://schemas.microsoft.com/office/powerpoint/2010/main" val="1332328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2C68E88-EDC2-4D63-A37A-D3C4090A9125}"/>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9E9DCCA0-1306-47C9-8FDE-A25941DE5062}"/>
              </a:ext>
            </a:extLst>
          </p:cNvPr>
          <p:cNvSpPr>
            <a:spLocks noGrp="1"/>
          </p:cNvSpPr>
          <p:nvPr>
            <p:ph idx="1"/>
          </p:nvPr>
        </p:nvSpPr>
        <p:spPr>
          <a:xfrm>
            <a:off x="838200" y="2011680"/>
            <a:ext cx="3930770" cy="4160520"/>
          </a:xfrm>
        </p:spPr>
        <p:txBody>
          <a:bodyPr vert="horz" lIns="91440" tIns="45720" rIns="91440" bIns="45720" rtlCol="0" anchor="t">
            <a:normAutofit/>
          </a:bodyPr>
          <a:lstStyle/>
          <a:p>
            <a:r>
              <a:rPr lang="hr-HR"/>
              <a:t>Prije nabave namirnica provjeravamo stanje u hladnjaku i na policama.</a:t>
            </a:r>
          </a:p>
        </p:txBody>
      </p:sp>
      <p:pic>
        <p:nvPicPr>
          <p:cNvPr id="4" name="Slika 4">
            <a:extLst>
              <a:ext uri="{FF2B5EF4-FFF2-40B4-BE49-F238E27FC236}">
                <a16:creationId xmlns:a16="http://schemas.microsoft.com/office/drawing/2014/main" id="{CD8F347D-9313-4915-8971-339ED2D57382}"/>
              </a:ext>
            </a:extLst>
          </p:cNvPr>
          <p:cNvPicPr>
            <a:picLocks noChangeAspect="1"/>
          </p:cNvPicPr>
          <p:nvPr/>
        </p:nvPicPr>
        <p:blipFill>
          <a:blip r:embed="rId2"/>
          <a:stretch>
            <a:fillRect/>
          </a:stretch>
        </p:blipFill>
        <p:spPr>
          <a:xfrm>
            <a:off x="4997569" y="2010674"/>
            <a:ext cx="6093124" cy="35698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3853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260D18-6E9C-42EB-97E6-7E37D5FBB73A}"/>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49E2A0C2-CEB7-41CC-8697-1F7294837353}"/>
              </a:ext>
            </a:extLst>
          </p:cNvPr>
          <p:cNvSpPr>
            <a:spLocks noGrp="1"/>
          </p:cNvSpPr>
          <p:nvPr>
            <p:ph idx="1"/>
          </p:nvPr>
        </p:nvSpPr>
        <p:spPr>
          <a:xfrm>
            <a:off x="838200" y="2011680"/>
            <a:ext cx="3930770" cy="4160520"/>
          </a:xfrm>
        </p:spPr>
        <p:txBody>
          <a:bodyPr vert="horz" lIns="91440" tIns="45720" rIns="91440" bIns="45720" rtlCol="0" anchor="t">
            <a:normAutofit/>
          </a:bodyPr>
          <a:lstStyle/>
          <a:p>
            <a:r>
              <a:rPr lang="hr-HR"/>
              <a:t>U kupovinu namirnica uvijek idemo s popisom što nam točno treba.</a:t>
            </a:r>
          </a:p>
        </p:txBody>
      </p:sp>
      <p:pic>
        <p:nvPicPr>
          <p:cNvPr id="4" name="Slika 4">
            <a:extLst>
              <a:ext uri="{FF2B5EF4-FFF2-40B4-BE49-F238E27FC236}">
                <a16:creationId xmlns:a16="http://schemas.microsoft.com/office/drawing/2014/main" id="{1E9F888D-A42F-422D-9577-697B1FC1E243}"/>
              </a:ext>
            </a:extLst>
          </p:cNvPr>
          <p:cNvPicPr>
            <a:picLocks noChangeAspect="1"/>
          </p:cNvPicPr>
          <p:nvPr/>
        </p:nvPicPr>
        <p:blipFill>
          <a:blip r:embed="rId2"/>
          <a:stretch>
            <a:fillRect/>
          </a:stretch>
        </p:blipFill>
        <p:spPr>
          <a:xfrm>
            <a:off x="4781909" y="2485126"/>
            <a:ext cx="4942935" cy="29085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04781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A726B10-A8C6-40FE-8D10-5F8A1B865B1C}"/>
              </a:ext>
            </a:extLst>
          </p:cNvPr>
          <p:cNvSpPr>
            <a:spLocks noGrp="1"/>
          </p:cNvSpPr>
          <p:nvPr>
            <p:ph type="title"/>
          </p:nvPr>
        </p:nvSpPr>
        <p:spPr/>
        <p:txBody>
          <a:bodyPr/>
          <a:lstStyle/>
          <a:p>
            <a:r>
              <a:rPr lang="hr-HR"/>
              <a:t>Razred sudionika</a:t>
            </a:r>
          </a:p>
        </p:txBody>
      </p:sp>
      <p:sp>
        <p:nvSpPr>
          <p:cNvPr id="3" name="Rezervirano mjesto sadržaja 2">
            <a:extLst>
              <a:ext uri="{FF2B5EF4-FFF2-40B4-BE49-F238E27FC236}">
                <a16:creationId xmlns:a16="http://schemas.microsoft.com/office/drawing/2014/main" id="{620D6BDA-B3FD-46D5-8814-DBA2C47EFBC6}"/>
              </a:ext>
            </a:extLst>
          </p:cNvPr>
          <p:cNvSpPr>
            <a:spLocks noGrp="1"/>
          </p:cNvSpPr>
          <p:nvPr>
            <p:ph idx="1"/>
          </p:nvPr>
        </p:nvSpPr>
        <p:spPr>
          <a:xfrm>
            <a:off x="838200" y="2011680"/>
            <a:ext cx="3688917" cy="4160520"/>
          </a:xfrm>
        </p:spPr>
        <p:txBody>
          <a:bodyPr vert="horz" lIns="91440" tIns="45720" rIns="91440" bIns="45720" rtlCol="0" anchor="t">
            <a:normAutofit/>
          </a:bodyPr>
          <a:lstStyle/>
          <a:p>
            <a:r>
              <a:rPr lang="hr-HR"/>
              <a:t>anketi su mogli pristupiti svi učenici, a najviše sudionika ankete pohađa 3. razred</a:t>
            </a:r>
          </a:p>
        </p:txBody>
      </p:sp>
      <p:pic>
        <p:nvPicPr>
          <p:cNvPr id="4" name="Slika 4">
            <a:extLst>
              <a:ext uri="{FF2B5EF4-FFF2-40B4-BE49-F238E27FC236}">
                <a16:creationId xmlns:a16="http://schemas.microsoft.com/office/drawing/2014/main" id="{4D388109-F70E-4D5C-AD0A-A6BE0AEC62F7}"/>
              </a:ext>
            </a:extLst>
          </p:cNvPr>
          <p:cNvPicPr>
            <a:picLocks noChangeAspect="1"/>
          </p:cNvPicPr>
          <p:nvPr/>
        </p:nvPicPr>
        <p:blipFill>
          <a:blip r:embed="rId2"/>
          <a:stretch>
            <a:fillRect/>
          </a:stretch>
        </p:blipFill>
        <p:spPr>
          <a:xfrm>
            <a:off x="4776593" y="1950406"/>
            <a:ext cx="7054239" cy="41471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87206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71917F2-4382-4AE2-B638-CE46B61FE7CD}"/>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B58E7535-8603-402C-A2EC-B365A58257CF}"/>
              </a:ext>
            </a:extLst>
          </p:cNvPr>
          <p:cNvSpPr>
            <a:spLocks noGrp="1"/>
          </p:cNvSpPr>
          <p:nvPr>
            <p:ph idx="1"/>
          </p:nvPr>
        </p:nvSpPr>
        <p:spPr>
          <a:xfrm>
            <a:off x="838200" y="2011680"/>
            <a:ext cx="4103299" cy="4160520"/>
          </a:xfrm>
        </p:spPr>
        <p:txBody>
          <a:bodyPr vert="horz" lIns="91440" tIns="45720" rIns="91440" bIns="45720" rtlCol="0" anchor="t">
            <a:normAutofit/>
          </a:bodyPr>
          <a:lstStyle/>
          <a:p>
            <a:r>
              <a:rPr lang="hr-HR"/>
              <a:t>Nepojedenu pripremljenu hranu jedemo i za sljedeći obrok ili sutradan.</a:t>
            </a:r>
          </a:p>
        </p:txBody>
      </p:sp>
      <p:pic>
        <p:nvPicPr>
          <p:cNvPr id="4" name="Slika 4">
            <a:extLst>
              <a:ext uri="{FF2B5EF4-FFF2-40B4-BE49-F238E27FC236}">
                <a16:creationId xmlns:a16="http://schemas.microsoft.com/office/drawing/2014/main" id="{432A08F2-44D5-4035-9561-1F5F40A3FDC5}"/>
              </a:ext>
            </a:extLst>
          </p:cNvPr>
          <p:cNvPicPr>
            <a:picLocks noChangeAspect="1"/>
          </p:cNvPicPr>
          <p:nvPr/>
        </p:nvPicPr>
        <p:blipFill>
          <a:blip r:embed="rId2"/>
          <a:stretch>
            <a:fillRect/>
          </a:stretch>
        </p:blipFill>
        <p:spPr>
          <a:xfrm>
            <a:off x="5630174" y="2398862"/>
            <a:ext cx="4986067" cy="29229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55526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059821B-3BB5-41E0-B4E7-E804EFD1FF21}"/>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76539538-47B0-452B-91E0-2FD981831610}"/>
              </a:ext>
            </a:extLst>
          </p:cNvPr>
          <p:cNvSpPr>
            <a:spLocks noGrp="1"/>
          </p:cNvSpPr>
          <p:nvPr>
            <p:ph idx="1"/>
          </p:nvPr>
        </p:nvSpPr>
        <p:spPr>
          <a:xfrm>
            <a:off x="838200" y="2011680"/>
            <a:ext cx="3844507" cy="4160520"/>
          </a:xfrm>
        </p:spPr>
        <p:txBody>
          <a:bodyPr vert="horz" lIns="91440" tIns="45720" rIns="91440" bIns="45720" rtlCol="0" anchor="t">
            <a:normAutofit/>
          </a:bodyPr>
          <a:lstStyle/>
          <a:p>
            <a:r>
              <a:rPr lang="hr-HR"/>
              <a:t>Pripremamo samo onoliko koliko pretpostavljamo da ćemo pojesti.</a:t>
            </a:r>
          </a:p>
        </p:txBody>
      </p:sp>
      <p:pic>
        <p:nvPicPr>
          <p:cNvPr id="4" name="Slika 4">
            <a:extLst>
              <a:ext uri="{FF2B5EF4-FFF2-40B4-BE49-F238E27FC236}">
                <a16:creationId xmlns:a16="http://schemas.microsoft.com/office/drawing/2014/main" id="{02171D00-2457-470E-A37E-79D03756540F}"/>
              </a:ext>
            </a:extLst>
          </p:cNvPr>
          <p:cNvPicPr>
            <a:picLocks noChangeAspect="1"/>
          </p:cNvPicPr>
          <p:nvPr/>
        </p:nvPicPr>
        <p:blipFill>
          <a:blip r:embed="rId2"/>
          <a:stretch>
            <a:fillRect/>
          </a:stretch>
        </p:blipFill>
        <p:spPr>
          <a:xfrm>
            <a:off x="4997570" y="2312598"/>
            <a:ext cx="5086709" cy="29660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2967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1083148-44BC-4748-B7B0-81530086B58C}"/>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72919440-811A-41BB-A7B0-073613680831}"/>
              </a:ext>
            </a:extLst>
          </p:cNvPr>
          <p:cNvSpPr>
            <a:spLocks noGrp="1"/>
          </p:cNvSpPr>
          <p:nvPr>
            <p:ph idx="1"/>
          </p:nvPr>
        </p:nvSpPr>
        <p:spPr>
          <a:xfrm>
            <a:off x="838200" y="2011680"/>
            <a:ext cx="3427563" cy="4160520"/>
          </a:xfrm>
        </p:spPr>
        <p:txBody>
          <a:bodyPr vert="horz" lIns="91440" tIns="45720" rIns="91440" bIns="45720" rtlCol="0" anchor="t">
            <a:normAutofit/>
          </a:bodyPr>
          <a:lstStyle/>
          <a:p>
            <a:r>
              <a:rPr lang="hr-HR"/>
              <a:t>Ostatke hrane bacamo u kanalizaciju.</a:t>
            </a:r>
          </a:p>
        </p:txBody>
      </p:sp>
      <p:pic>
        <p:nvPicPr>
          <p:cNvPr id="4" name="Slika 4">
            <a:extLst>
              <a:ext uri="{FF2B5EF4-FFF2-40B4-BE49-F238E27FC236}">
                <a16:creationId xmlns:a16="http://schemas.microsoft.com/office/drawing/2014/main" id="{CC9D185C-6B8A-403B-AA6C-2B472E497A29}"/>
              </a:ext>
            </a:extLst>
          </p:cNvPr>
          <p:cNvPicPr>
            <a:picLocks noChangeAspect="1"/>
          </p:cNvPicPr>
          <p:nvPr/>
        </p:nvPicPr>
        <p:blipFill>
          <a:blip r:embed="rId2"/>
          <a:stretch>
            <a:fillRect/>
          </a:stretch>
        </p:blipFill>
        <p:spPr>
          <a:xfrm>
            <a:off x="4609381" y="2283843"/>
            <a:ext cx="5287992" cy="30810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92473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6A8F1CC-2920-4145-AFBB-F534D62C8760}"/>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1AF2DF00-B11F-40AE-945E-0C4CD6C18770}"/>
              </a:ext>
            </a:extLst>
          </p:cNvPr>
          <p:cNvSpPr>
            <a:spLocks noGrp="1"/>
          </p:cNvSpPr>
          <p:nvPr>
            <p:ph idx="1"/>
          </p:nvPr>
        </p:nvSpPr>
        <p:spPr>
          <a:xfrm>
            <a:off x="838200" y="2011680"/>
            <a:ext cx="4419600" cy="4160520"/>
          </a:xfrm>
        </p:spPr>
        <p:txBody>
          <a:bodyPr vert="horz" lIns="91440" tIns="45720" rIns="91440" bIns="45720" rtlCol="0" anchor="t">
            <a:normAutofit/>
          </a:bodyPr>
          <a:lstStyle/>
          <a:p>
            <a:r>
              <a:rPr lang="hr-HR"/>
              <a:t>Kad mliječnim proizvodima istekne rok, bacimo ih odmah drugi dan jer više nisu upotrebljivi.</a:t>
            </a:r>
          </a:p>
        </p:txBody>
      </p:sp>
      <p:pic>
        <p:nvPicPr>
          <p:cNvPr id="4" name="Slika 4">
            <a:extLst>
              <a:ext uri="{FF2B5EF4-FFF2-40B4-BE49-F238E27FC236}">
                <a16:creationId xmlns:a16="http://schemas.microsoft.com/office/drawing/2014/main" id="{3EDFB03B-3CB4-4E74-BE40-2FE72BCDD820}"/>
              </a:ext>
            </a:extLst>
          </p:cNvPr>
          <p:cNvPicPr>
            <a:picLocks noChangeAspect="1"/>
          </p:cNvPicPr>
          <p:nvPr/>
        </p:nvPicPr>
        <p:blipFill>
          <a:blip r:embed="rId2"/>
          <a:stretch>
            <a:fillRect/>
          </a:stretch>
        </p:blipFill>
        <p:spPr>
          <a:xfrm>
            <a:off x="5357004" y="2312598"/>
            <a:ext cx="4885426" cy="28510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53683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26FECAD-4986-4EC7-B472-697A08F9815E}"/>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8280ED8C-F304-4AEE-BEDC-06677D1FE659}"/>
              </a:ext>
            </a:extLst>
          </p:cNvPr>
          <p:cNvSpPr>
            <a:spLocks noGrp="1"/>
          </p:cNvSpPr>
          <p:nvPr>
            <p:ph idx="1"/>
          </p:nvPr>
        </p:nvSpPr>
        <p:spPr>
          <a:xfrm>
            <a:off x="838200" y="2011680"/>
            <a:ext cx="3988280" cy="4160520"/>
          </a:xfrm>
        </p:spPr>
        <p:txBody>
          <a:bodyPr vert="horz" lIns="91440" tIns="45720" rIns="91440" bIns="45720" rtlCol="0" anchor="t">
            <a:normAutofit/>
          </a:bodyPr>
          <a:lstStyle/>
          <a:p>
            <a:r>
              <a:rPr lang="hr-HR"/>
              <a:t>Kad suhomesnatim proizvodima istekne rok, bacimo ih odmah drugi dan jer više nisu upotrebljivi.</a:t>
            </a:r>
          </a:p>
        </p:txBody>
      </p:sp>
      <p:pic>
        <p:nvPicPr>
          <p:cNvPr id="4" name="Slika 4">
            <a:extLst>
              <a:ext uri="{FF2B5EF4-FFF2-40B4-BE49-F238E27FC236}">
                <a16:creationId xmlns:a16="http://schemas.microsoft.com/office/drawing/2014/main" id="{6F091038-22F8-47F4-A4A9-8D065CE1D6A8}"/>
              </a:ext>
            </a:extLst>
          </p:cNvPr>
          <p:cNvPicPr>
            <a:picLocks noChangeAspect="1"/>
          </p:cNvPicPr>
          <p:nvPr/>
        </p:nvPicPr>
        <p:blipFill>
          <a:blip r:embed="rId2"/>
          <a:stretch>
            <a:fillRect/>
          </a:stretch>
        </p:blipFill>
        <p:spPr>
          <a:xfrm>
            <a:off x="5745192" y="2398862"/>
            <a:ext cx="5129841" cy="29948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7028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1E4A10E-6744-4635-8C2B-01E9503C24FC}"/>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CDE4F059-2077-44C7-99BD-88205AFC66A4}"/>
              </a:ext>
            </a:extLst>
          </p:cNvPr>
          <p:cNvSpPr>
            <a:spLocks noGrp="1"/>
          </p:cNvSpPr>
          <p:nvPr>
            <p:ph idx="1"/>
          </p:nvPr>
        </p:nvSpPr>
        <p:spPr>
          <a:xfrm>
            <a:off x="838200" y="2011680"/>
            <a:ext cx="3542582" cy="4160520"/>
          </a:xfrm>
        </p:spPr>
        <p:txBody>
          <a:bodyPr vert="horz" lIns="91440" tIns="45720" rIns="91440" bIns="45720" rtlCol="0" anchor="t">
            <a:normAutofit/>
          </a:bodyPr>
          <a:lstStyle/>
          <a:p>
            <a:r>
              <a:rPr lang="hr-HR"/>
              <a:t>Osušeni kruh bacamo jer je neupotrebljiv.</a:t>
            </a:r>
          </a:p>
        </p:txBody>
      </p:sp>
      <p:pic>
        <p:nvPicPr>
          <p:cNvPr id="4" name="Slika 4">
            <a:extLst>
              <a:ext uri="{FF2B5EF4-FFF2-40B4-BE49-F238E27FC236}">
                <a16:creationId xmlns:a16="http://schemas.microsoft.com/office/drawing/2014/main" id="{93781EBB-2F31-4791-84D2-2C1E8AA19E19}"/>
              </a:ext>
            </a:extLst>
          </p:cNvPr>
          <p:cNvPicPr>
            <a:picLocks noChangeAspect="1"/>
          </p:cNvPicPr>
          <p:nvPr/>
        </p:nvPicPr>
        <p:blipFill>
          <a:blip r:embed="rId2"/>
          <a:stretch>
            <a:fillRect/>
          </a:stretch>
        </p:blipFill>
        <p:spPr>
          <a:xfrm>
            <a:off x="4724400" y="2628900"/>
            <a:ext cx="4770407" cy="2793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2568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EDD1082-9DC4-4E22-9125-473779C7EDD8}"/>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FEBB16AA-80DE-4FD9-9527-D9264764FFEF}"/>
              </a:ext>
            </a:extLst>
          </p:cNvPr>
          <p:cNvSpPr>
            <a:spLocks noGrp="1"/>
          </p:cNvSpPr>
          <p:nvPr>
            <p:ph idx="1"/>
          </p:nvPr>
        </p:nvSpPr>
        <p:spPr>
          <a:xfrm>
            <a:off x="838200" y="2011680"/>
            <a:ext cx="4045789" cy="4160520"/>
          </a:xfrm>
        </p:spPr>
        <p:txBody>
          <a:bodyPr vert="horz" lIns="91440" tIns="45720" rIns="91440" bIns="45720" rtlCol="0" anchor="t">
            <a:normAutofit/>
          </a:bodyPr>
          <a:lstStyle/>
          <a:p>
            <a:r>
              <a:rPr lang="hr-HR"/>
              <a:t>Pod utjecajem drugih ljudi i/ili medija (reklame) kupujemo namirnice koje inače ne kupujemo.</a:t>
            </a:r>
          </a:p>
        </p:txBody>
      </p:sp>
      <p:pic>
        <p:nvPicPr>
          <p:cNvPr id="4" name="Slika 4">
            <a:extLst>
              <a:ext uri="{FF2B5EF4-FFF2-40B4-BE49-F238E27FC236}">
                <a16:creationId xmlns:a16="http://schemas.microsoft.com/office/drawing/2014/main" id="{CB3E9B83-710D-4024-B909-6678FC1208EA}"/>
              </a:ext>
            </a:extLst>
          </p:cNvPr>
          <p:cNvPicPr>
            <a:picLocks noChangeAspect="1"/>
          </p:cNvPicPr>
          <p:nvPr/>
        </p:nvPicPr>
        <p:blipFill>
          <a:blip r:embed="rId2"/>
          <a:stretch>
            <a:fillRect/>
          </a:stretch>
        </p:blipFill>
        <p:spPr>
          <a:xfrm>
            <a:off x="5515155" y="2427617"/>
            <a:ext cx="4655388" cy="27216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10457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231BA3-AEA3-4FCF-BBFF-E6F051A60854}"/>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60AE3A1E-ACD7-48B0-B7DC-54D10B5F1B31}"/>
              </a:ext>
            </a:extLst>
          </p:cNvPr>
          <p:cNvSpPr>
            <a:spLocks noGrp="1"/>
          </p:cNvSpPr>
          <p:nvPr>
            <p:ph idx="1"/>
          </p:nvPr>
        </p:nvSpPr>
        <p:spPr>
          <a:xfrm>
            <a:off x="838200" y="2011680"/>
            <a:ext cx="4189563" cy="4160520"/>
          </a:xfrm>
        </p:spPr>
        <p:txBody>
          <a:bodyPr vert="horz" lIns="91440" tIns="45720" rIns="91440" bIns="45720" rtlCol="0" anchor="t">
            <a:normAutofit/>
          </a:bodyPr>
          <a:lstStyle/>
          <a:p>
            <a:r>
              <a:rPr lang="hr-HR"/>
              <a:t>Trudimo se prvo koristiti svježe i brzo kvarljive namirnice i proizvode, a tek onda one koje traju duže.</a:t>
            </a:r>
          </a:p>
        </p:txBody>
      </p:sp>
      <p:pic>
        <p:nvPicPr>
          <p:cNvPr id="4" name="Slika 4">
            <a:extLst>
              <a:ext uri="{FF2B5EF4-FFF2-40B4-BE49-F238E27FC236}">
                <a16:creationId xmlns:a16="http://schemas.microsoft.com/office/drawing/2014/main" id="{A975FE76-E5F1-4B98-AEC4-72074F0425C3}"/>
              </a:ext>
            </a:extLst>
          </p:cNvPr>
          <p:cNvPicPr>
            <a:picLocks noChangeAspect="1"/>
          </p:cNvPicPr>
          <p:nvPr/>
        </p:nvPicPr>
        <p:blipFill>
          <a:blip r:embed="rId2"/>
          <a:stretch>
            <a:fillRect/>
          </a:stretch>
        </p:blipFill>
        <p:spPr>
          <a:xfrm>
            <a:off x="5443268" y="2370108"/>
            <a:ext cx="4626633" cy="2707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515695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D5F336E-9A81-434D-8E40-C7243AA640AC}"/>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9BB121D7-23C1-4B7E-8A2C-346CE6BB703D}"/>
              </a:ext>
            </a:extLst>
          </p:cNvPr>
          <p:cNvSpPr>
            <a:spLocks noGrp="1"/>
          </p:cNvSpPr>
          <p:nvPr>
            <p:ph idx="1"/>
          </p:nvPr>
        </p:nvSpPr>
        <p:spPr>
          <a:xfrm>
            <a:off x="838200" y="2011680"/>
            <a:ext cx="4477110" cy="4160520"/>
          </a:xfrm>
        </p:spPr>
        <p:txBody>
          <a:bodyPr vert="horz" lIns="91440" tIns="45720" rIns="91440" bIns="45720" rtlCol="0" anchor="t">
            <a:normAutofit/>
          </a:bodyPr>
          <a:lstStyle/>
          <a:p>
            <a:r>
              <a:rPr lang="hr-HR"/>
              <a:t>Ostatke obroka zamrzavamo kako bi ostali sačuvani za neko iduće razdoblje.</a:t>
            </a:r>
          </a:p>
        </p:txBody>
      </p:sp>
      <p:pic>
        <p:nvPicPr>
          <p:cNvPr id="4" name="Slika 4">
            <a:extLst>
              <a:ext uri="{FF2B5EF4-FFF2-40B4-BE49-F238E27FC236}">
                <a16:creationId xmlns:a16="http://schemas.microsoft.com/office/drawing/2014/main" id="{59630C93-87E9-47ED-A1DA-6CC67B13E21D}"/>
              </a:ext>
            </a:extLst>
          </p:cNvPr>
          <p:cNvPicPr>
            <a:picLocks noChangeAspect="1"/>
          </p:cNvPicPr>
          <p:nvPr/>
        </p:nvPicPr>
        <p:blipFill>
          <a:blip r:embed="rId2"/>
          <a:stretch>
            <a:fillRect/>
          </a:stretch>
        </p:blipFill>
        <p:spPr>
          <a:xfrm>
            <a:off x="5831457" y="2255089"/>
            <a:ext cx="4957313" cy="28941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065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A8B0CFF-4673-42E5-BD2F-B8B285DCF045}"/>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A0729055-35B5-465F-B0A3-7E319A88856F}"/>
              </a:ext>
            </a:extLst>
          </p:cNvPr>
          <p:cNvSpPr>
            <a:spLocks noGrp="1"/>
          </p:cNvSpPr>
          <p:nvPr>
            <p:ph idx="1"/>
          </p:nvPr>
        </p:nvSpPr>
        <p:spPr>
          <a:xfrm>
            <a:off x="838200" y="2011680"/>
            <a:ext cx="4362091" cy="4160520"/>
          </a:xfrm>
        </p:spPr>
        <p:txBody>
          <a:bodyPr vert="horz" lIns="91440" tIns="45720" rIns="91440" bIns="45720" rtlCol="0" anchor="t">
            <a:normAutofit/>
          </a:bodyPr>
          <a:lstStyle/>
          <a:p>
            <a:r>
              <a:rPr lang="hr-HR"/>
              <a:t>Gomilamo zalihe hrane (konzerve, tjestenina, riža) za "crne dane" pa im prođe rok trajanja.</a:t>
            </a:r>
          </a:p>
        </p:txBody>
      </p:sp>
      <p:pic>
        <p:nvPicPr>
          <p:cNvPr id="4" name="Slika 4">
            <a:extLst>
              <a:ext uri="{FF2B5EF4-FFF2-40B4-BE49-F238E27FC236}">
                <a16:creationId xmlns:a16="http://schemas.microsoft.com/office/drawing/2014/main" id="{EB08D347-5E96-4EDD-9208-46F987BFE574}"/>
              </a:ext>
            </a:extLst>
          </p:cNvPr>
          <p:cNvPicPr>
            <a:picLocks noChangeAspect="1"/>
          </p:cNvPicPr>
          <p:nvPr/>
        </p:nvPicPr>
        <p:blipFill>
          <a:blip r:embed="rId2"/>
          <a:stretch>
            <a:fillRect/>
          </a:stretch>
        </p:blipFill>
        <p:spPr>
          <a:xfrm>
            <a:off x="5126966" y="2326975"/>
            <a:ext cx="4655388" cy="27216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01339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AF03559-72B4-4AD6-AFB4-84E5A0E95C41}"/>
              </a:ext>
            </a:extLst>
          </p:cNvPr>
          <p:cNvSpPr>
            <a:spLocks noGrp="1"/>
          </p:cNvSpPr>
          <p:nvPr>
            <p:ph type="title"/>
          </p:nvPr>
        </p:nvSpPr>
        <p:spPr/>
        <p:txBody>
          <a:bodyPr/>
          <a:lstStyle/>
          <a:p>
            <a:r>
              <a:rPr lang="hr-HR"/>
              <a:t>Mjesto stanovanja sudionika</a:t>
            </a:r>
          </a:p>
        </p:txBody>
      </p:sp>
      <p:sp>
        <p:nvSpPr>
          <p:cNvPr id="3" name="Rezervirano mjesto sadržaja 2">
            <a:extLst>
              <a:ext uri="{FF2B5EF4-FFF2-40B4-BE49-F238E27FC236}">
                <a16:creationId xmlns:a16="http://schemas.microsoft.com/office/drawing/2014/main" id="{FFF72E11-02FF-4446-9983-6EA2FF633D21}"/>
              </a:ext>
            </a:extLst>
          </p:cNvPr>
          <p:cNvSpPr>
            <a:spLocks noGrp="1"/>
          </p:cNvSpPr>
          <p:nvPr>
            <p:ph idx="1"/>
          </p:nvPr>
        </p:nvSpPr>
        <p:spPr>
          <a:xfrm>
            <a:off x="838200" y="2011680"/>
            <a:ext cx="4085573" cy="4160520"/>
          </a:xfrm>
        </p:spPr>
        <p:txBody>
          <a:bodyPr vert="horz" lIns="91440" tIns="45720" rIns="91440" bIns="45720" rtlCol="0" anchor="t">
            <a:normAutofit/>
          </a:bodyPr>
          <a:lstStyle/>
          <a:p>
            <a:r>
              <a:rPr lang="hr-HR"/>
              <a:t>sudionici ankete trebali su navesti i svoje mjesto stanovanja, odnosno žive li u selu ili gradu</a:t>
            </a:r>
          </a:p>
        </p:txBody>
      </p:sp>
      <p:pic>
        <p:nvPicPr>
          <p:cNvPr id="4" name="Slika 4">
            <a:extLst>
              <a:ext uri="{FF2B5EF4-FFF2-40B4-BE49-F238E27FC236}">
                <a16:creationId xmlns:a16="http://schemas.microsoft.com/office/drawing/2014/main" id="{F00B7904-1952-4BD8-A4C0-0A40CEA1B52A}"/>
              </a:ext>
            </a:extLst>
          </p:cNvPr>
          <p:cNvPicPr>
            <a:picLocks noChangeAspect="1"/>
          </p:cNvPicPr>
          <p:nvPr/>
        </p:nvPicPr>
        <p:blipFill>
          <a:blip r:embed="rId2"/>
          <a:stretch>
            <a:fillRect/>
          </a:stretch>
        </p:blipFill>
        <p:spPr>
          <a:xfrm>
            <a:off x="5006235" y="1783393"/>
            <a:ext cx="6876788" cy="40218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7260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2892465-867A-4A93-92B1-70E0D6546CAA}"/>
              </a:ext>
            </a:extLst>
          </p:cNvPr>
          <p:cNvSpPr>
            <a:spLocks noGrp="1"/>
          </p:cNvSpPr>
          <p:nvPr>
            <p:ph type="title"/>
          </p:nvPr>
        </p:nvSpPr>
        <p:spPr>
          <a:xfrm>
            <a:off x="838200" y="2564861"/>
            <a:ext cx="10515600" cy="1325563"/>
          </a:xfrm>
        </p:spPr>
        <p:txBody>
          <a:bodyPr>
            <a:normAutofit fontScale="90000"/>
          </a:bodyPr>
          <a:lstStyle/>
          <a:p>
            <a:r>
              <a:rPr lang="hr-HR"/>
              <a:t>Sljedećih nekoliko rečenica, sudionici ankete trebali su ocijeniti od 1 do 3 prema točnosti.</a:t>
            </a:r>
          </a:p>
        </p:txBody>
      </p:sp>
      <p:sp>
        <p:nvSpPr>
          <p:cNvPr id="3" name="Rezervirano mjesto sadržaja 2">
            <a:extLst>
              <a:ext uri="{FF2B5EF4-FFF2-40B4-BE49-F238E27FC236}">
                <a16:creationId xmlns:a16="http://schemas.microsoft.com/office/drawing/2014/main" id="{FA3E10CA-94B7-43BC-8235-82C146066D4F}"/>
              </a:ext>
            </a:extLst>
          </p:cNvPr>
          <p:cNvSpPr>
            <a:spLocks noGrp="1"/>
          </p:cNvSpPr>
          <p:nvPr>
            <p:ph idx="1"/>
          </p:nvPr>
        </p:nvSpPr>
        <p:spPr/>
        <p:txBody>
          <a:bodyPr/>
          <a:lstStyle/>
          <a:p>
            <a:endParaRPr lang="hr-HR"/>
          </a:p>
        </p:txBody>
      </p:sp>
    </p:spTree>
    <p:extLst>
      <p:ext uri="{BB962C8B-B14F-4D97-AF65-F5344CB8AC3E}">
        <p14:creationId xmlns:p14="http://schemas.microsoft.com/office/powerpoint/2010/main" val="24097750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18FE8DD-A641-4CB6-BB5B-EE87521B8029}"/>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145B1145-813C-4D00-A48C-4D8BCE2561F8}"/>
              </a:ext>
            </a:extLst>
          </p:cNvPr>
          <p:cNvSpPr>
            <a:spLocks noGrp="1"/>
          </p:cNvSpPr>
          <p:nvPr>
            <p:ph idx="1"/>
          </p:nvPr>
        </p:nvSpPr>
        <p:spPr/>
        <p:txBody>
          <a:bodyPr vert="horz" lIns="91440" tIns="45720" rIns="91440" bIns="45720" rtlCol="0" anchor="t">
            <a:normAutofit/>
          </a:bodyPr>
          <a:lstStyle/>
          <a:p>
            <a:r>
              <a:rPr lang="hr-HR"/>
              <a:t>Bacanje hrane je bacanje novca.</a:t>
            </a:r>
          </a:p>
        </p:txBody>
      </p:sp>
      <p:pic>
        <p:nvPicPr>
          <p:cNvPr id="4" name="Slika 4">
            <a:extLst>
              <a:ext uri="{FF2B5EF4-FFF2-40B4-BE49-F238E27FC236}">
                <a16:creationId xmlns:a16="http://schemas.microsoft.com/office/drawing/2014/main" id="{48759D8C-1767-4462-B338-126498D76FB4}"/>
              </a:ext>
            </a:extLst>
          </p:cNvPr>
          <p:cNvPicPr>
            <a:picLocks noChangeAspect="1"/>
          </p:cNvPicPr>
          <p:nvPr/>
        </p:nvPicPr>
        <p:blipFill>
          <a:blip r:embed="rId2"/>
          <a:stretch>
            <a:fillRect/>
          </a:stretch>
        </p:blipFill>
        <p:spPr>
          <a:xfrm>
            <a:off x="3574211" y="3031466"/>
            <a:ext cx="5072332" cy="29660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842511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E34F196-60D0-4402-8FEB-C908CD8C5E42}"/>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3FE979E6-2D08-4425-A676-DF1501115F63}"/>
              </a:ext>
            </a:extLst>
          </p:cNvPr>
          <p:cNvSpPr>
            <a:spLocks noGrp="1"/>
          </p:cNvSpPr>
          <p:nvPr>
            <p:ph idx="1"/>
          </p:nvPr>
        </p:nvSpPr>
        <p:spPr/>
        <p:txBody>
          <a:bodyPr vert="horz" lIns="91440" tIns="45720" rIns="91440" bIns="45720" rtlCol="0" anchor="t">
            <a:normAutofit/>
          </a:bodyPr>
          <a:lstStyle/>
          <a:p>
            <a:r>
              <a:rPr lang="hr-HR"/>
              <a:t>Bacanje hrane nije ispravno jer mnogi ljudi u svijetu gladuju.</a:t>
            </a:r>
          </a:p>
        </p:txBody>
      </p:sp>
      <p:pic>
        <p:nvPicPr>
          <p:cNvPr id="4" name="Slika 4">
            <a:extLst>
              <a:ext uri="{FF2B5EF4-FFF2-40B4-BE49-F238E27FC236}">
                <a16:creationId xmlns:a16="http://schemas.microsoft.com/office/drawing/2014/main" id="{E57A11B3-9E62-4439-990F-DDB9E6BCE01D}"/>
              </a:ext>
            </a:extLst>
          </p:cNvPr>
          <p:cNvPicPr>
            <a:picLocks noChangeAspect="1"/>
          </p:cNvPicPr>
          <p:nvPr/>
        </p:nvPicPr>
        <p:blipFill>
          <a:blip r:embed="rId2"/>
          <a:stretch>
            <a:fillRect/>
          </a:stretch>
        </p:blipFill>
        <p:spPr>
          <a:xfrm>
            <a:off x="3631721" y="3290258"/>
            <a:ext cx="4928558" cy="28797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61247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497B16C-2EC6-43C6-B0AF-DF89BA3D70C2}"/>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6FE4D357-62CC-41EB-A5DB-EBF1A1378834}"/>
              </a:ext>
            </a:extLst>
          </p:cNvPr>
          <p:cNvSpPr>
            <a:spLocks noGrp="1"/>
          </p:cNvSpPr>
          <p:nvPr>
            <p:ph idx="1"/>
          </p:nvPr>
        </p:nvSpPr>
        <p:spPr>
          <a:xfrm>
            <a:off x="838200" y="2011680"/>
            <a:ext cx="4822167" cy="4160520"/>
          </a:xfrm>
        </p:spPr>
        <p:txBody>
          <a:bodyPr vert="horz" lIns="91440" tIns="45720" rIns="91440" bIns="45720" rtlCol="0" anchor="t">
            <a:normAutofit/>
          </a:bodyPr>
          <a:lstStyle/>
          <a:p>
            <a:r>
              <a:rPr lang="hr-HR"/>
              <a:t>Zabrinut/zabrinuta sam zbog utjecaja svoj prehrambenog stila života na druge pojedince.</a:t>
            </a:r>
          </a:p>
        </p:txBody>
      </p:sp>
      <p:pic>
        <p:nvPicPr>
          <p:cNvPr id="4" name="Slika 4">
            <a:extLst>
              <a:ext uri="{FF2B5EF4-FFF2-40B4-BE49-F238E27FC236}">
                <a16:creationId xmlns:a16="http://schemas.microsoft.com/office/drawing/2014/main" id="{390C2424-9122-4C7C-A420-A9275E577EB2}"/>
              </a:ext>
            </a:extLst>
          </p:cNvPr>
          <p:cNvPicPr>
            <a:picLocks noChangeAspect="1"/>
          </p:cNvPicPr>
          <p:nvPr/>
        </p:nvPicPr>
        <p:blipFill>
          <a:blip r:embed="rId2"/>
          <a:stretch>
            <a:fillRect/>
          </a:stretch>
        </p:blipFill>
        <p:spPr>
          <a:xfrm>
            <a:off x="5673306" y="2571391"/>
            <a:ext cx="4655388" cy="27216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526939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E38C96A-2462-4C07-A13E-BAB9EDF7937B}"/>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8042212A-56B9-40F5-AF83-631C82CA47E6}"/>
              </a:ext>
            </a:extLst>
          </p:cNvPr>
          <p:cNvSpPr>
            <a:spLocks noGrp="1"/>
          </p:cNvSpPr>
          <p:nvPr>
            <p:ph idx="1"/>
          </p:nvPr>
        </p:nvSpPr>
        <p:spPr/>
        <p:txBody>
          <a:bodyPr vert="horz" lIns="91440" tIns="45720" rIns="91440" bIns="45720" rtlCol="0" anchor="t">
            <a:normAutofit/>
          </a:bodyPr>
          <a:lstStyle/>
          <a:p>
            <a:r>
              <a:rPr lang="hr-HR"/>
              <a:t>Trebamo mijenjati svoj prehrambeni stil života u smjeru održivosti.</a:t>
            </a:r>
          </a:p>
        </p:txBody>
      </p:sp>
      <p:pic>
        <p:nvPicPr>
          <p:cNvPr id="4" name="Slika 4">
            <a:extLst>
              <a:ext uri="{FF2B5EF4-FFF2-40B4-BE49-F238E27FC236}">
                <a16:creationId xmlns:a16="http://schemas.microsoft.com/office/drawing/2014/main" id="{13469077-9CCA-49C6-B8E2-DAB2100BACFB}"/>
              </a:ext>
            </a:extLst>
          </p:cNvPr>
          <p:cNvPicPr>
            <a:picLocks noChangeAspect="1"/>
          </p:cNvPicPr>
          <p:nvPr/>
        </p:nvPicPr>
        <p:blipFill>
          <a:blip r:embed="rId2"/>
          <a:stretch>
            <a:fillRect/>
          </a:stretch>
        </p:blipFill>
        <p:spPr>
          <a:xfrm>
            <a:off x="3861758" y="3117730"/>
            <a:ext cx="4482860" cy="2620992"/>
          </a:xfrm>
          <a:prstGeom prst="rect">
            <a:avLst/>
          </a:prstGeom>
        </p:spPr>
      </p:pic>
    </p:spTree>
    <p:extLst>
      <p:ext uri="{BB962C8B-B14F-4D97-AF65-F5344CB8AC3E}">
        <p14:creationId xmlns:p14="http://schemas.microsoft.com/office/powerpoint/2010/main" val="1761956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8E0B679-5DFA-4019-8BEF-E10F3E8645D0}"/>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3EDDF7E8-9CFB-4C09-88D4-DE6D00D7CFCC}"/>
              </a:ext>
            </a:extLst>
          </p:cNvPr>
          <p:cNvSpPr>
            <a:spLocks noGrp="1"/>
          </p:cNvSpPr>
          <p:nvPr>
            <p:ph idx="1"/>
          </p:nvPr>
        </p:nvSpPr>
        <p:spPr/>
        <p:txBody>
          <a:bodyPr vert="horz" lIns="91440" tIns="45720" rIns="91440" bIns="45720" rtlCol="0" anchor="t">
            <a:normAutofit/>
          </a:bodyPr>
          <a:lstStyle/>
          <a:p>
            <a:r>
              <a:rPr lang="hr-HR"/>
              <a:t>Rizik od oboljenja kao posljedica konzumacije hrane nakon roka upotrebe je visok.</a:t>
            </a:r>
          </a:p>
        </p:txBody>
      </p:sp>
      <p:pic>
        <p:nvPicPr>
          <p:cNvPr id="4" name="Slika 4">
            <a:extLst>
              <a:ext uri="{FF2B5EF4-FFF2-40B4-BE49-F238E27FC236}">
                <a16:creationId xmlns:a16="http://schemas.microsoft.com/office/drawing/2014/main" id="{C576096D-A959-41D6-B33E-72C0FE67E34D}"/>
              </a:ext>
            </a:extLst>
          </p:cNvPr>
          <p:cNvPicPr>
            <a:picLocks noChangeAspect="1"/>
          </p:cNvPicPr>
          <p:nvPr/>
        </p:nvPicPr>
        <p:blipFill>
          <a:blip r:embed="rId2"/>
          <a:stretch>
            <a:fillRect/>
          </a:stretch>
        </p:blipFill>
        <p:spPr>
          <a:xfrm>
            <a:off x="3243532" y="3103353"/>
            <a:ext cx="4727275" cy="27647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439328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CE9BD7C-73D1-4828-B880-CCD8583E1A50}"/>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98184125-7CAC-48C0-97F2-F24DAFC989BF}"/>
              </a:ext>
            </a:extLst>
          </p:cNvPr>
          <p:cNvSpPr>
            <a:spLocks noGrp="1"/>
          </p:cNvSpPr>
          <p:nvPr>
            <p:ph idx="1"/>
          </p:nvPr>
        </p:nvSpPr>
        <p:spPr/>
        <p:txBody>
          <a:bodyPr vert="horz" lIns="91440" tIns="45720" rIns="91440" bIns="45720" rtlCol="0" anchor="t">
            <a:normAutofit/>
          </a:bodyPr>
          <a:lstStyle/>
          <a:p>
            <a:r>
              <a:rPr lang="hr-HR"/>
              <a:t>Potrebne su edukacije građana o razvrstavanju otpada.</a:t>
            </a:r>
          </a:p>
        </p:txBody>
      </p:sp>
      <p:pic>
        <p:nvPicPr>
          <p:cNvPr id="4" name="Slika 4">
            <a:extLst>
              <a:ext uri="{FF2B5EF4-FFF2-40B4-BE49-F238E27FC236}">
                <a16:creationId xmlns:a16="http://schemas.microsoft.com/office/drawing/2014/main" id="{B4EAFB9D-D405-4023-A277-6BF7FEA374C9}"/>
              </a:ext>
            </a:extLst>
          </p:cNvPr>
          <p:cNvPicPr>
            <a:picLocks noChangeAspect="1"/>
          </p:cNvPicPr>
          <p:nvPr/>
        </p:nvPicPr>
        <p:blipFill>
          <a:blip r:embed="rId2"/>
          <a:stretch>
            <a:fillRect/>
          </a:stretch>
        </p:blipFill>
        <p:spPr>
          <a:xfrm>
            <a:off x="3876136" y="2628900"/>
            <a:ext cx="5532407" cy="32248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5739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7488D34-A913-4F28-AE95-6A3715F42500}"/>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CC3ED234-46E6-458D-AACC-6A0FF07A4E66}"/>
              </a:ext>
            </a:extLst>
          </p:cNvPr>
          <p:cNvSpPr>
            <a:spLocks noGrp="1"/>
          </p:cNvSpPr>
          <p:nvPr>
            <p:ph idx="1"/>
          </p:nvPr>
        </p:nvSpPr>
        <p:spPr/>
        <p:txBody>
          <a:bodyPr vert="horz" lIns="91440" tIns="45720" rIns="91440" bIns="45720" rtlCol="0" anchor="t">
            <a:normAutofit/>
          </a:bodyPr>
          <a:lstStyle/>
          <a:p>
            <a:r>
              <a:rPr lang="hr-HR"/>
              <a:t>Potrebno je uvesti novčane kazne za nerazvrstavanje otpada.</a:t>
            </a:r>
          </a:p>
        </p:txBody>
      </p:sp>
      <p:pic>
        <p:nvPicPr>
          <p:cNvPr id="4" name="Slika 4">
            <a:extLst>
              <a:ext uri="{FF2B5EF4-FFF2-40B4-BE49-F238E27FC236}">
                <a16:creationId xmlns:a16="http://schemas.microsoft.com/office/drawing/2014/main" id="{D6678713-C994-4C8F-9899-B23257167CA9}"/>
              </a:ext>
            </a:extLst>
          </p:cNvPr>
          <p:cNvPicPr>
            <a:picLocks noChangeAspect="1"/>
          </p:cNvPicPr>
          <p:nvPr/>
        </p:nvPicPr>
        <p:blipFill>
          <a:blip r:embed="rId2"/>
          <a:stretch>
            <a:fillRect/>
          </a:stretch>
        </p:blipFill>
        <p:spPr>
          <a:xfrm>
            <a:off x="3602966" y="2858938"/>
            <a:ext cx="4986067" cy="29085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458051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F49A154-5480-4205-B430-CDC1B7262748}"/>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381BE309-3BE8-4BEF-86D3-F8B403C6E815}"/>
              </a:ext>
            </a:extLst>
          </p:cNvPr>
          <p:cNvSpPr>
            <a:spLocks noGrp="1"/>
          </p:cNvSpPr>
          <p:nvPr>
            <p:ph idx="1"/>
          </p:nvPr>
        </p:nvSpPr>
        <p:spPr/>
        <p:txBody>
          <a:bodyPr vert="horz" lIns="91440" tIns="45720" rIns="91440" bIns="45720" rtlCol="0" anchor="t">
            <a:normAutofit/>
          </a:bodyPr>
          <a:lstStyle/>
          <a:p>
            <a:r>
              <a:rPr lang="hr-HR"/>
              <a:t>Građani koji ne razvrstavaju otpad trebaju imati veće račune za odvoz otpada.</a:t>
            </a:r>
          </a:p>
        </p:txBody>
      </p:sp>
      <p:pic>
        <p:nvPicPr>
          <p:cNvPr id="4" name="Slika 4">
            <a:extLst>
              <a:ext uri="{FF2B5EF4-FFF2-40B4-BE49-F238E27FC236}">
                <a16:creationId xmlns:a16="http://schemas.microsoft.com/office/drawing/2014/main" id="{AC964EEE-11C7-4CFE-96AD-C393AFE7D354}"/>
              </a:ext>
            </a:extLst>
          </p:cNvPr>
          <p:cNvPicPr>
            <a:picLocks noChangeAspect="1"/>
          </p:cNvPicPr>
          <p:nvPr/>
        </p:nvPicPr>
        <p:blipFill>
          <a:blip r:embed="rId2"/>
          <a:stretch>
            <a:fillRect/>
          </a:stretch>
        </p:blipFill>
        <p:spPr>
          <a:xfrm>
            <a:off x="3689230" y="3434032"/>
            <a:ext cx="4827916" cy="2822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621435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50CC7DB-E11E-49CE-8625-B4E5FF8CBA1B}"/>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CE621C3A-D0A7-45F0-8B60-2CD55A454832}"/>
              </a:ext>
            </a:extLst>
          </p:cNvPr>
          <p:cNvSpPr>
            <a:spLocks noGrp="1"/>
          </p:cNvSpPr>
          <p:nvPr>
            <p:ph idx="1"/>
          </p:nvPr>
        </p:nvSpPr>
        <p:spPr/>
        <p:txBody>
          <a:bodyPr vert="horz" lIns="91440" tIns="45720" rIns="91440" bIns="45720" rtlCol="0" anchor="t">
            <a:normAutofit/>
          </a:bodyPr>
          <a:lstStyle/>
          <a:p>
            <a:r>
              <a:rPr lang="hr-HR"/>
              <a:t>Ne treba ići gladan u dućan jer se onda kupuje više hrane.</a:t>
            </a:r>
          </a:p>
        </p:txBody>
      </p:sp>
      <p:pic>
        <p:nvPicPr>
          <p:cNvPr id="4" name="Slika 4">
            <a:extLst>
              <a:ext uri="{FF2B5EF4-FFF2-40B4-BE49-F238E27FC236}">
                <a16:creationId xmlns:a16="http://schemas.microsoft.com/office/drawing/2014/main" id="{22AB1CAF-ACDE-4BDF-A8EC-E0A0E0B6E499}"/>
              </a:ext>
            </a:extLst>
          </p:cNvPr>
          <p:cNvPicPr>
            <a:picLocks noChangeAspect="1"/>
          </p:cNvPicPr>
          <p:nvPr/>
        </p:nvPicPr>
        <p:blipFill>
          <a:blip r:embed="rId2"/>
          <a:stretch>
            <a:fillRect/>
          </a:stretch>
        </p:blipFill>
        <p:spPr>
          <a:xfrm>
            <a:off x="3789872" y="2858938"/>
            <a:ext cx="5532407" cy="32248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70226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E7033B0-47BA-4975-B303-82090EF114B4}"/>
              </a:ext>
            </a:extLst>
          </p:cNvPr>
          <p:cNvSpPr>
            <a:spLocks noGrp="1"/>
          </p:cNvSpPr>
          <p:nvPr>
            <p:ph type="title"/>
          </p:nvPr>
        </p:nvSpPr>
        <p:spPr/>
        <p:txBody>
          <a:bodyPr/>
          <a:lstStyle/>
          <a:p>
            <a:r>
              <a:rPr lang="hr-HR"/>
              <a:t>Otpad je isto što i smeće?</a:t>
            </a:r>
          </a:p>
        </p:txBody>
      </p:sp>
      <p:sp>
        <p:nvSpPr>
          <p:cNvPr id="3" name="Rezervirano mjesto sadržaja 2">
            <a:extLst>
              <a:ext uri="{FF2B5EF4-FFF2-40B4-BE49-F238E27FC236}">
                <a16:creationId xmlns:a16="http://schemas.microsoft.com/office/drawing/2014/main" id="{BEF8DAA7-46C4-486F-BF26-451B5C9AA5C3}"/>
              </a:ext>
            </a:extLst>
          </p:cNvPr>
          <p:cNvSpPr>
            <a:spLocks noGrp="1"/>
          </p:cNvSpPr>
          <p:nvPr>
            <p:ph idx="1"/>
          </p:nvPr>
        </p:nvSpPr>
        <p:spPr>
          <a:xfrm>
            <a:off x="838200" y="2011680"/>
            <a:ext cx="3878179" cy="4160520"/>
          </a:xfrm>
        </p:spPr>
        <p:txBody>
          <a:bodyPr vert="horz" lIns="91440" tIns="45720" rIns="91440" bIns="45720" rtlCol="0" anchor="t">
            <a:normAutofit/>
          </a:bodyPr>
          <a:lstStyle/>
          <a:p>
            <a:r>
              <a:rPr lang="hr-HR"/>
              <a:t>Na pitanje je li otpad isto što i smeće, naši učenici većinski su odgovorili da nije.</a:t>
            </a:r>
          </a:p>
        </p:txBody>
      </p:sp>
      <p:pic>
        <p:nvPicPr>
          <p:cNvPr id="4" name="Slika 4">
            <a:extLst>
              <a:ext uri="{FF2B5EF4-FFF2-40B4-BE49-F238E27FC236}">
                <a16:creationId xmlns:a16="http://schemas.microsoft.com/office/drawing/2014/main" id="{1812830E-7767-49EE-9130-CC7735C175F0}"/>
              </a:ext>
            </a:extLst>
          </p:cNvPr>
          <p:cNvPicPr>
            <a:picLocks noChangeAspect="1"/>
          </p:cNvPicPr>
          <p:nvPr/>
        </p:nvPicPr>
        <p:blipFill>
          <a:blip r:embed="rId2"/>
          <a:stretch>
            <a:fillRect/>
          </a:stretch>
        </p:blipFill>
        <p:spPr>
          <a:xfrm>
            <a:off x="4724400" y="1825146"/>
            <a:ext cx="7210816" cy="42097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594602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425DFA-8EDD-4372-81D6-A9A7CBF44F9C}"/>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D6D77D87-8B72-4F40-AC03-7B7CFFB6D2EC}"/>
              </a:ext>
            </a:extLst>
          </p:cNvPr>
          <p:cNvSpPr>
            <a:spLocks noGrp="1"/>
          </p:cNvSpPr>
          <p:nvPr>
            <p:ph idx="1"/>
          </p:nvPr>
        </p:nvSpPr>
        <p:spPr/>
        <p:txBody>
          <a:bodyPr vert="horz" lIns="91440" tIns="45720" rIns="91440" bIns="45720" rtlCol="0" anchor="t">
            <a:normAutofit/>
          </a:bodyPr>
          <a:lstStyle/>
          <a:p>
            <a:r>
              <a:rPr lang="hr-HR"/>
              <a:t>Kupovinu namirnica treba pomno planirati.</a:t>
            </a:r>
          </a:p>
        </p:txBody>
      </p:sp>
      <p:pic>
        <p:nvPicPr>
          <p:cNvPr id="4" name="Slika 4">
            <a:extLst>
              <a:ext uri="{FF2B5EF4-FFF2-40B4-BE49-F238E27FC236}">
                <a16:creationId xmlns:a16="http://schemas.microsoft.com/office/drawing/2014/main" id="{A2ED97F3-5EB5-419D-A3DD-E779B34071B7}"/>
              </a:ext>
            </a:extLst>
          </p:cNvPr>
          <p:cNvPicPr>
            <a:picLocks noChangeAspect="1"/>
          </p:cNvPicPr>
          <p:nvPr/>
        </p:nvPicPr>
        <p:blipFill>
          <a:blip r:embed="rId2"/>
          <a:stretch>
            <a:fillRect/>
          </a:stretch>
        </p:blipFill>
        <p:spPr>
          <a:xfrm>
            <a:off x="3329796" y="2959579"/>
            <a:ext cx="4986067" cy="29085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234641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5A2BD99-EAFB-4A5D-9C52-019D5264F243}"/>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06F6AD4F-895E-4C61-B13D-0EBF4EB9551D}"/>
              </a:ext>
            </a:extLst>
          </p:cNvPr>
          <p:cNvSpPr>
            <a:spLocks noGrp="1"/>
          </p:cNvSpPr>
          <p:nvPr>
            <p:ph idx="1"/>
          </p:nvPr>
        </p:nvSpPr>
        <p:spPr/>
        <p:txBody>
          <a:bodyPr vert="horz" lIns="91440" tIns="45720" rIns="91440" bIns="45720" rtlCol="0" anchor="t">
            <a:normAutofit/>
          </a:bodyPr>
          <a:lstStyle/>
          <a:p>
            <a:r>
              <a:rPr lang="hr-HR"/>
              <a:t>Spremna/spreman sam smanjiti svoje količine otpada od hrane.</a:t>
            </a:r>
          </a:p>
        </p:txBody>
      </p:sp>
      <p:pic>
        <p:nvPicPr>
          <p:cNvPr id="4" name="Slika 4">
            <a:extLst>
              <a:ext uri="{FF2B5EF4-FFF2-40B4-BE49-F238E27FC236}">
                <a16:creationId xmlns:a16="http://schemas.microsoft.com/office/drawing/2014/main" id="{FFA58B5A-34D6-48DF-8AC7-72AAB71A1597}"/>
              </a:ext>
            </a:extLst>
          </p:cNvPr>
          <p:cNvPicPr>
            <a:picLocks noChangeAspect="1"/>
          </p:cNvPicPr>
          <p:nvPr/>
        </p:nvPicPr>
        <p:blipFill>
          <a:blip r:embed="rId2"/>
          <a:stretch>
            <a:fillRect/>
          </a:stretch>
        </p:blipFill>
        <p:spPr>
          <a:xfrm>
            <a:off x="3962400" y="2801428"/>
            <a:ext cx="4784784" cy="2793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531872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250339E-02AB-4B54-8A7B-6816B0F72291}"/>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37391A30-D486-47CF-9DCB-2BC1EFCA67DE}"/>
              </a:ext>
            </a:extLst>
          </p:cNvPr>
          <p:cNvSpPr>
            <a:spLocks noGrp="1"/>
          </p:cNvSpPr>
          <p:nvPr>
            <p:ph idx="1"/>
          </p:nvPr>
        </p:nvSpPr>
        <p:spPr/>
        <p:txBody>
          <a:bodyPr vert="horz" lIns="91440" tIns="45720" rIns="91440" bIns="45720" rtlCol="0" anchor="t">
            <a:normAutofit/>
          </a:bodyPr>
          <a:lstStyle/>
          <a:p>
            <a:r>
              <a:rPr lang="hr-HR"/>
              <a:t>Potrebno je više edukacije u školi o pravilnom čuvanju i rukovanju namirnicama.</a:t>
            </a:r>
          </a:p>
        </p:txBody>
      </p:sp>
      <p:pic>
        <p:nvPicPr>
          <p:cNvPr id="4" name="Slika 4">
            <a:extLst>
              <a:ext uri="{FF2B5EF4-FFF2-40B4-BE49-F238E27FC236}">
                <a16:creationId xmlns:a16="http://schemas.microsoft.com/office/drawing/2014/main" id="{365EEEF9-5945-4C2D-8765-89216C3CB717}"/>
              </a:ext>
            </a:extLst>
          </p:cNvPr>
          <p:cNvPicPr>
            <a:picLocks noChangeAspect="1"/>
          </p:cNvPicPr>
          <p:nvPr/>
        </p:nvPicPr>
        <p:blipFill>
          <a:blip r:embed="rId2"/>
          <a:stretch>
            <a:fillRect/>
          </a:stretch>
        </p:blipFill>
        <p:spPr>
          <a:xfrm>
            <a:off x="3531079" y="3175240"/>
            <a:ext cx="4784784" cy="2793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66458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B631610-10A3-4E8E-BAAF-8CCC9F3C7D92}"/>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44C1BD65-4682-4C00-8B80-F5007A78D3FA}"/>
              </a:ext>
            </a:extLst>
          </p:cNvPr>
          <p:cNvSpPr>
            <a:spLocks noGrp="1"/>
          </p:cNvSpPr>
          <p:nvPr>
            <p:ph idx="1"/>
          </p:nvPr>
        </p:nvSpPr>
        <p:spPr/>
        <p:txBody>
          <a:bodyPr/>
          <a:lstStyle/>
          <a:p>
            <a:endParaRPr lang="hr-HR"/>
          </a:p>
        </p:txBody>
      </p:sp>
    </p:spTree>
    <p:extLst>
      <p:ext uri="{BB962C8B-B14F-4D97-AF65-F5344CB8AC3E}">
        <p14:creationId xmlns:p14="http://schemas.microsoft.com/office/powerpoint/2010/main" val="783903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50AF005-59A1-43BC-B9E2-B0A6040E7832}"/>
              </a:ext>
            </a:extLst>
          </p:cNvPr>
          <p:cNvSpPr>
            <a:spLocks noGrp="1"/>
          </p:cNvSpPr>
          <p:nvPr>
            <p:ph type="title"/>
          </p:nvPr>
        </p:nvSpPr>
        <p:spPr/>
        <p:txBody>
          <a:bodyPr/>
          <a:lstStyle/>
          <a:p>
            <a:r>
              <a:rPr lang="hr-HR"/>
              <a:t>Provjeravate li rok valjanosti kad kupujete neku namirnicu?</a:t>
            </a:r>
          </a:p>
        </p:txBody>
      </p:sp>
      <p:sp>
        <p:nvSpPr>
          <p:cNvPr id="3" name="Rezervirano mjesto sadržaja 2">
            <a:extLst>
              <a:ext uri="{FF2B5EF4-FFF2-40B4-BE49-F238E27FC236}">
                <a16:creationId xmlns:a16="http://schemas.microsoft.com/office/drawing/2014/main" id="{7649150D-E37A-432D-99D9-14AED8A1DB71}"/>
              </a:ext>
            </a:extLst>
          </p:cNvPr>
          <p:cNvSpPr>
            <a:spLocks noGrp="1"/>
          </p:cNvSpPr>
          <p:nvPr>
            <p:ph idx="1"/>
          </p:nvPr>
        </p:nvSpPr>
        <p:spPr>
          <a:xfrm>
            <a:off x="838200" y="2011680"/>
            <a:ext cx="4033381" cy="4160520"/>
          </a:xfrm>
        </p:spPr>
        <p:txBody>
          <a:bodyPr vert="horz" lIns="91440" tIns="45720" rIns="91440" bIns="45720" rtlCol="0" anchor="t">
            <a:normAutofit/>
          </a:bodyPr>
          <a:lstStyle/>
          <a:p>
            <a:r>
              <a:rPr lang="hr-HR"/>
              <a:t>Najčešći odgovori na ovo pitanje su da i ponekad.</a:t>
            </a:r>
          </a:p>
        </p:txBody>
      </p:sp>
      <p:pic>
        <p:nvPicPr>
          <p:cNvPr id="4" name="Slika 4">
            <a:extLst>
              <a:ext uri="{FF2B5EF4-FFF2-40B4-BE49-F238E27FC236}">
                <a16:creationId xmlns:a16="http://schemas.microsoft.com/office/drawing/2014/main" id="{23D30EA2-8011-47F4-88AE-8D84E1C046A2}"/>
              </a:ext>
            </a:extLst>
          </p:cNvPr>
          <p:cNvPicPr>
            <a:picLocks noChangeAspect="1"/>
          </p:cNvPicPr>
          <p:nvPr/>
        </p:nvPicPr>
        <p:blipFill>
          <a:blip r:embed="rId2"/>
          <a:stretch>
            <a:fillRect/>
          </a:stretch>
        </p:blipFill>
        <p:spPr>
          <a:xfrm>
            <a:off x="4974921" y="1710325"/>
            <a:ext cx="7033363" cy="41054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12165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A5364BF-D2C3-4B75-B03C-E69129C2EB41}"/>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3139B4B3-CE74-4E5D-9BD4-EB6AE563B1DB}"/>
              </a:ext>
            </a:extLst>
          </p:cNvPr>
          <p:cNvSpPr>
            <a:spLocks noGrp="1"/>
          </p:cNvSpPr>
          <p:nvPr>
            <p:ph idx="1"/>
          </p:nvPr>
        </p:nvSpPr>
        <p:spPr>
          <a:xfrm>
            <a:off x="1579323" y="2011680"/>
            <a:ext cx="9774477" cy="4160520"/>
          </a:xfrm>
        </p:spPr>
        <p:txBody>
          <a:bodyPr vert="horz" lIns="91440" tIns="45720" rIns="91440" bIns="45720" rtlCol="0" anchor="t">
            <a:normAutofit/>
          </a:bodyPr>
          <a:lstStyle/>
          <a:p>
            <a:pPr marL="0" indent="0">
              <a:buNone/>
            </a:pPr>
            <a:r>
              <a:rPr lang="hr-HR" sz="3500"/>
              <a:t>Nekoliko sljedećih tvrdnji ispitanici su trebali ocijeniti od 1 do 3 prema točnosti.</a:t>
            </a:r>
          </a:p>
        </p:txBody>
      </p:sp>
    </p:spTree>
    <p:extLst>
      <p:ext uri="{BB962C8B-B14F-4D97-AF65-F5344CB8AC3E}">
        <p14:creationId xmlns:p14="http://schemas.microsoft.com/office/powerpoint/2010/main" val="3766886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C0A1F83-62E8-4D57-8E61-DB68067FBFDB}"/>
              </a:ext>
            </a:extLst>
          </p:cNvPr>
          <p:cNvSpPr>
            <a:spLocks noGrp="1"/>
          </p:cNvSpPr>
          <p:nvPr>
            <p:ph type="title"/>
          </p:nvPr>
        </p:nvSpPr>
        <p:spPr/>
        <p:txBody>
          <a:bodyPr/>
          <a:lstStyle/>
          <a:p>
            <a:r>
              <a:rPr lang="hr-HR"/>
              <a:t>1. tvrdnja</a:t>
            </a:r>
          </a:p>
        </p:txBody>
      </p:sp>
      <p:sp>
        <p:nvSpPr>
          <p:cNvPr id="3" name="Rezervirano mjesto sadržaja 2">
            <a:extLst>
              <a:ext uri="{FF2B5EF4-FFF2-40B4-BE49-F238E27FC236}">
                <a16:creationId xmlns:a16="http://schemas.microsoft.com/office/drawing/2014/main" id="{98D332C1-F179-427A-9187-14F5FEA8D27D}"/>
              </a:ext>
            </a:extLst>
          </p:cNvPr>
          <p:cNvSpPr>
            <a:spLocks noGrp="1"/>
          </p:cNvSpPr>
          <p:nvPr>
            <p:ph idx="1"/>
          </p:nvPr>
        </p:nvSpPr>
        <p:spPr>
          <a:xfrm>
            <a:off x="838200" y="2011680"/>
            <a:ext cx="5651327" cy="4160520"/>
          </a:xfrm>
        </p:spPr>
        <p:txBody>
          <a:bodyPr vert="horz" lIns="91440" tIns="45720" rIns="91440" bIns="45720" rtlCol="0" anchor="t">
            <a:normAutofit lnSpcReduction="10000"/>
          </a:bodyPr>
          <a:lstStyle/>
          <a:p>
            <a:r>
              <a:rPr lang="hr-HR"/>
              <a:t>Ako na namirnici piše „Upotrijebiti do“ znači da se namirnica ne smije konzumirati nakon navedenog  datuma osim ako je smrznuta. Takva hrana je brzo pokvarljiva i opasna za naše zdravlje.</a:t>
            </a:r>
          </a:p>
          <a:p>
            <a:r>
              <a:rPr lang="hr-HR"/>
              <a:t>Grafikon prikazuje odnos ocjena ove tvrdnje.</a:t>
            </a:r>
          </a:p>
        </p:txBody>
      </p:sp>
      <p:pic>
        <p:nvPicPr>
          <p:cNvPr id="4" name="Slika 4">
            <a:extLst>
              <a:ext uri="{FF2B5EF4-FFF2-40B4-BE49-F238E27FC236}">
                <a16:creationId xmlns:a16="http://schemas.microsoft.com/office/drawing/2014/main" id="{6451393A-DF24-4D89-8568-EEB227B7C616}"/>
              </a:ext>
            </a:extLst>
          </p:cNvPr>
          <p:cNvPicPr>
            <a:picLocks noChangeAspect="1"/>
          </p:cNvPicPr>
          <p:nvPr/>
        </p:nvPicPr>
        <p:blipFill>
          <a:blip r:embed="rId2"/>
          <a:stretch>
            <a:fillRect/>
          </a:stretch>
        </p:blipFill>
        <p:spPr>
          <a:xfrm>
            <a:off x="6102263" y="958763"/>
            <a:ext cx="5926899" cy="34477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57467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0930F04-5AFB-4BF6-B2C0-5E6F13540CE7}"/>
              </a:ext>
            </a:extLst>
          </p:cNvPr>
          <p:cNvSpPr>
            <a:spLocks noGrp="1"/>
          </p:cNvSpPr>
          <p:nvPr>
            <p:ph type="title"/>
          </p:nvPr>
        </p:nvSpPr>
        <p:spPr/>
        <p:txBody>
          <a:bodyPr/>
          <a:lstStyle/>
          <a:p>
            <a:r>
              <a:rPr lang="hr-HR"/>
              <a:t>2. tvrdnja</a:t>
            </a:r>
          </a:p>
        </p:txBody>
      </p:sp>
      <p:sp>
        <p:nvSpPr>
          <p:cNvPr id="3" name="Rezervirano mjesto sadržaja 2">
            <a:extLst>
              <a:ext uri="{FF2B5EF4-FFF2-40B4-BE49-F238E27FC236}">
                <a16:creationId xmlns:a16="http://schemas.microsoft.com/office/drawing/2014/main" id="{F3BFF148-A641-4CD2-A96E-D5E5DB9E77AE}"/>
              </a:ext>
            </a:extLst>
          </p:cNvPr>
          <p:cNvSpPr>
            <a:spLocks noGrp="1"/>
          </p:cNvSpPr>
          <p:nvPr>
            <p:ph idx="1"/>
          </p:nvPr>
        </p:nvSpPr>
        <p:spPr>
          <a:xfrm>
            <a:off x="535488" y="1750721"/>
            <a:ext cx="5880970" cy="4160520"/>
          </a:xfrm>
        </p:spPr>
        <p:txBody>
          <a:bodyPr vert="horz" lIns="91440" tIns="45720" rIns="91440" bIns="45720" rtlCol="0" anchor="t">
            <a:normAutofit fontScale="92500"/>
          </a:bodyPr>
          <a:lstStyle/>
          <a:p>
            <a:r>
              <a:rPr lang="hr-HR">
                <a:ea typeface="+mn-lt"/>
                <a:cs typeface="+mn-lt"/>
              </a:rPr>
              <a:t>Ako na namirnici piše: „Najbolje upotrijebiti do…“ ili „Najbolje upotrijebiti do kraja…“ to označava datum do kojega hrana zadržava svoja najbolja svojstva kod pravilnog čuvanja. Takvu hranu moguće je sigurno konzumirati i nakon navedenog roka, ali namirnica može gubiti okus i teksturu.</a:t>
            </a:r>
            <a:endParaRPr lang="hr-HR"/>
          </a:p>
        </p:txBody>
      </p:sp>
      <p:pic>
        <p:nvPicPr>
          <p:cNvPr id="4" name="Slika 4">
            <a:extLst>
              <a:ext uri="{FF2B5EF4-FFF2-40B4-BE49-F238E27FC236}">
                <a16:creationId xmlns:a16="http://schemas.microsoft.com/office/drawing/2014/main" id="{972693F6-2D49-412F-B812-7016773B6857}"/>
              </a:ext>
            </a:extLst>
          </p:cNvPr>
          <p:cNvPicPr>
            <a:picLocks noChangeAspect="1"/>
          </p:cNvPicPr>
          <p:nvPr/>
        </p:nvPicPr>
        <p:blipFill>
          <a:blip r:embed="rId2"/>
          <a:stretch>
            <a:fillRect/>
          </a:stretch>
        </p:blipFill>
        <p:spPr>
          <a:xfrm>
            <a:off x="6060510" y="1804270"/>
            <a:ext cx="6010405" cy="35104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21246065"/>
      </p:ext>
    </p:extLst>
  </p:cSld>
  <p:clrMapOvr>
    <a:masterClrMapping/>
  </p:clrMapOvr>
</p:sld>
</file>

<file path=ppt/theme/theme1.xml><?xml version="1.0" encoding="utf-8"?>
<a:theme xmlns:a="http://schemas.openxmlformats.org/drawingml/2006/main" name="BrushVTI">
  <a:themeElements>
    <a:clrScheme name="AnalogousFromLightSeedRightStep">
      <a:dk1>
        <a:srgbClr val="000000"/>
      </a:dk1>
      <a:lt1>
        <a:srgbClr val="FFFFFF"/>
      </a:lt1>
      <a:dk2>
        <a:srgbClr val="242C41"/>
      </a:dk2>
      <a:lt2>
        <a:srgbClr val="E8E4E2"/>
      </a:lt2>
      <a:accent1>
        <a:srgbClr val="7BA8BE"/>
      </a:accent1>
      <a:accent2>
        <a:srgbClr val="7B8CBE"/>
      </a:accent2>
      <a:accent3>
        <a:srgbClr val="9C93CA"/>
      </a:accent3>
      <a:accent4>
        <a:srgbClr val="A27BBE"/>
      </a:accent4>
      <a:accent5>
        <a:srgbClr val="C890C8"/>
      </a:accent5>
      <a:accent6>
        <a:srgbClr val="BE7BA2"/>
      </a:accent6>
      <a:hlink>
        <a:srgbClr val="A8765E"/>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53</Slides>
  <Notes>0</Notes>
  <HiddenSlides>0</HiddenSlide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BrushVTI</vt:lpstr>
      <vt:lpstr>Rezultati ankete</vt:lpstr>
      <vt:lpstr>Sudionici</vt:lpstr>
      <vt:lpstr>Razred sudionika</vt:lpstr>
      <vt:lpstr>Mjesto stanovanja sudionika</vt:lpstr>
      <vt:lpstr>Otpad je isto što i smeće?</vt:lpstr>
      <vt:lpstr>Provjeravate li rok valjanosti kad kupujete neku namirnicu?</vt:lpstr>
      <vt:lpstr>PowerPoint Presentation</vt:lpstr>
      <vt:lpstr>1. tvrdnja</vt:lpstr>
      <vt:lpstr>2. tvrdnja</vt:lpstr>
      <vt:lpstr>3. tvrdnja</vt:lpstr>
      <vt:lpstr>4. tvrdnja</vt:lpstr>
      <vt:lpstr>5. tvrdnja</vt:lpstr>
      <vt:lpstr>6. tvrdnja</vt:lpstr>
      <vt:lpstr>PowerPoint Presentation</vt:lpstr>
      <vt:lpstr>1. tvrdnja</vt:lpstr>
      <vt:lpstr>2. tvrdnja</vt:lpstr>
      <vt:lpstr>3. tvrdnja</vt:lpstr>
      <vt:lpstr>4. tvrdnja</vt:lpstr>
      <vt:lpstr>5. tvrdnja</vt:lpstr>
      <vt:lpstr>6. tvrdnja</vt:lpstr>
      <vt:lpstr>Odvajate li ostatke hrane u spremnik za biootpad?</vt:lpstr>
      <vt:lpstr>Ukoliko su sudionici na prethodno pitanje odgovorili s NE, trebali su sljedeće tvrdnje ocijeniti od 1 do 3 prema točnosti.</vt:lpstr>
      <vt:lpstr>Odvajate li ostatke hrane u spremnik za biootpad?</vt:lpstr>
      <vt:lpstr>Odvajate li ostatke hrane u spremnik za biootpad?</vt:lpstr>
      <vt:lpstr>Što se od navedenog NE smije odlagati u biootpad?</vt:lpstr>
      <vt:lpstr>Koja boja kante (spremnika) označava da je namijenjena za biootpad?</vt:lpstr>
      <vt:lpstr>Sudionici su nekoliko sljedećih rečenica u vezi prehrambenih navika njihove obitelji trebali ocijeniti od 1 do 3 prema učestalosti. 1 – nikada 2 – ponekad 3 - uvijek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Sljedećih nekoliko rečenica, sudionici ankete trebali su ocijeniti od 1 do 3 prema točnosti.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
  <cp:revision>1</cp:revision>
  <dcterms:created xsi:type="dcterms:W3CDTF">2021-01-16T15:00:40Z</dcterms:created>
  <dcterms:modified xsi:type="dcterms:W3CDTF">2021-01-17T21:09:25Z</dcterms:modified>
</cp:coreProperties>
</file>