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2" r:id="rId4"/>
    <p:sldId id="258" r:id="rId5"/>
    <p:sldId id="259" r:id="rId6"/>
    <p:sldId id="260" r:id="rId7"/>
    <p:sldId id="263" r:id="rId8"/>
    <p:sldId id="264" r:id="rId9"/>
    <p:sldId id="265" r:id="rId10"/>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135B44F-393D-490A-949D-9390ADD58731}" type="datetimeFigureOut">
              <a:rPr lang="ro-RO" smtClean="0"/>
              <a:pPr/>
              <a:t>10.10.2019</a:t>
            </a:fld>
            <a:endParaRPr lang="ro-RO"/>
          </a:p>
        </p:txBody>
      </p:sp>
      <p:sp>
        <p:nvSpPr>
          <p:cNvPr id="17" name="Footer Placeholder 16"/>
          <p:cNvSpPr>
            <a:spLocks noGrp="1"/>
          </p:cNvSpPr>
          <p:nvPr>
            <p:ph type="ftr" sz="quarter" idx="11"/>
          </p:nvPr>
        </p:nvSpPr>
        <p:spPr/>
        <p:txBody>
          <a:bodyPr/>
          <a:lstStyle/>
          <a:p>
            <a:endParaRPr lang="ro-RO"/>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0150C75-6BBA-4E92-90FE-99B1D9FEFD33}" type="slidenum">
              <a:rPr lang="ro-RO" smtClean="0"/>
              <a:pPr/>
              <a:t>‹#›</a:t>
            </a:fld>
            <a:endParaRPr lang="ro-RO"/>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35B44F-393D-490A-949D-9390ADD58731}" type="datetimeFigureOut">
              <a:rPr lang="ro-RO" smtClean="0"/>
              <a:pPr/>
              <a:t>10.10.2019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0150C75-6BBA-4E92-90FE-99B1D9FEFD33}"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0150C75-6BBA-4E92-90FE-99B1D9FEFD33}" type="slidenum">
              <a:rPr lang="ro-RO" smtClean="0"/>
              <a:pPr/>
              <a:t>‹#›</a:t>
            </a:fld>
            <a:endParaRPr lang="ro-RO"/>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35B44F-393D-490A-949D-9390ADD58731}" type="datetimeFigureOut">
              <a:rPr lang="ro-RO" smtClean="0"/>
              <a:pPr/>
              <a:t>10.10.2019</a:t>
            </a:fld>
            <a:endParaRPr lang="ro-RO"/>
          </a:p>
        </p:txBody>
      </p:sp>
      <p:sp>
        <p:nvSpPr>
          <p:cNvPr id="5" name="Footer Placeholder 4"/>
          <p:cNvSpPr>
            <a:spLocks noGrp="1"/>
          </p:cNvSpPr>
          <p:nvPr>
            <p:ph type="ftr" sz="quarter" idx="11"/>
          </p:nvPr>
        </p:nvSpPr>
        <p:spPr/>
        <p:txBody>
          <a:bodyPr/>
          <a:lstStyle/>
          <a:p>
            <a:endParaRPr lang="ro-RO"/>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135B44F-393D-490A-949D-9390ADD58731}" type="datetimeFigureOut">
              <a:rPr lang="ro-RO" smtClean="0"/>
              <a:pPr/>
              <a:t>10.10.2019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a:xfrm>
            <a:off x="4361688" y="1026372"/>
            <a:ext cx="457200" cy="441325"/>
          </a:xfrm>
        </p:spPr>
        <p:txBody>
          <a:bodyPr/>
          <a:lstStyle/>
          <a:p>
            <a:fld id="{70150C75-6BBA-4E92-90FE-99B1D9FEFD33}" type="slidenum">
              <a:rPr lang="ro-RO" smtClean="0"/>
              <a:pPr/>
              <a:t>‹#›</a:t>
            </a:fld>
            <a:endParaRPr lang="ro-RO"/>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ro-RO"/>
          </a:p>
        </p:txBody>
      </p:sp>
      <p:sp>
        <p:nvSpPr>
          <p:cNvPr id="4" name="Date Placeholder 3"/>
          <p:cNvSpPr>
            <a:spLocks noGrp="1"/>
          </p:cNvSpPr>
          <p:nvPr>
            <p:ph type="dt" sz="half" idx="10"/>
          </p:nvPr>
        </p:nvSpPr>
        <p:spPr/>
        <p:txBody>
          <a:bodyPr/>
          <a:lstStyle/>
          <a:p>
            <a:fld id="{5135B44F-393D-490A-949D-9390ADD58731}" type="datetimeFigureOut">
              <a:rPr lang="ro-RO" smtClean="0"/>
              <a:pPr/>
              <a:t>10.10.2019</a:t>
            </a:fld>
            <a:endParaRPr lang="ro-RO"/>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0150C75-6BBA-4E92-90FE-99B1D9FEFD33}" type="slidenum">
              <a:rPr lang="ro-RO" smtClean="0"/>
              <a:pPr/>
              <a:t>‹#›</a:t>
            </a:fld>
            <a:endParaRPr lang="ro-RO"/>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135B44F-393D-490A-949D-9390ADD58731}" type="datetimeFigureOut">
              <a:rPr lang="ro-RO" smtClean="0"/>
              <a:pPr/>
              <a:t>10.10.2019</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70150C75-6BBA-4E92-90FE-99B1D9FEFD33}" type="slidenum">
              <a:rPr lang="ro-RO" smtClean="0"/>
              <a:pPr/>
              <a:t>‹#›</a:t>
            </a:fld>
            <a:endParaRPr lang="ro-RO"/>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135B44F-393D-490A-949D-9390ADD58731}" type="datetimeFigureOut">
              <a:rPr lang="ro-RO" smtClean="0"/>
              <a:pPr/>
              <a:t>10.10.2019</a:t>
            </a:fld>
            <a:endParaRPr lang="ro-RO"/>
          </a:p>
        </p:txBody>
      </p:sp>
      <p:sp>
        <p:nvSpPr>
          <p:cNvPr id="8" name="Footer Placeholder 7"/>
          <p:cNvSpPr>
            <a:spLocks noGrp="1"/>
          </p:cNvSpPr>
          <p:nvPr>
            <p:ph type="ftr" sz="quarter" idx="11"/>
          </p:nvPr>
        </p:nvSpPr>
        <p:spPr>
          <a:xfrm>
            <a:off x="304800" y="6409944"/>
            <a:ext cx="3581400" cy="365760"/>
          </a:xfrm>
        </p:spPr>
        <p:txBody>
          <a:bodyPr/>
          <a:lstStyle/>
          <a:p>
            <a:endParaRPr lang="ro-RO"/>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0150C75-6BBA-4E92-90FE-99B1D9FEFD33}" type="slidenum">
              <a:rPr lang="ro-RO" smtClean="0"/>
              <a:pPr/>
              <a:t>‹#›</a:t>
            </a:fld>
            <a:endParaRPr lang="ro-RO"/>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35B44F-393D-490A-949D-9390ADD58731}" type="datetimeFigureOut">
              <a:rPr lang="ro-RO" smtClean="0"/>
              <a:pPr/>
              <a:t>10.10.2019</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a:xfrm>
            <a:off x="4343400" y="1036020"/>
            <a:ext cx="457200" cy="441325"/>
          </a:xfrm>
        </p:spPr>
        <p:txBody>
          <a:bodyPr/>
          <a:lstStyle/>
          <a:p>
            <a:fld id="{70150C75-6BBA-4E92-90FE-99B1D9FEFD33}"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135B44F-393D-490A-949D-9390ADD58731}" type="datetimeFigureOut">
              <a:rPr lang="ro-RO" smtClean="0"/>
              <a:pPr/>
              <a:t>10.10.2019</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0150C75-6BBA-4E92-90FE-99B1D9FEFD33}"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0150C75-6BBA-4E92-90FE-99B1D9FEFD33}" type="slidenum">
              <a:rPr lang="ro-RO" smtClean="0"/>
              <a:pPr/>
              <a:t>‹#›</a:t>
            </a:fld>
            <a:endParaRPr lang="ro-RO"/>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135B44F-393D-490A-949D-9390ADD58731}" type="datetimeFigureOut">
              <a:rPr lang="ro-RO" smtClean="0"/>
              <a:pPr/>
              <a:t>10.10.2019</a:t>
            </a:fld>
            <a:endParaRPr lang="ro-RO"/>
          </a:p>
        </p:txBody>
      </p:sp>
      <p:sp>
        <p:nvSpPr>
          <p:cNvPr id="6" name="Footer Placeholder 5"/>
          <p:cNvSpPr>
            <a:spLocks noGrp="1"/>
          </p:cNvSpPr>
          <p:nvPr>
            <p:ph type="ftr" sz="quarter" idx="11"/>
          </p:nvPr>
        </p:nvSpPr>
        <p:spPr>
          <a:xfrm>
            <a:off x="301752" y="6410848"/>
            <a:ext cx="3383280" cy="365760"/>
          </a:xfrm>
        </p:spPr>
        <p:txBody>
          <a:bodyPr/>
          <a:lstStyle/>
          <a:p>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0150C75-6BBA-4E92-90FE-99B1D9FEFD33}" type="slidenum">
              <a:rPr lang="ro-RO" smtClean="0"/>
              <a:pPr/>
              <a:t>‹#›</a:t>
            </a:fld>
            <a:endParaRPr lang="ro-RO"/>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135B44F-393D-490A-949D-9390ADD58731}" type="datetimeFigureOut">
              <a:rPr lang="ro-RO" smtClean="0"/>
              <a:pPr/>
              <a:t>10.10.2019</a:t>
            </a:fld>
            <a:endParaRPr lang="ro-RO"/>
          </a:p>
        </p:txBody>
      </p:sp>
      <p:sp>
        <p:nvSpPr>
          <p:cNvPr id="6" name="Footer Placeholder 5"/>
          <p:cNvSpPr>
            <a:spLocks noGrp="1"/>
          </p:cNvSpPr>
          <p:nvPr>
            <p:ph type="ftr" sz="quarter" idx="11"/>
          </p:nvPr>
        </p:nvSpPr>
        <p:spPr>
          <a:xfrm>
            <a:off x="301752" y="6410848"/>
            <a:ext cx="3584448" cy="365760"/>
          </a:xfrm>
        </p:spPr>
        <p:txBody>
          <a:bodyPr/>
          <a:lstStyle/>
          <a:p>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135B44F-393D-490A-949D-9390ADD58731}" type="datetimeFigureOut">
              <a:rPr lang="ro-RO" smtClean="0"/>
              <a:pPr/>
              <a:t>10.10.2019</a:t>
            </a:fld>
            <a:endParaRPr lang="ro-RO"/>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o-RO"/>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0150C75-6BBA-4E92-90FE-99B1D9FEFD33}" type="slidenum">
              <a:rPr lang="ro-RO" smtClean="0"/>
              <a:pPr/>
              <a:t>‹#›</a:t>
            </a:fld>
            <a:endParaRPr lang="ro-RO"/>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500570"/>
            <a:ext cx="6400800" cy="1785950"/>
          </a:xfrm>
          <a:ln w="19050">
            <a:solidFill>
              <a:schemeClr val="tx2"/>
            </a:solidFill>
            <a:prstDash val="sysDash"/>
          </a:ln>
        </p:spPr>
        <p:txBody>
          <a:bodyPr/>
          <a:lstStyle/>
          <a:p>
            <a:endParaRPr lang="ro-RO" dirty="0" smtClean="0"/>
          </a:p>
          <a:p>
            <a:r>
              <a:rPr lang="ro-RO" dirty="0" smtClean="0"/>
              <a:t>Ciocîrlan-Șerban </a:t>
            </a:r>
            <a:r>
              <a:rPr lang="ro-RO" dirty="0" smtClean="0"/>
              <a:t>Teodora-Florina</a:t>
            </a:r>
          </a:p>
          <a:p>
            <a:r>
              <a:rPr lang="ro-RO" dirty="0" smtClean="0"/>
              <a:t>Corbeanu Iulia-Andra</a:t>
            </a:r>
          </a:p>
          <a:p>
            <a:r>
              <a:rPr lang="ro-RO" dirty="0" smtClean="0"/>
              <a:t>Graure Maria-Alexandra</a:t>
            </a:r>
          </a:p>
          <a:p>
            <a:r>
              <a:rPr lang="ro-RO" dirty="0" smtClean="0"/>
              <a:t>Bratu Bianca Elena</a:t>
            </a:r>
          </a:p>
          <a:p>
            <a:endParaRPr lang="ro-RO" dirty="0" smtClean="0"/>
          </a:p>
          <a:p>
            <a:endParaRPr lang="ro-RO" dirty="0"/>
          </a:p>
        </p:txBody>
      </p:sp>
      <p:sp>
        <p:nvSpPr>
          <p:cNvPr id="2" name="Title 1"/>
          <p:cNvSpPr>
            <a:spLocks noGrp="1"/>
          </p:cNvSpPr>
          <p:nvPr>
            <p:ph type="ctrTitle"/>
          </p:nvPr>
        </p:nvSpPr>
        <p:spPr>
          <a:xfrm>
            <a:off x="685800" y="857232"/>
            <a:ext cx="7772400" cy="1276368"/>
          </a:xfrm>
        </p:spPr>
        <p:txBody>
          <a:bodyPr>
            <a:normAutofit fontScale="90000"/>
          </a:bodyPr>
          <a:lstStyle/>
          <a:p>
            <a:r>
              <a:rPr lang="en-US" b="1" i="1" dirty="0" smtClean="0">
                <a:solidFill>
                  <a:schemeClr val="tx1">
                    <a:lumMod val="50000"/>
                    <a:lumOff val="50000"/>
                  </a:schemeClr>
                </a:solidFill>
              </a:rPr>
              <a:t>Perceptions of the body image from different perspectives</a:t>
            </a:r>
            <a:endParaRPr lang="ro-RO" b="1" i="1" dirty="0">
              <a:solidFill>
                <a:schemeClr val="tx1">
                  <a:lumMod val="50000"/>
                  <a:lumOff val="50000"/>
                </a:schemeClr>
              </a:solidFill>
            </a:endParaRPr>
          </a:p>
        </p:txBody>
      </p:sp>
      <p:pic>
        <p:nvPicPr>
          <p:cNvPr id="4" name="Picture 3" descr="ERASMUS SIGLA.jpeg"/>
          <p:cNvPicPr>
            <a:picLocks noChangeAspect="1"/>
          </p:cNvPicPr>
          <p:nvPr/>
        </p:nvPicPr>
        <p:blipFill>
          <a:blip r:embed="rId2"/>
          <a:stretch>
            <a:fillRect/>
          </a:stretch>
        </p:blipFill>
        <p:spPr>
          <a:xfrm>
            <a:off x="785786" y="2643182"/>
            <a:ext cx="3429024" cy="1571625"/>
          </a:xfrm>
          <a:prstGeom prst="rect">
            <a:avLst/>
          </a:prstGeom>
        </p:spPr>
      </p:pic>
      <p:pic>
        <p:nvPicPr>
          <p:cNvPr id="5" name="Picture 4" descr="ERASMUS SIGLA 222.png"/>
          <p:cNvPicPr>
            <a:picLocks noChangeAspect="1"/>
          </p:cNvPicPr>
          <p:nvPr/>
        </p:nvPicPr>
        <p:blipFill>
          <a:blip r:embed="rId3"/>
          <a:stretch>
            <a:fillRect/>
          </a:stretch>
        </p:blipFill>
        <p:spPr>
          <a:xfrm>
            <a:off x="4643438" y="2857496"/>
            <a:ext cx="3857620" cy="1400167"/>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bg/>
                                          </p:spTgt>
                                        </p:tgtEl>
                                        <p:attrNameLst>
                                          <p:attrName>style.visibility</p:attrName>
                                        </p:attrNameLst>
                                      </p:cBhvr>
                                      <p:to>
                                        <p:strVal val="visible"/>
                                      </p:to>
                                    </p:set>
                                    <p:animEffect transition="in" filter="checkerboard(across)">
                                      <p:cBhvr>
                                        <p:cTn id="23" dur="500"/>
                                        <p:tgtEl>
                                          <p:spTgt spid="3">
                                            <p:bg/>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checkerboard(across)">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checkerboard(across)">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checkerboard(across)">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checkerboard(across)">
                                      <p:cBhvr>
                                        <p:cTn id="4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buFont typeface="Wingdings" pitchFamily="2" charset="2"/>
              <a:buChar char="§"/>
            </a:pPr>
            <a:r>
              <a:rPr lang="ro-RO" b="1" dirty="0" smtClean="0"/>
              <a:t>What is ”body image”?</a:t>
            </a:r>
            <a:endParaRPr lang="ro-RO" b="1" dirty="0"/>
          </a:p>
        </p:txBody>
      </p:sp>
      <p:sp>
        <p:nvSpPr>
          <p:cNvPr id="5" name="Content Placeholder 4"/>
          <p:cNvSpPr>
            <a:spLocks noGrp="1"/>
          </p:cNvSpPr>
          <p:nvPr>
            <p:ph sz="quarter" idx="1"/>
          </p:nvPr>
        </p:nvSpPr>
        <p:spPr>
          <a:xfrm>
            <a:off x="301752" y="1527048"/>
            <a:ext cx="4341686" cy="4616596"/>
          </a:xfrm>
        </p:spPr>
        <p:txBody>
          <a:bodyPr>
            <a:normAutofit fontScale="85000" lnSpcReduction="10000"/>
          </a:bodyPr>
          <a:lstStyle/>
          <a:p>
            <a:pPr algn="r">
              <a:buFont typeface="Wingdings" pitchFamily="2" charset="2"/>
              <a:buChar char="Ø"/>
            </a:pPr>
            <a:r>
              <a:rPr lang="en-US" b="1" i="1" dirty="0" smtClean="0"/>
              <a:t>Body image is the mental representation</a:t>
            </a:r>
            <a:r>
              <a:rPr lang="ro-RO" b="1" i="1" dirty="0" smtClean="0"/>
              <a:t> </a:t>
            </a:r>
            <a:r>
              <a:rPr lang="en-US" b="1" i="1" dirty="0" smtClean="0"/>
              <a:t>you create, but it may or may not bear any relation to how others actually see you. Body image is subject to all kinds of distortion from early experiences, attitudes of our parents, internal elements like our emotions and moods, and much more.</a:t>
            </a:r>
            <a:endParaRPr lang="ro-RO" b="1" i="1" dirty="0" smtClean="0"/>
          </a:p>
        </p:txBody>
      </p:sp>
      <p:pic>
        <p:nvPicPr>
          <p:cNvPr id="6" name="Picture 5" descr="BODY IMAGE.jpg"/>
          <p:cNvPicPr>
            <a:picLocks noChangeAspect="1"/>
          </p:cNvPicPr>
          <p:nvPr/>
        </p:nvPicPr>
        <p:blipFill>
          <a:blip r:embed="rId2"/>
          <a:stretch>
            <a:fillRect/>
          </a:stretch>
        </p:blipFill>
        <p:spPr>
          <a:xfrm>
            <a:off x="4714876" y="1714488"/>
            <a:ext cx="4000528" cy="3714776"/>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i="1" dirty="0" smtClean="0"/>
              <a:t> Nevertheless, your mental image of you strongly influences behavior. This mental image is a driving force in eating disorders, not to mention mood conditions like severe anxiety and even depression.</a:t>
            </a:r>
            <a:r>
              <a:rPr lang="ro-RO" b="1" i="1" dirty="0" smtClean="0"/>
              <a:t> </a:t>
            </a:r>
            <a:r>
              <a:rPr lang="en-US" b="1" i="1" dirty="0" smtClean="0"/>
              <a:t>To put your body image back into perspective, start by curbing your use of social media, a place where you are constantly reminded of looks and image.</a:t>
            </a:r>
            <a:endParaRPr lang="ro-RO" b="1" i="1" dirty="0" smtClean="0"/>
          </a:p>
          <a:p>
            <a:endParaRPr lang="ro-RO"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marL="571500" indent="-571500"/>
            <a:r>
              <a:rPr lang="ro-RO" b="1" dirty="0" smtClean="0"/>
              <a:t>Genetic Perspectives</a:t>
            </a:r>
            <a:endParaRPr lang="ro-RO" b="1" dirty="0"/>
          </a:p>
        </p:txBody>
      </p:sp>
      <p:sp>
        <p:nvSpPr>
          <p:cNvPr id="2" name="Content Placeholder 1"/>
          <p:cNvSpPr>
            <a:spLocks noGrp="1"/>
          </p:cNvSpPr>
          <p:nvPr>
            <p:ph sz="quarter" idx="1"/>
          </p:nvPr>
        </p:nvSpPr>
        <p:spPr>
          <a:xfrm>
            <a:off x="301752" y="1527048"/>
            <a:ext cx="5341818" cy="4616596"/>
          </a:xfrm>
        </p:spPr>
        <p:txBody>
          <a:bodyPr>
            <a:normAutofit fontScale="55000" lnSpcReduction="20000"/>
          </a:bodyPr>
          <a:lstStyle/>
          <a:p>
            <a:r>
              <a:rPr lang="en-US" sz="3200" b="1" i="1" dirty="0" smtClean="0"/>
              <a:t>The growing autonomy which man requires in relation to nature has become evident during the last century</a:t>
            </a:r>
            <a:r>
              <a:rPr lang="ro-RO" sz="3200" b="1" i="1" dirty="0" smtClean="0"/>
              <a:t>. </a:t>
            </a:r>
          </a:p>
          <a:p>
            <a:r>
              <a:rPr lang="ro-RO" sz="3200" b="1" i="1" dirty="0" smtClean="0"/>
              <a:t> </a:t>
            </a:r>
            <a:r>
              <a:rPr lang="en-US" sz="3200" b="1" i="1" dirty="0" smtClean="0"/>
              <a:t>The concept of development refers to sequential changes occurring in a body as it travels through the path from conception to death. In </a:t>
            </a:r>
            <a:r>
              <a:rPr lang="ro-RO" sz="3200" b="1" i="1" dirty="0" smtClean="0"/>
              <a:t>t</a:t>
            </a:r>
            <a:r>
              <a:rPr lang="en-US" sz="3200" b="1" i="1" dirty="0" smtClean="0"/>
              <a:t>his process three categories of factors are involved: biological factors, environmental factors and the </a:t>
            </a:r>
            <a:r>
              <a:rPr lang="en-US" sz="3200" b="1" i="1" dirty="0" err="1" smtClean="0"/>
              <a:t>educogen</a:t>
            </a:r>
            <a:r>
              <a:rPr lang="ro-RO" sz="3200" b="1" i="1" dirty="0" smtClean="0"/>
              <a:t>s</a:t>
            </a:r>
            <a:r>
              <a:rPr lang="en-US" sz="3200" b="1" i="1" dirty="0" smtClean="0"/>
              <a:t>. In general, </a:t>
            </a:r>
            <a:r>
              <a:rPr lang="ro-RO" sz="3200" b="1" i="1" dirty="0" smtClean="0"/>
              <a:t>h</a:t>
            </a:r>
            <a:r>
              <a:rPr lang="en-US" sz="3200" b="1" i="1" dirty="0" err="1" smtClean="0"/>
              <a:t>uman</a:t>
            </a:r>
            <a:r>
              <a:rPr lang="en-US" sz="3200" b="1" i="1" dirty="0" smtClean="0"/>
              <a:t> development takes place on several </a:t>
            </a:r>
            <a:r>
              <a:rPr lang="ro-RO" sz="3200" b="1" i="1" dirty="0" smtClean="0"/>
              <a:t>levels</a:t>
            </a:r>
            <a:r>
              <a:rPr lang="en-US" sz="3200" b="1" i="1" dirty="0" smtClean="0"/>
              <a:t>, including</a:t>
            </a:r>
            <a:r>
              <a:rPr lang="ro-RO" sz="3200" b="1" i="1" dirty="0" smtClean="0"/>
              <a:t> p</a:t>
            </a:r>
            <a:r>
              <a:rPr lang="en-US" sz="3200" b="1" i="1" dirty="0" err="1" smtClean="0"/>
              <a:t>hysical</a:t>
            </a:r>
            <a:r>
              <a:rPr lang="en-US" sz="3200" b="1" i="1" dirty="0" smtClean="0"/>
              <a:t> development involving changes in height and weight, changes in internal organs and brain, changes in skeletal and musculature, etc. All these modifications have a major influence on the intellectual, physical and personality development of each person</a:t>
            </a:r>
            <a:r>
              <a:rPr lang="ro-RO" sz="3200" b="1" i="1" dirty="0" smtClean="0"/>
              <a:t>.</a:t>
            </a:r>
          </a:p>
          <a:p>
            <a:endParaRPr lang="ro-RO" dirty="0"/>
          </a:p>
        </p:txBody>
      </p:sp>
      <p:pic>
        <p:nvPicPr>
          <p:cNvPr id="4" name="Picture 3" descr="PIG.png"/>
          <p:cNvPicPr>
            <a:picLocks noChangeAspect="1"/>
          </p:cNvPicPr>
          <p:nvPr/>
        </p:nvPicPr>
        <p:blipFill>
          <a:blip r:embed="rId2"/>
          <a:stretch>
            <a:fillRect/>
          </a:stretch>
        </p:blipFill>
        <p:spPr>
          <a:xfrm>
            <a:off x="5929322" y="1500174"/>
            <a:ext cx="2786082" cy="4357718"/>
          </a:xfrm>
          <a:prstGeom prst="rect">
            <a:avLst/>
          </a:prstGeom>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900" decel="100000" fill="hold"/>
                                        <p:tgtEl>
                                          <p:spTgt spid="4"/>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ro-RO" b="1" dirty="0" smtClean="0"/>
              <a:t>Medical conditions</a:t>
            </a:r>
            <a:endParaRPr lang="ro-RO" b="1" dirty="0"/>
          </a:p>
        </p:txBody>
      </p:sp>
      <p:sp>
        <p:nvSpPr>
          <p:cNvPr id="2" name="Content Placeholder 1"/>
          <p:cNvSpPr>
            <a:spLocks noGrp="1"/>
          </p:cNvSpPr>
          <p:nvPr>
            <p:ph sz="quarter" idx="1"/>
          </p:nvPr>
        </p:nvSpPr>
        <p:spPr>
          <a:xfrm>
            <a:off x="428596" y="1428736"/>
            <a:ext cx="4429156" cy="1357322"/>
          </a:xfrm>
        </p:spPr>
        <p:txBody>
          <a:bodyPr>
            <a:normAutofit fontScale="25000" lnSpcReduction="20000"/>
          </a:bodyPr>
          <a:lstStyle/>
          <a:p>
            <a:r>
              <a:rPr lang="en-US" sz="8000" b="1" i="1" dirty="0" smtClean="0"/>
              <a:t>Although biological and genetic factors play an important role in the emergence of these medical problems, it cannot be ignored the intake brought by psychological and social factors. </a:t>
            </a:r>
            <a:endParaRPr lang="ro-RO" sz="8000" b="1" i="1" dirty="0" smtClean="0"/>
          </a:p>
          <a:p>
            <a:endParaRPr lang="ro-RO" sz="3700" b="1" i="1" dirty="0" smtClean="0"/>
          </a:p>
          <a:p>
            <a:endParaRPr lang="ro-RO" sz="3700" b="1" i="1" dirty="0" smtClean="0"/>
          </a:p>
          <a:p>
            <a:endParaRPr lang="ro-RO" sz="3700" b="1" i="1" dirty="0" smtClean="0"/>
          </a:p>
          <a:p>
            <a:pPr>
              <a:buNone/>
            </a:pPr>
            <a:r>
              <a:rPr lang="ro-RO" sz="3700" b="1" i="1" dirty="0" smtClean="0"/>
              <a:t/>
            </a:r>
            <a:br>
              <a:rPr lang="ro-RO" sz="3700" b="1" i="1" dirty="0" smtClean="0"/>
            </a:br>
            <a:r>
              <a:rPr lang="en-US" sz="3700" b="1" i="1" dirty="0" smtClean="0"/>
              <a:t> </a:t>
            </a:r>
            <a:endParaRPr lang="ro-RO" sz="3700" b="1" i="1" dirty="0" smtClean="0"/>
          </a:p>
          <a:p>
            <a:pPr>
              <a:buNone/>
            </a:pPr>
            <a:endParaRPr lang="ro-RO" sz="3700" b="1" i="1" dirty="0" smtClean="0"/>
          </a:p>
          <a:p>
            <a:pPr>
              <a:buNone/>
            </a:pPr>
            <a:r>
              <a:rPr lang="ro-RO" b="1" i="1" dirty="0" smtClean="0"/>
              <a:t/>
            </a:r>
            <a:br>
              <a:rPr lang="ro-RO" b="1" i="1" dirty="0" smtClean="0"/>
            </a:br>
            <a:r>
              <a:rPr lang="ro-RO" b="1" i="1" dirty="0" smtClean="0"/>
              <a:t> </a:t>
            </a:r>
            <a:br>
              <a:rPr lang="ro-RO" b="1" i="1" dirty="0" smtClean="0"/>
            </a:br>
            <a:r>
              <a:rPr lang="ro-RO" dirty="0" smtClean="0"/>
              <a:t/>
            </a:r>
            <a:br>
              <a:rPr lang="ro-RO" dirty="0" smtClean="0"/>
            </a:br>
            <a:endParaRPr lang="ro-RO" dirty="0"/>
          </a:p>
        </p:txBody>
      </p:sp>
      <p:pic>
        <p:nvPicPr>
          <p:cNvPr id="4" name="Picture 3" descr="WINNIE HARLOW.jpg"/>
          <p:cNvPicPr>
            <a:picLocks noChangeAspect="1"/>
          </p:cNvPicPr>
          <p:nvPr/>
        </p:nvPicPr>
        <p:blipFill>
          <a:blip r:embed="rId2"/>
          <a:stretch>
            <a:fillRect/>
          </a:stretch>
        </p:blipFill>
        <p:spPr>
          <a:xfrm>
            <a:off x="357158" y="3500438"/>
            <a:ext cx="3429024" cy="2857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5072066" y="1357298"/>
            <a:ext cx="3214710" cy="2585323"/>
          </a:xfrm>
          <a:prstGeom prst="rect">
            <a:avLst/>
          </a:prstGeom>
          <a:noFill/>
        </p:spPr>
        <p:txBody>
          <a:bodyPr wrap="square" rtlCol="0">
            <a:spAutoFit/>
          </a:bodyPr>
          <a:lstStyle/>
          <a:p>
            <a:pPr>
              <a:buFont typeface="Wingdings" pitchFamily="2" charset="2"/>
              <a:buChar char="Ø"/>
            </a:pPr>
            <a:r>
              <a:rPr lang="ro-RO" b="1" i="1" dirty="0" smtClean="0"/>
              <a:t>WINNIE HARLOW</a:t>
            </a:r>
          </a:p>
          <a:p>
            <a:r>
              <a:rPr lang="ro-RO" b="1" i="1" dirty="0" smtClean="0"/>
              <a:t> </a:t>
            </a:r>
          </a:p>
          <a:p>
            <a:r>
              <a:rPr lang="ro-RO" b="1" i="1" dirty="0" smtClean="0"/>
              <a:t>  </a:t>
            </a:r>
            <a:r>
              <a:rPr lang="en-US" b="1" i="1" dirty="0" smtClean="0"/>
              <a:t>She was diagnosed </a:t>
            </a:r>
            <a:r>
              <a:rPr lang="ro-RO" b="1" i="1" dirty="0" smtClean="0"/>
              <a:t>        </a:t>
            </a:r>
            <a:r>
              <a:rPr lang="en-US" b="1" i="1" dirty="0" smtClean="0"/>
              <a:t>with the chronic skin condition </a:t>
            </a:r>
            <a:r>
              <a:rPr lang="en-US" b="1" i="1" dirty="0" err="1" smtClean="0"/>
              <a:t>vitiligo</a:t>
            </a:r>
            <a:r>
              <a:rPr lang="en-US" b="1" i="1" dirty="0" smtClean="0"/>
              <a:t>, characterized by </a:t>
            </a:r>
            <a:r>
              <a:rPr lang="en-US" b="1" i="1" dirty="0" err="1" smtClean="0"/>
              <a:t>depigmentation</a:t>
            </a:r>
            <a:r>
              <a:rPr lang="en-US" b="1" i="1" dirty="0" smtClean="0"/>
              <a:t> of portions of the skin, at the age of four. </a:t>
            </a:r>
            <a:endParaRPr lang="ro-RO" dirty="0"/>
          </a:p>
        </p:txBody>
      </p:sp>
      <p:pic>
        <p:nvPicPr>
          <p:cNvPr id="6" name="Picture 5" descr="WINNIE 3.png"/>
          <p:cNvPicPr>
            <a:picLocks noChangeAspect="1"/>
          </p:cNvPicPr>
          <p:nvPr/>
        </p:nvPicPr>
        <p:blipFill>
          <a:blip r:embed="rId3"/>
          <a:stretch>
            <a:fillRect/>
          </a:stretch>
        </p:blipFill>
        <p:spPr>
          <a:xfrm>
            <a:off x="4857752" y="4000504"/>
            <a:ext cx="3000396" cy="2357454"/>
          </a:xfrm>
          <a:prstGeom prst="rect">
            <a:avLst/>
          </a:prstGeom>
          <a:ln>
            <a:noFill/>
          </a:ln>
          <a:effectLst>
            <a:softEdge rad="112500"/>
          </a:effec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ro-RO" b="1" dirty="0" smtClean="0"/>
              <a:t>Winnie Harlow</a:t>
            </a:r>
            <a:endParaRPr lang="ro-RO" b="1" dirty="0"/>
          </a:p>
        </p:txBody>
      </p:sp>
      <p:sp>
        <p:nvSpPr>
          <p:cNvPr id="2" name="Content Placeholder 1"/>
          <p:cNvSpPr>
            <a:spLocks noGrp="1"/>
          </p:cNvSpPr>
          <p:nvPr>
            <p:ph sz="quarter" idx="1"/>
          </p:nvPr>
        </p:nvSpPr>
        <p:spPr>
          <a:xfrm>
            <a:off x="301752" y="1527048"/>
            <a:ext cx="4841752" cy="4045092"/>
          </a:xfrm>
        </p:spPr>
        <p:txBody>
          <a:bodyPr>
            <a:normAutofit fontScale="92500" lnSpcReduction="20000"/>
          </a:bodyPr>
          <a:lstStyle/>
          <a:p>
            <a:r>
              <a:rPr lang="en-US" sz="2000" b="1" i="1" dirty="0" smtClean="0"/>
              <a:t>Harlow was a victim of bullying by other children and was reportedly called a "cow, zebra, and all manner of other disparaging slurs" throughout her childhood by students both black and white.</a:t>
            </a:r>
            <a:r>
              <a:rPr lang="ro-RO" sz="2000" b="1" i="1" dirty="0" smtClean="0"/>
              <a:t> </a:t>
            </a:r>
            <a:r>
              <a:rPr lang="en-US" sz="2000" b="1" i="1" dirty="0" smtClean="0"/>
              <a:t>The verbal harassment led to her changing schools numerous times and dropping out of high school, after which she contemplated committing suicide.</a:t>
            </a:r>
            <a:r>
              <a:rPr lang="ro-RO" sz="2000" b="1" i="1" dirty="0" smtClean="0"/>
              <a:t> </a:t>
            </a:r>
            <a:r>
              <a:rPr lang="en-US" sz="2000" b="1" i="1" dirty="0" smtClean="0"/>
              <a:t>In July 2011, Harlow posted a video titled "</a:t>
            </a:r>
            <a:r>
              <a:rPr lang="en-US" sz="2000" b="1" i="1" dirty="0" err="1" smtClean="0"/>
              <a:t>Vitiligo</a:t>
            </a:r>
            <a:r>
              <a:rPr lang="en-US" sz="2000" b="1" i="1" dirty="0" smtClean="0"/>
              <a:t>: A Skin Condition, not a Life Changer" on YouTube. She talked about the condition and answered questions about her life living with </a:t>
            </a:r>
            <a:r>
              <a:rPr lang="en-US" sz="2000" b="1" i="1" dirty="0" err="1" smtClean="0"/>
              <a:t>vitiligo</a:t>
            </a:r>
            <a:r>
              <a:rPr lang="en-US" sz="2000" b="1" i="1" dirty="0" smtClean="0"/>
              <a:t>. </a:t>
            </a:r>
            <a:endParaRPr lang="ro-RO" sz="2000" dirty="0" smtClean="0"/>
          </a:p>
          <a:p>
            <a:endParaRPr lang="ro-RO" sz="2000" dirty="0"/>
          </a:p>
        </p:txBody>
      </p:sp>
      <p:pic>
        <p:nvPicPr>
          <p:cNvPr id="4" name="Picture 3" descr="WINNIE 2.jpg"/>
          <p:cNvPicPr>
            <a:picLocks noChangeAspect="1"/>
          </p:cNvPicPr>
          <p:nvPr/>
        </p:nvPicPr>
        <p:blipFill>
          <a:blip r:embed="rId2"/>
          <a:stretch>
            <a:fillRect/>
          </a:stretch>
        </p:blipFill>
        <p:spPr>
          <a:xfrm>
            <a:off x="5286380" y="1643050"/>
            <a:ext cx="3214710" cy="38576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Vitiligo public speaking</a:t>
            </a:r>
            <a:endParaRPr lang="ro-RO" dirty="0"/>
          </a:p>
        </p:txBody>
      </p:sp>
      <p:sp>
        <p:nvSpPr>
          <p:cNvPr id="3" name="Content Placeholder 2"/>
          <p:cNvSpPr>
            <a:spLocks noGrp="1"/>
          </p:cNvSpPr>
          <p:nvPr>
            <p:ph sz="quarter" idx="1"/>
          </p:nvPr>
        </p:nvSpPr>
        <p:spPr>
          <a:xfrm>
            <a:off x="4357686" y="1527048"/>
            <a:ext cx="4447986" cy="4616596"/>
          </a:xfrm>
        </p:spPr>
        <p:txBody>
          <a:bodyPr>
            <a:normAutofit fontScale="92500" lnSpcReduction="10000"/>
          </a:bodyPr>
          <a:lstStyle/>
          <a:p>
            <a:r>
              <a:rPr lang="en-US" b="1" i="1" dirty="0" smtClean="0"/>
              <a:t>In November 2014, Harlow spoke in a TED presentation, recalling her experience with it. She was presented with the 'Role Model' award at the 2015 Portuguese GQ Men of The Year event. She has made controversial statements on other models' appearance.</a:t>
            </a:r>
            <a:r>
              <a:rPr lang="ro-RO" b="1" i="1" dirty="0" smtClean="0"/>
              <a:t> </a:t>
            </a:r>
            <a:endParaRPr lang="ro-RO" b="1" i="1" dirty="0"/>
          </a:p>
        </p:txBody>
      </p:sp>
      <p:pic>
        <p:nvPicPr>
          <p:cNvPr id="4" name="Picture 3" descr="WINNIE 4.jpg"/>
          <p:cNvPicPr>
            <a:picLocks noChangeAspect="1"/>
          </p:cNvPicPr>
          <p:nvPr/>
        </p:nvPicPr>
        <p:blipFill>
          <a:blip r:embed="rId2"/>
          <a:stretch>
            <a:fillRect/>
          </a:stretch>
        </p:blipFill>
        <p:spPr>
          <a:xfrm>
            <a:off x="928662" y="1857364"/>
            <a:ext cx="2928958" cy="392909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 calcmode="lin" valueType="num">
                                      <p:cBhvr>
                                        <p:cTn id="14" dur="500" fill="hold"/>
                                        <p:tgtEl>
                                          <p:spTgt spid="4"/>
                                        </p:tgtEl>
                                        <p:attrNameLst>
                                          <p:attrName>style.rotation</p:attrName>
                                        </p:attrNameLst>
                                      </p:cBhvr>
                                      <p:tavLst>
                                        <p:tav tm="0">
                                          <p:val>
                                            <p:fltVal val="360"/>
                                          </p:val>
                                        </p:tav>
                                        <p:tav tm="100000">
                                          <p:val>
                                            <p:fltVal val="0"/>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iterate type="lt">
                                    <p:tmPct val="5000"/>
                                  </p:iterate>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Vitiligo</a:t>
            </a:r>
            <a:endParaRPr lang="ro-RO" b="1" dirty="0"/>
          </a:p>
        </p:txBody>
      </p:sp>
      <p:sp>
        <p:nvSpPr>
          <p:cNvPr id="3" name="Content Placeholder 2"/>
          <p:cNvSpPr>
            <a:spLocks noGrp="1"/>
          </p:cNvSpPr>
          <p:nvPr>
            <p:ph sz="quarter" idx="1"/>
          </p:nvPr>
        </p:nvSpPr>
        <p:spPr>
          <a:xfrm>
            <a:off x="214282" y="1357298"/>
            <a:ext cx="3214710" cy="2286016"/>
          </a:xfrm>
          <a:ln w="19050">
            <a:solidFill>
              <a:schemeClr val="tx1"/>
            </a:solidFill>
            <a:prstDash val="lgDash"/>
          </a:ln>
        </p:spPr>
        <p:txBody>
          <a:bodyPr>
            <a:normAutofit fontScale="47500" lnSpcReduction="20000"/>
          </a:bodyPr>
          <a:lstStyle/>
          <a:p>
            <a:r>
              <a:rPr lang="en-US" sz="3200" b="1" i="1" dirty="0" err="1" smtClean="0"/>
              <a:t>Vitiligo</a:t>
            </a:r>
            <a:r>
              <a:rPr lang="en-US" sz="3200" b="1" i="1" dirty="0" smtClean="0"/>
              <a:t> is a long-term skin condition characterized by patches of the skin losing their pigment. The patches of skin affected become white and usually have sharp margins. The hair from the skin may also become white. The inside of the mouth and nose may also be involved. </a:t>
            </a:r>
          </a:p>
          <a:p>
            <a:endParaRPr lang="ro-RO" dirty="0"/>
          </a:p>
        </p:txBody>
      </p:sp>
      <p:pic>
        <p:nvPicPr>
          <p:cNvPr id="4" name="Picture 3" descr="vitiligo.jpg"/>
          <p:cNvPicPr>
            <a:picLocks noChangeAspect="1"/>
          </p:cNvPicPr>
          <p:nvPr/>
        </p:nvPicPr>
        <p:blipFill>
          <a:blip r:embed="rId2"/>
          <a:stretch>
            <a:fillRect/>
          </a:stretch>
        </p:blipFill>
        <p:spPr>
          <a:xfrm>
            <a:off x="3357554" y="1785926"/>
            <a:ext cx="2738430" cy="2786082"/>
          </a:xfrm>
          <a:prstGeom prst="rect">
            <a:avLst/>
          </a:prstGeom>
          <a:ln>
            <a:noFill/>
          </a:ln>
          <a:effectLst>
            <a:softEdge rad="112500"/>
          </a:effectLst>
        </p:spPr>
      </p:pic>
      <p:sp>
        <p:nvSpPr>
          <p:cNvPr id="5" name="TextBox 4"/>
          <p:cNvSpPr txBox="1"/>
          <p:nvPr/>
        </p:nvSpPr>
        <p:spPr>
          <a:xfrm>
            <a:off x="6143636" y="2786058"/>
            <a:ext cx="2786082" cy="3416320"/>
          </a:xfrm>
          <a:prstGeom prst="rect">
            <a:avLst/>
          </a:prstGeom>
          <a:noFill/>
          <a:ln w="28575">
            <a:solidFill>
              <a:schemeClr val="tx1"/>
            </a:solidFill>
            <a:prstDash val="dashDot"/>
          </a:ln>
        </p:spPr>
        <p:txBody>
          <a:bodyPr wrap="square" rtlCol="0">
            <a:spAutoFit/>
          </a:bodyPr>
          <a:lstStyle/>
          <a:p>
            <a:r>
              <a:rPr lang="en-US" b="1" i="1" dirty="0" smtClean="0"/>
              <a:t>The exact cause of </a:t>
            </a:r>
            <a:r>
              <a:rPr lang="en-US" b="1" i="1" dirty="0" err="1" smtClean="0"/>
              <a:t>vitiligo</a:t>
            </a:r>
            <a:r>
              <a:rPr lang="en-US" b="1" i="1" dirty="0" smtClean="0"/>
              <a:t> is unknown. It is believed to be due to genetic susceptibility</a:t>
            </a:r>
            <a:r>
              <a:rPr lang="ro-RO" b="1" i="1" dirty="0" smtClean="0"/>
              <a:t> </a:t>
            </a:r>
            <a:r>
              <a:rPr lang="en-US" b="1" i="1" dirty="0" smtClean="0"/>
              <a:t>that is triggered by an environmental factor such that an autoimmune disease occurs. This results in the destruction of skin pigment cells</a:t>
            </a:r>
            <a:r>
              <a:rPr lang="ro-RO" b="1" i="1" dirty="0" smtClean="0"/>
              <a:t>.</a:t>
            </a:r>
            <a:endParaRPr lang="en-US" b="1" i="1" dirty="0" smtClean="0"/>
          </a:p>
        </p:txBody>
      </p:sp>
      <p:sp>
        <p:nvSpPr>
          <p:cNvPr id="6" name="TextBox 5"/>
          <p:cNvSpPr txBox="1"/>
          <p:nvPr/>
        </p:nvSpPr>
        <p:spPr>
          <a:xfrm>
            <a:off x="428596" y="4572008"/>
            <a:ext cx="5286412" cy="1754326"/>
          </a:xfrm>
          <a:prstGeom prst="rect">
            <a:avLst/>
          </a:prstGeom>
          <a:noFill/>
          <a:ln w="28575">
            <a:solidFill>
              <a:schemeClr val="tx1"/>
            </a:solidFill>
            <a:prstDash val="lgDash"/>
          </a:ln>
        </p:spPr>
        <p:txBody>
          <a:bodyPr wrap="square" rtlCol="0">
            <a:spAutoFit/>
          </a:bodyPr>
          <a:lstStyle/>
          <a:p>
            <a:r>
              <a:rPr lang="en-US" b="1" i="1" dirty="0" smtClean="0"/>
              <a:t>Typically both sides of the body are affected. Often the patches begin on areas of skin that are exposed to the sun. It is more noticeable in people with dark skin. </a:t>
            </a:r>
            <a:r>
              <a:rPr lang="en-US" b="1" i="1" dirty="0" err="1" smtClean="0"/>
              <a:t>Vitiligo</a:t>
            </a:r>
            <a:r>
              <a:rPr lang="en-US" b="1" i="1" dirty="0" smtClean="0"/>
              <a:t> may result in psychological stress and those affected may be stigmatized.</a:t>
            </a:r>
            <a:endParaRPr lang="ro-RO"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5"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p:cTn id="11" dur="500"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3">
                                            <p:bg/>
                                          </p:spTgt>
                                        </p:tgtEl>
                                        <p:attrNameLst>
                                          <p:attrName>ppt_w</p:attrName>
                                        </p:attrNameLst>
                                      </p:cBhvr>
                                      <p:tavLst>
                                        <p:tav tm="0">
                                          <p:val>
                                            <p:strVal val="#ppt_w*.05"/>
                                          </p:val>
                                        </p:tav>
                                        <p:tav tm="100000">
                                          <p:val>
                                            <p:strVal val="#ppt_w"/>
                                          </p:val>
                                        </p:tav>
                                      </p:tavLst>
                                    </p:anim>
                                    <p:anim calcmode="lin" valueType="num">
                                      <p:cBhvr>
                                        <p:cTn id="14" dur="1000" fill="hold"/>
                                        <p:tgtEl>
                                          <p:spTgt spid="3">
                                            <p:bg/>
                                          </p:spTgt>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3">
                                            <p:bg/>
                                          </p:spTgt>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4"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from="(-#ppt_w/2)" to="(#ppt_x)" calcmode="lin" valueType="num">
                                      <p:cBhvr>
                                        <p:cTn id="35" dur="600" fill="hold">
                                          <p:stCondLst>
                                            <p:cond delay="0"/>
                                          </p:stCondLst>
                                        </p:cTn>
                                        <p:tgtEl>
                                          <p:spTgt spid="6"/>
                                        </p:tgtEl>
                                        <p:attrNameLst>
                                          <p:attrName>ppt_x</p:attrName>
                                        </p:attrNameLst>
                                      </p:cBhvr>
                                    </p:anim>
                                    <p:anim from="0" to="-1.0" calcmode="lin" valueType="num">
                                      <p:cBhvr>
                                        <p:cTn id="36" dur="200" decel="50000" autoRev="1" fill="hold">
                                          <p:stCondLst>
                                            <p:cond delay="600"/>
                                          </p:stCondLst>
                                        </p:cTn>
                                        <p:tgtEl>
                                          <p:spTgt spid="6"/>
                                        </p:tgtEl>
                                        <p:attrNameLst>
                                          <p:attrName>xshear</p:attrName>
                                        </p:attrNameLst>
                                      </p:cBhvr>
                                    </p:anim>
                                    <p:animScale>
                                      <p:cBhvr>
                                        <p:cTn id="37" dur="200" decel="100000" autoRev="1" fill="hold">
                                          <p:stCondLst>
                                            <p:cond delay="600"/>
                                          </p:stCondLst>
                                        </p:cTn>
                                        <p:tgtEl>
                                          <p:spTgt spid="6"/>
                                        </p:tgtEl>
                                      </p:cBhvr>
                                      <p:from x="100000" y="100000"/>
                                      <p:to x="80000" y="100000"/>
                                    </p:animScale>
                                    <p:anim by="(#ppt_h/3+#ppt_w*0.1)" calcmode="lin" valueType="num">
                                      <p:cBhvr additive="sum">
                                        <p:cTn id="38" dur="200" decel="100000" autoRev="1" fill="hold">
                                          <p:stCondLst>
                                            <p:cond delay="600"/>
                                          </p:stCondLst>
                                        </p:cTn>
                                        <p:tgtEl>
                                          <p:spTgt spid="6"/>
                                        </p:tgtEl>
                                        <p:attrNameLst>
                                          <p:attrName>ppt_x</p:attrName>
                                        </p:attrNameLst>
                                      </p:cBhvr>
                                    </p:anim>
                                  </p:childTnLst>
                                </p:cTn>
                              </p:par>
                            </p:childTnLst>
                          </p:cTn>
                        </p:par>
                      </p:childTnLst>
                    </p:cTn>
                  </p:par>
                  <p:par>
                    <p:cTn id="39" fill="hold">
                      <p:stCondLst>
                        <p:cond delay="indefinite"/>
                      </p:stCondLst>
                      <p:childTnLst>
                        <p:par>
                          <p:cTn id="40" fill="hold">
                            <p:stCondLst>
                              <p:cond delay="0"/>
                            </p:stCondLst>
                            <p:childTnLst>
                              <p:par>
                                <p:cTn id="41" presetID="52"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Scale>
                                      <p:cBhvr>
                                        <p:cTn id="43"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5"/>
                                        </p:tgtEl>
                                        <p:attrNameLst>
                                          <p:attrName>ppt_x</p:attrName>
                                          <p:attrName>ppt_y</p:attrName>
                                        </p:attrNameLst>
                                      </p:cBhvr>
                                    </p:animMotion>
                                    <p:animEffect transition="in" filter="fade">
                                      <p:cBhvr>
                                        <p:cTn id="45" dur="10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mph" presetSubtype="0" fill="hold" nodeType="clickEffect">
                                  <p:stCondLst>
                                    <p:cond delay="0"/>
                                  </p:stCondLst>
                                  <p:childTnLst>
                                    <p:animScale>
                                      <p:cBhvr>
                                        <p:cTn id="49"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VE BODY.jpg"/>
          <p:cNvPicPr>
            <a:picLocks noChangeAspect="1"/>
          </p:cNvPicPr>
          <p:nvPr/>
        </p:nvPicPr>
        <p:blipFill>
          <a:blip r:embed="rId2"/>
          <a:stretch>
            <a:fillRect/>
          </a:stretch>
        </p:blipFill>
        <p:spPr>
          <a:xfrm>
            <a:off x="2428860" y="2357430"/>
            <a:ext cx="4129112" cy="3357586"/>
          </a:xfrm>
          <a:prstGeom prst="rect">
            <a:avLst/>
          </a:prstGeom>
          <a:ln w="228600" cap="sq" cmpd="thickThin">
            <a:solidFill>
              <a:srgbClr val="000000"/>
            </a:solidFill>
            <a:prstDash val="solid"/>
            <a:miter lim="800000"/>
          </a:ln>
          <a:effectLst>
            <a:innerShdw blurRad="76200">
              <a:srgbClr val="000000"/>
            </a:innerShdw>
          </a:effectLst>
        </p:spPr>
      </p:pic>
      <p:sp>
        <p:nvSpPr>
          <p:cNvPr id="7" name="TextBox 6"/>
          <p:cNvSpPr txBox="1"/>
          <p:nvPr/>
        </p:nvSpPr>
        <p:spPr>
          <a:xfrm>
            <a:off x="2786050" y="428604"/>
            <a:ext cx="4429156" cy="523220"/>
          </a:xfrm>
          <a:prstGeom prst="rect">
            <a:avLst/>
          </a:prstGeom>
          <a:noFill/>
        </p:spPr>
        <p:txBody>
          <a:bodyPr wrap="square" rtlCol="0">
            <a:spAutoFit/>
          </a:bodyPr>
          <a:lstStyle/>
          <a:p>
            <a:r>
              <a:rPr lang="ro-RO" sz="2800" b="1" dirty="0" smtClean="0"/>
              <a:t>     Don</a:t>
            </a:r>
            <a:r>
              <a:rPr lang="en-GB" sz="2800" b="1" dirty="0" smtClean="0"/>
              <a:t>’</a:t>
            </a:r>
            <a:r>
              <a:rPr lang="ro-RO" sz="2800" b="1" dirty="0" smtClean="0"/>
              <a:t>t forget!</a:t>
            </a:r>
            <a:endParaRPr lang="ro-RO" sz="2800" b="1"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xit" presetSubtype="4" fill="hold" nodeType="clickEffect">
                                  <p:stCondLst>
                                    <p:cond delay="0"/>
                                  </p:stCondLst>
                                  <p:childTnLst>
                                    <p:anim calcmode="lin" valueType="num">
                                      <p:cBhvr additive="base">
                                        <p:cTn id="12" dur="5000"/>
                                        <p:tgtEl>
                                          <p:spTgt spid="5"/>
                                        </p:tgtEl>
                                        <p:attrNameLst>
                                          <p:attrName>ppt_x</p:attrName>
                                        </p:attrNameLst>
                                      </p:cBhvr>
                                      <p:tavLst>
                                        <p:tav tm="0">
                                          <p:val>
                                            <p:strVal val="ppt_x"/>
                                          </p:val>
                                        </p:tav>
                                        <p:tav tm="100000">
                                          <p:val>
                                            <p:strVal val="ppt_x"/>
                                          </p:val>
                                        </p:tav>
                                      </p:tavLst>
                                    </p:anim>
                                    <p:anim calcmode="lin" valueType="num">
                                      <p:cBhvr additive="base">
                                        <p:cTn id="13" dur="5000"/>
                                        <p:tgtEl>
                                          <p:spTgt spid="5"/>
                                        </p:tgtEl>
                                        <p:attrNameLst>
                                          <p:attrName>ppt_y</p:attrName>
                                        </p:attrNameLst>
                                      </p:cBhvr>
                                      <p:tavLst>
                                        <p:tav tm="0">
                                          <p:val>
                                            <p:strVal val="ppt_y"/>
                                          </p:val>
                                        </p:tav>
                                        <p:tav tm="100000">
                                          <p:val>
                                            <p:strVal val="1+ppt_h/2"/>
                                          </p:val>
                                        </p:tav>
                                      </p:tavLst>
                                    </p:anim>
                                    <p:set>
                                      <p:cBhvr>
                                        <p:cTn id="14" dur="1" fill="hold">
                                          <p:stCondLst>
                                            <p:cond delay="4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177</TotalTime>
  <Words>579</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Perceptions of the body image from different perspectives</vt:lpstr>
      <vt:lpstr>What is ”body image”?</vt:lpstr>
      <vt:lpstr>Slide 3</vt:lpstr>
      <vt:lpstr>Genetic Perspectives</vt:lpstr>
      <vt:lpstr>Medical conditions</vt:lpstr>
      <vt:lpstr>Winnie Harlow</vt:lpstr>
      <vt:lpstr>Vitiligo public speaking</vt:lpstr>
      <vt:lpstr>Vitiligo</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Perceptions of the body image from different perspectives</dc:title>
  <dc:creator>LAPTOP</dc:creator>
  <cp:lastModifiedBy>LAPTOP</cp:lastModifiedBy>
  <cp:revision>25</cp:revision>
  <dcterms:created xsi:type="dcterms:W3CDTF">2019-10-06T13:03:52Z</dcterms:created>
  <dcterms:modified xsi:type="dcterms:W3CDTF">2019-10-10T17:51:26Z</dcterms:modified>
</cp:coreProperties>
</file>