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59" r:id="rId6"/>
    <p:sldId id="261" r:id="rId7"/>
    <p:sldId id="263" r:id="rId8"/>
    <p:sldId id="262" r:id="rId9"/>
    <p:sldId id="264" r:id="rId1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DBBC2-1EFA-40E0-88CC-B893CCA7050B}" type="datetimeFigureOut">
              <a:rPr lang="ro-RO" smtClean="0"/>
              <a:pPr/>
              <a:t>04.10.2019</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DBFB3-1A78-4A43-910B-25A483ECF68A}"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B38AA52B-7CA4-4902-97F7-D62162E73DE3}" type="datetimeFigureOut">
              <a:rPr lang="ro-RO" smtClean="0"/>
              <a:pPr/>
              <a:t>04.10.2019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A3BCCD2-4BF0-40A0-8F92-BE7297D81B15}"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AA52B-7CA4-4902-97F7-D62162E73DE3}" type="datetimeFigureOut">
              <a:rPr lang="ro-RO" smtClean="0"/>
              <a:pPr/>
              <a:t>04.10.2019</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BCCD2-4BF0-40A0-8F92-BE7297D81B15}"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descr="52795.jpg"/>
          <p:cNvPicPr>
            <a:picLocks noChangeAspect="1"/>
          </p:cNvPicPr>
          <p:nvPr/>
        </p:nvPicPr>
        <p:blipFill>
          <a:blip r:embed="rId2" cstate="print"/>
          <a:stretch>
            <a:fillRect/>
          </a:stretch>
        </p:blipFill>
        <p:spPr>
          <a:xfrm>
            <a:off x="0" y="0"/>
            <a:ext cx="9144000" cy="6858000"/>
          </a:xfrm>
          <a:prstGeom prst="rect">
            <a:avLst/>
          </a:prstGeom>
          <a:ln w="76200">
            <a:solidFill>
              <a:schemeClr val="tx1"/>
            </a:solidFill>
          </a:ln>
          <a:effectLst>
            <a:glow rad="139700">
              <a:schemeClr val="accent6">
                <a:satMod val="175000"/>
                <a:alpha val="40000"/>
              </a:schemeClr>
            </a:glow>
          </a:effectLst>
        </p:spPr>
      </p:pic>
      <p:pic>
        <p:nvPicPr>
          <p:cNvPr id="10" name="Imagine 9" descr="maxresdefault.jpg"/>
          <p:cNvPicPr>
            <a:picLocks noChangeAspect="1"/>
          </p:cNvPicPr>
          <p:nvPr/>
        </p:nvPicPr>
        <p:blipFill>
          <a:blip r:embed="rId3" cstate="print"/>
          <a:stretch>
            <a:fillRect/>
          </a:stretch>
        </p:blipFill>
        <p:spPr>
          <a:xfrm>
            <a:off x="899593" y="980728"/>
            <a:ext cx="7344815" cy="4536504"/>
          </a:xfrm>
          <a:prstGeom prst="roundRect">
            <a:avLst/>
          </a:prstGeom>
          <a:ln w="57150">
            <a:solidFill>
              <a:schemeClr val="tx1"/>
            </a:solidFill>
          </a:ln>
          <a:effectLst>
            <a:glow rad="228600">
              <a:schemeClr val="accent6">
                <a:satMod val="175000"/>
                <a:alpha val="40000"/>
              </a:schemeClr>
            </a:glow>
          </a:effectLst>
        </p:spPr>
      </p:pic>
      <p:sp>
        <p:nvSpPr>
          <p:cNvPr id="2" name="Titlu 1"/>
          <p:cNvSpPr>
            <a:spLocks noGrp="1"/>
          </p:cNvSpPr>
          <p:nvPr>
            <p:ph type="ctrTitle"/>
          </p:nvPr>
        </p:nvSpPr>
        <p:spPr>
          <a:xfrm>
            <a:off x="2771800" y="1124744"/>
            <a:ext cx="2734072" cy="1800200"/>
          </a:xfrm>
        </p:spPr>
        <p:txBody>
          <a:bodyPr>
            <a:noAutofit/>
          </a:bodyPr>
          <a:lstStyle/>
          <a:p>
            <a:r>
              <a:rPr lang="en-US" sz="2800" b="1" dirty="0" smtClean="0"/>
              <a:t/>
            </a:r>
            <a:br>
              <a:rPr lang="en-US" sz="2800" b="1" dirty="0" smtClean="0"/>
            </a:br>
            <a:endParaRPr lang="ro-RO" sz="2800" dirty="0"/>
          </a:p>
        </p:txBody>
      </p:sp>
      <p:sp>
        <p:nvSpPr>
          <p:cNvPr id="13" name="Schemă logică: Decizie 12"/>
          <p:cNvSpPr/>
          <p:nvPr/>
        </p:nvSpPr>
        <p:spPr>
          <a:xfrm>
            <a:off x="3419872" y="5589240"/>
            <a:ext cx="2520280" cy="1080120"/>
          </a:xfrm>
          <a:prstGeom prst="flowChartDecision">
            <a:avLst/>
          </a:prstGeom>
          <a:solidFill>
            <a:schemeClr val="bg1">
              <a:lumMod val="9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Subtitlu 8"/>
          <p:cNvSpPr>
            <a:spLocks noGrp="1"/>
          </p:cNvSpPr>
          <p:nvPr>
            <p:ph type="subTitle" idx="1"/>
          </p:nvPr>
        </p:nvSpPr>
        <p:spPr>
          <a:xfrm>
            <a:off x="1475656" y="5733256"/>
            <a:ext cx="6400800" cy="1752600"/>
          </a:xfrm>
        </p:spPr>
        <p:txBody>
          <a:bodyPr>
            <a:normAutofit/>
          </a:bodyPr>
          <a:lstStyle/>
          <a:p>
            <a:r>
              <a:rPr lang="en-US" sz="4400" b="1" dirty="0" smtClean="0">
                <a:solidFill>
                  <a:schemeClr val="tx1"/>
                </a:solidFill>
                <a:effectLst>
                  <a:outerShdw blurRad="38100" dist="38100" dir="2700000" algn="tl">
                    <a:srgbClr val="000000">
                      <a:alpha val="43137"/>
                    </a:srgbClr>
                  </a:outerShdw>
                </a:effectLst>
              </a:rPr>
              <a:t>TV</a:t>
            </a:r>
            <a:endParaRPr lang="ro-RO" sz="6000" b="1" dirty="0">
              <a:solidFill>
                <a:schemeClr val="tx1"/>
              </a:solidFill>
              <a:effectLst>
                <a:outerShdw blurRad="38100" dist="38100" dir="2700000" algn="tl">
                  <a:srgbClr val="000000">
                    <a:alpha val="43137"/>
                  </a:srgbClr>
                </a:outerShdw>
              </a:effectLst>
            </a:endParaRPr>
          </a:p>
        </p:txBody>
      </p:sp>
      <p:sp>
        <p:nvSpPr>
          <p:cNvPr id="11" name="CasetăText 10"/>
          <p:cNvSpPr txBox="1"/>
          <p:nvPr/>
        </p:nvSpPr>
        <p:spPr>
          <a:xfrm>
            <a:off x="1187624" y="2420888"/>
            <a:ext cx="6768752" cy="1938992"/>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MASS MEDIA IMPACT OVER      CORPOREAL IMAGE IN TEENAGERS</a:t>
            </a:r>
            <a:endParaRPr lang="ro-RO"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52795.jpg"/>
          <p:cNvPicPr>
            <a:picLocks noGrp="1" noChangeAspect="1"/>
          </p:cNvPicPr>
          <p:nvPr>
            <p:ph sz="half" idx="1"/>
          </p:nvPr>
        </p:nvPicPr>
        <p:blipFill>
          <a:blip r:embed="rId2" cstate="print"/>
          <a:stretch>
            <a:fillRect/>
          </a:stretch>
        </p:blipFill>
        <p:spPr>
          <a:xfrm>
            <a:off x="0" y="0"/>
            <a:ext cx="9144000" cy="6857999"/>
          </a:xfrm>
          <a:ln w="57150">
            <a:solidFill>
              <a:schemeClr val="tx1"/>
            </a:solidFill>
          </a:ln>
        </p:spPr>
      </p:pic>
      <p:sp>
        <p:nvSpPr>
          <p:cNvPr id="7" name="Titlu 6"/>
          <p:cNvSpPr>
            <a:spLocks noGrp="1"/>
          </p:cNvSpPr>
          <p:nvPr>
            <p:ph type="title"/>
          </p:nvPr>
        </p:nvSpPr>
        <p:spPr>
          <a:xfrm>
            <a:off x="251520" y="188640"/>
            <a:ext cx="8568952" cy="720080"/>
          </a:xfrm>
          <a:ln w="28575">
            <a:noFill/>
          </a:ln>
          <a:effectLst>
            <a:outerShdw blurRad="152400" dist="317500" dir="5400000" sx="90000" sy="-19000" rotWithShape="0">
              <a:prstClr val="black">
                <a:alpha val="15000"/>
              </a:prstClr>
            </a:outerShdw>
          </a:effectLst>
          <a:scene3d>
            <a:camera prst="orthographicFront"/>
            <a:lightRig rig="threePt" dir="t"/>
          </a:scene3d>
          <a:sp3d>
            <a:bevelT w="165100" prst="coolSlant"/>
          </a:sp3d>
        </p:spPr>
        <p:txBody>
          <a:bodyPr>
            <a:normAutofit fontScale="90000"/>
          </a:bodyPr>
          <a:lstStyle/>
          <a:p>
            <a: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
            </a:r>
            <a:b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br>
            <a: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
            </a:r>
            <a:b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br>
            <a:r>
              <a:rPr lang="en-US" sz="3600" b="1" dirty="0" err="1"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Instagram’s</a:t>
            </a:r>
            <a: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 Influence On Negative Body Image</a:t>
            </a:r>
            <a:b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br>
            <a:r>
              <a:rPr lang="en-US" sz="3600" b="1"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ro-RO" dirty="0">
              <a:solidFill>
                <a:schemeClr val="bg1"/>
              </a:solidFill>
              <a:effectLst>
                <a:outerShdw blurRad="38100" dist="38100" dir="2700000" algn="tl">
                  <a:srgbClr val="000000">
                    <a:alpha val="43137"/>
                  </a:srgbClr>
                </a:outerShdw>
              </a:effectLst>
            </a:endParaRPr>
          </a:p>
        </p:txBody>
      </p:sp>
      <p:sp>
        <p:nvSpPr>
          <p:cNvPr id="8" name="Substituent conținut 7"/>
          <p:cNvSpPr>
            <a:spLocks noGrp="1"/>
          </p:cNvSpPr>
          <p:nvPr>
            <p:ph sz="half" idx="2"/>
          </p:nvPr>
        </p:nvSpPr>
        <p:spPr>
          <a:xfrm>
            <a:off x="4644008" y="1052736"/>
            <a:ext cx="4038600" cy="5472608"/>
          </a:xfrm>
        </p:spPr>
        <p:txBody>
          <a:bodyPr>
            <a:noAutofit/>
          </a:bodyPr>
          <a:lstStyle/>
          <a:p>
            <a:pPr>
              <a:buNone/>
            </a:pPr>
            <a:r>
              <a:rPr lang="en-US" sz="1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      It’s official — </a:t>
            </a:r>
            <a:r>
              <a:rPr lang="en-US" sz="1900" b="1" spc="50" dirty="0" err="1"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Instagram</a:t>
            </a:r>
            <a:r>
              <a:rPr lang="en-US" sz="1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 is the worst social media site for mental health. All social media sites have a potentially detrimental effect on the way we feel, but </a:t>
            </a:r>
            <a:r>
              <a:rPr lang="en-US" sz="1900" b="1" spc="50" dirty="0" err="1"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Instagram</a:t>
            </a:r>
            <a:r>
              <a:rPr lang="en-US" sz="1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 with its heavy focus on imagery, has a particularly negative impact on one specific area: body image. </a:t>
            </a:r>
            <a:r>
              <a:rPr lang="en-US" sz="1900" b="1" spc="50" dirty="0" err="1"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Instagram</a:t>
            </a:r>
            <a:r>
              <a:rPr lang="en-US" sz="1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 isn’t the instigator of body image issues, of course, but instead a heavily-filtered reflection of a culture that objectifies, </a:t>
            </a:r>
            <a:r>
              <a:rPr lang="en-US" sz="1900" b="1" spc="50" dirty="0" err="1"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sexualises</a:t>
            </a:r>
            <a:r>
              <a:rPr lang="en-US" sz="1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 and </a:t>
            </a:r>
            <a:r>
              <a:rPr lang="en-US" sz="1900" b="1" spc="50" dirty="0" err="1"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commodifies</a:t>
            </a:r>
            <a:r>
              <a:rPr lang="en-US" sz="19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rPr>
              <a:t> the human body, while promoting unattainable and unrealistic standards of what beauty is.</a:t>
            </a:r>
            <a:endParaRPr lang="ro-RO" sz="1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cs typeface="Times New Roman" pitchFamily="18" charset="0"/>
            </a:endParaRPr>
          </a:p>
        </p:txBody>
      </p:sp>
      <p:pic>
        <p:nvPicPr>
          <p:cNvPr id="11" name="Imagine 10" descr="social-media-is-affecting-the-way-we-view-our-bodies-and-its-not-good-2.png"/>
          <p:cNvPicPr>
            <a:picLocks noChangeAspect="1"/>
          </p:cNvPicPr>
          <p:nvPr/>
        </p:nvPicPr>
        <p:blipFill>
          <a:blip r:embed="rId3" cstate="print"/>
          <a:stretch>
            <a:fillRect/>
          </a:stretch>
        </p:blipFill>
        <p:spPr>
          <a:xfrm>
            <a:off x="251520" y="1124744"/>
            <a:ext cx="4093542" cy="5328592"/>
          </a:xfrm>
          <a:prstGeom prst="rect">
            <a:avLst/>
          </a:prstGeom>
          <a:ln>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6" name="Substituent conținut 5"/>
          <p:cNvSpPr>
            <a:spLocks noGrp="1"/>
          </p:cNvSpPr>
          <p:nvPr>
            <p:ph sz="half" idx="2"/>
          </p:nvPr>
        </p:nvSpPr>
        <p:spPr>
          <a:xfrm>
            <a:off x="4499992" y="620688"/>
            <a:ext cx="4038600" cy="4525963"/>
          </a:xfrm>
        </p:spPr>
        <p:txBody>
          <a:bodyPr>
            <a:noAutofit/>
          </a:bodyPr>
          <a:lstStyle/>
          <a:p>
            <a:pPr>
              <a:buNone/>
            </a:pP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Social media sites, particularly </a:t>
            </a:r>
            <a:r>
              <a:rPr lang="en-US" sz="19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Instagram</a:t>
            </a:r>
            <a:r>
              <a:rPr lang="en-US"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have been challenged to do more to combat this growing societal concern. But how can we take control and learn to love our bodies, when the forces of society thrive on us feeling insecure in our own skin?</a:t>
            </a:r>
            <a:endParaRPr lang="ro-RO" sz="1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Substituent conținut 8"/>
          <p:cNvSpPr>
            <a:spLocks noGrp="1"/>
          </p:cNvSpPr>
          <p:nvPr>
            <p:ph sz="half" idx="1"/>
          </p:nvPr>
        </p:nvSpPr>
        <p:spPr>
          <a:xfrm>
            <a:off x="457200" y="620688"/>
            <a:ext cx="4038600" cy="5505475"/>
          </a:xfrm>
        </p:spPr>
        <p:txBody>
          <a:bodyPr>
            <a:noAutofit/>
          </a:bodyPr>
          <a:lstStyle/>
          <a:p>
            <a:pPr>
              <a:buNone/>
            </a:pPr>
            <a:r>
              <a:rPr lang="en-US" sz="19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Beauty is subjective, yet rarely seen in the beholder’s reflection. Global research by Dove discovered just 4 percent of women find themselves beautiful, while simultaneously, 80 percent acknowledge all women have something beautiful about them. This negative self-perceptions begins a young age, with girls as young as six-years-old having expressed body-related anxiety. If unchecked, such bodily insecurities can turn into Body </a:t>
            </a:r>
            <a:r>
              <a:rPr lang="en-US" sz="1900" dirty="0" err="1"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Dysmorphic</a:t>
            </a:r>
            <a:r>
              <a:rPr lang="en-US" sz="19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Disorder (BDD), causing “persistent and intrusive preoccupations with an imagined or slight defect in one’s appearance,” leading to “severe emotional distress and difficulties in daily functioning.”</a:t>
            </a:r>
            <a:endParaRPr lang="ro-RO" sz="190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Imagine 10" descr="index.jpg"/>
          <p:cNvPicPr>
            <a:picLocks noChangeAspect="1"/>
          </p:cNvPicPr>
          <p:nvPr/>
        </p:nvPicPr>
        <p:blipFill>
          <a:blip r:embed="rId3" cstate="print"/>
          <a:stretch>
            <a:fillRect/>
          </a:stretch>
        </p:blipFill>
        <p:spPr>
          <a:xfrm>
            <a:off x="4788024" y="3140968"/>
            <a:ext cx="4032448" cy="3384376"/>
          </a:xfrm>
          <a:prstGeom prst="flowChartAlternateProcess">
            <a:avLst/>
          </a:prstGeom>
          <a:ln>
            <a:solidFill>
              <a:srgbClr val="C00000"/>
            </a:solidFill>
          </a:ln>
          <a:effectLst>
            <a:outerShdw blurRad="50800" dist="38100" dir="13500000" algn="br" rotWithShape="0">
              <a:prstClr val="black">
                <a:alpha val="40000"/>
              </a:prst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5" name="Titlu 4"/>
          <p:cNvSpPr>
            <a:spLocks noGrp="1"/>
          </p:cNvSpPr>
          <p:nvPr>
            <p:ph type="title"/>
          </p:nvPr>
        </p:nvSpPr>
        <p:spPr>
          <a:xfrm>
            <a:off x="5292080" y="548680"/>
            <a:ext cx="3394720" cy="5688632"/>
          </a:xfrm>
          <a:ln w="28575">
            <a:noFill/>
          </a:ln>
        </p:spPr>
        <p:txBody>
          <a:bodyPr>
            <a:scene3d>
              <a:camera prst="orthographicFront"/>
              <a:lightRig rig="threePt" dir="t"/>
            </a:scene3d>
            <a:sp3d extrusionH="57150">
              <a:bevelT w="69850" h="38100" prst="cross"/>
            </a:sp3d>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Say hello to the beauty industry</a:t>
            </a:r>
            <a:endParaRPr lang="ro-RO"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endParaRPr>
          </a:p>
        </p:txBody>
      </p:sp>
      <p:pic>
        <p:nvPicPr>
          <p:cNvPr id="9" name="Substituent conținut 8" descr="chartoftheday_2729_The_Cosmetics_Industry_n.jpg"/>
          <p:cNvPicPr>
            <a:picLocks noGrp="1" noChangeAspect="1"/>
          </p:cNvPicPr>
          <p:nvPr>
            <p:ph idx="1"/>
          </p:nvPr>
        </p:nvPicPr>
        <p:blipFill>
          <a:blip r:embed="rId3" cstate="print"/>
          <a:srcRect r="2151" b="55250"/>
          <a:stretch>
            <a:fillRect/>
          </a:stretch>
        </p:blipFill>
        <p:spPr>
          <a:xfrm>
            <a:off x="0" y="0"/>
            <a:ext cx="4860032" cy="6858000"/>
          </a:xfrm>
          <a:ln w="5715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ine 7"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4" name="Titlu 3"/>
          <p:cNvSpPr>
            <a:spLocks noGrp="1"/>
          </p:cNvSpPr>
          <p:nvPr>
            <p:ph type="title"/>
          </p:nvPr>
        </p:nvSpPr>
        <p:spPr/>
        <p:txBody>
          <a:bodyPr/>
          <a:lstStyle/>
          <a:p>
            <a:endParaRPr lang="ro-RO"/>
          </a:p>
        </p:txBody>
      </p:sp>
      <p:sp>
        <p:nvSpPr>
          <p:cNvPr id="5" name="Substituent conținut 4"/>
          <p:cNvSpPr>
            <a:spLocks noGrp="1"/>
          </p:cNvSpPr>
          <p:nvPr>
            <p:ph idx="1"/>
          </p:nvPr>
        </p:nvSpPr>
        <p:spPr/>
        <p:txBody>
          <a:bodyPr>
            <a:normAutofit fontScale="77500" lnSpcReduction="20000"/>
          </a:bodyPr>
          <a:lstStyle/>
          <a:p>
            <a:pP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rPr>
              <a:t>     A persuasive and pervasive money-making machine convincing the masses we need to improve our appearance. More and more of us don’t like the way we look. As a result, this industry — the cousin of fashion — is growing rapidly. At twice the rate of the developed world’s GDP, to be precise. Skin care alone is worth $24 billion per year, make-up $18 billion,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rPr>
              <a:t>haircare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rPr>
              <a:t> $38 billion. A report by the British Youth Council, A Body Confident Future, highlighted the “massive” role such industries have in setting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rPr>
              <a:t>idealised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rPr>
              <a:t> images of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rPr>
              <a:t>beauty.</a:t>
            </a:r>
            <a:endParaRPr lang="ro-RO" dirty="0">
              <a:ln w="18415" cmpd="sng">
                <a:solidFill>
                  <a:srgbClr val="FFFFFF"/>
                </a:solidFill>
                <a:prstDash val="solid"/>
              </a:ln>
              <a:solidFill>
                <a:srgbClr val="FFFFFF"/>
              </a:solidFill>
              <a:effectLst>
                <a:outerShdw blurRad="63500" dir="3600000" algn="tl" rotWithShape="0">
                  <a:srgbClr val="000000">
                    <a:alpha val="70000"/>
                  </a:srgbClr>
                </a:outerShdw>
              </a:effectLst>
              <a:cs typeface="Estrangelo Edessa" pitchFamily="66" charset="0"/>
            </a:endParaRPr>
          </a:p>
        </p:txBody>
      </p:sp>
      <p:sp>
        <p:nvSpPr>
          <p:cNvPr id="6" name="Substituent text 5"/>
          <p:cNvSpPr>
            <a:spLocks noGrp="1"/>
          </p:cNvSpPr>
          <p:nvPr>
            <p:ph type="body" sz="half" idx="2"/>
          </p:nvPr>
        </p:nvSpPr>
        <p:spPr/>
        <p:txBody>
          <a:bodyPr/>
          <a:lstStyle/>
          <a:p>
            <a:endParaRPr lang="ro-RO" dirty="0"/>
          </a:p>
        </p:txBody>
      </p:sp>
      <p:pic>
        <p:nvPicPr>
          <p:cNvPr id="7" name="Imagine 6" descr="600652e1a45d73d58db6597b1573dc83.jpg"/>
          <p:cNvPicPr>
            <a:picLocks noChangeAspect="1"/>
          </p:cNvPicPr>
          <p:nvPr/>
        </p:nvPicPr>
        <p:blipFill>
          <a:blip r:embed="rId3" cstate="print"/>
          <a:srcRect r="1121" b="25847"/>
          <a:stretch>
            <a:fillRect/>
          </a:stretch>
        </p:blipFill>
        <p:spPr>
          <a:xfrm>
            <a:off x="0" y="0"/>
            <a:ext cx="3707904" cy="6858000"/>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ine 7"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4" name="Titlu 3"/>
          <p:cNvSpPr>
            <a:spLocks noGrp="1"/>
          </p:cNvSpPr>
          <p:nvPr>
            <p:ph type="title"/>
          </p:nvPr>
        </p:nvSpPr>
        <p:spPr/>
        <p:txBody>
          <a:bodyPr/>
          <a:lstStyle/>
          <a:p>
            <a:endParaRPr lang="ro-RO"/>
          </a:p>
        </p:txBody>
      </p:sp>
      <p:sp>
        <p:nvSpPr>
          <p:cNvPr id="5" name="Substituent conținut 4"/>
          <p:cNvSpPr>
            <a:spLocks noGrp="1"/>
          </p:cNvSpPr>
          <p:nvPr>
            <p:ph sz="half" idx="1"/>
          </p:nvPr>
        </p:nvSpPr>
        <p:spPr/>
        <p:txBody>
          <a:bodyPr>
            <a:normAutofit fontScale="62500" lnSpcReduction="20000"/>
          </a:bodyPr>
          <a:lstStyle/>
          <a:p>
            <a:pPr>
              <a:buNone/>
            </a:pP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       It’s not hard to see why. From a young age, we are all immersed in an environment rigidly defining beauty on their behalf, from adverts to fashion magazines to billboards to Hollywood. Look around you, and you’ll see a variation of all shapes and sizes, with no two bodies the same. Look at the media, and the same perfectly honed (and electronically retouched) body shapes appear, over and over again. Women are expected to defy logic by attaining the “curves in the right places and not much everywhere else” look. Men are expected to do their best impression of Lou </a:t>
            </a:r>
            <a:r>
              <a:rPr lang="en-US"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Ferrigno’s</a:t>
            </a: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 Incredible Hulk, with bulging biceps, washboard abs, a full chest and muscular legs</a:t>
            </a:r>
            <a:endParaRPr lang="ro-RO"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pic>
        <p:nvPicPr>
          <p:cNvPr id="7" name="Substituent conținut 6" descr="d6087153acc46a2837f7dcc509cd9934.jpg"/>
          <p:cNvPicPr>
            <a:picLocks noGrp="1" noChangeAspect="1"/>
          </p:cNvPicPr>
          <p:nvPr>
            <p:ph sz="half" idx="2"/>
          </p:nvPr>
        </p:nvPicPr>
        <p:blipFill>
          <a:blip r:embed="rId3" cstate="print"/>
          <a:stretch>
            <a:fillRect/>
          </a:stretch>
        </p:blipFill>
        <p:spPr>
          <a:xfrm>
            <a:off x="5148064" y="1412776"/>
            <a:ext cx="3275666" cy="4525963"/>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2" name="Titlu 1"/>
          <p:cNvSpPr>
            <a:spLocks noGrp="1"/>
          </p:cNvSpPr>
          <p:nvPr>
            <p:ph type="title"/>
          </p:nvPr>
        </p:nvSpPr>
        <p:spPr>
          <a:xfrm>
            <a:off x="539552" y="476672"/>
            <a:ext cx="8229600" cy="202034"/>
          </a:xfrm>
        </p:spPr>
        <p:txBody>
          <a:bodyPr>
            <a:normAutofit fontScale="90000"/>
          </a:bodyPr>
          <a:lstStyle/>
          <a:p>
            <a:r>
              <a:rPr lang="ro-RO" sz="31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Men</a:t>
            </a:r>
            <a:r>
              <a:rPr lang="ro-RO"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 </a:t>
            </a:r>
            <a:r>
              <a:rPr lang="ro-RO" sz="31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Muscle</a:t>
            </a:r>
            <a:r>
              <a:rPr lang="ro-RO"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 Mass </a:t>
            </a:r>
            <a:r>
              <a:rPr lang="ro-RO" sz="31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And</a:t>
            </a:r>
            <a:r>
              <a:rPr lang="ro-RO"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 </a:t>
            </a:r>
            <a:r>
              <a:rPr lang="ro-RO" sz="31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Eating</a:t>
            </a:r>
            <a:r>
              <a:rPr lang="ro-RO"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 </a:t>
            </a:r>
            <a:r>
              <a:rPr lang="ro-RO" sz="31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Disorders</a:t>
            </a:r>
            <a:r>
              <a:rPr lang="ro-RO"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o-RO"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o-R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stituent conținut 2"/>
          <p:cNvSpPr>
            <a:spLocks noGrp="1"/>
          </p:cNvSpPr>
          <p:nvPr>
            <p:ph sz="half" idx="1"/>
          </p:nvPr>
        </p:nvSpPr>
        <p:spPr>
          <a:xfrm>
            <a:off x="457200" y="764704"/>
            <a:ext cx="4038600" cy="5361459"/>
          </a:xfrm>
        </p:spPr>
        <p:txBody>
          <a:bodyPr>
            <a:normAutofit fontScale="70000" lnSpcReduction="20000"/>
          </a:bodyPr>
          <a:lstStyle/>
          <a:p>
            <a:pP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Body images issues aren’t exclusive to women, though. Men used to be conditioned for nonchalance, a squirt of Old Spice and a hurried sink wash. But a shift in masculine stereotypes has seen the male population become more concerned their bodies’ appearance. Last year it was reported eating disorders had risen 70 percent in men, in only a six year period. In another study, 45 percent of men said they’ve experienced a period 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bigorexia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 obsession with muscle building. Although gender bias with body image issues can make it more difficult for men to speak openly about their insecurities, the insecurities are certainly there.</a:t>
            </a:r>
            <a:endParaRPr lang="ro-RO"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Substituent conținut 4" descr="169594.jpg"/>
          <p:cNvPicPr>
            <a:picLocks noGrp="1" noChangeAspect="1"/>
          </p:cNvPicPr>
          <p:nvPr>
            <p:ph sz="half" idx="2"/>
          </p:nvPr>
        </p:nvPicPr>
        <p:blipFill>
          <a:blip r:embed="rId3" cstate="print"/>
          <a:stretch>
            <a:fillRect/>
          </a:stretch>
        </p:blipFill>
        <p:spPr>
          <a:xfrm>
            <a:off x="4932040" y="836712"/>
            <a:ext cx="3341434" cy="5040560"/>
          </a:xfrm>
          <a:ln w="3810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2" name="Titlu 1"/>
          <p:cNvSpPr>
            <a:spLocks noGrp="1"/>
          </p:cNvSpPr>
          <p:nvPr>
            <p:ph type="title"/>
          </p:nvPr>
        </p:nvSpPr>
        <p:spPr>
          <a:xfrm>
            <a:off x="467544" y="0"/>
            <a:ext cx="8229600" cy="1143000"/>
          </a:xfrm>
        </p:spPr>
        <p:txBody>
          <a:bodyPr>
            <a:normAutofit fontScale="90000"/>
          </a:bodyPr>
          <a:lstStyle/>
          <a:p>
            <a:r>
              <a:rPr lang="en-US" sz="31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Profit — The Reason Your Body Isn’t Good Enough</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o-RO"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Substituent conținut 4" descr="new-the-media-and-body-image-how-it-impacts-your-self-esteem-1.jpg"/>
          <p:cNvPicPr>
            <a:picLocks noGrp="1" noChangeAspect="1"/>
          </p:cNvPicPr>
          <p:nvPr>
            <p:ph sz="half" idx="1"/>
          </p:nvPr>
        </p:nvPicPr>
        <p:blipFill>
          <a:blip r:embed="rId3" cstate="print"/>
          <a:stretch>
            <a:fillRect/>
          </a:stretch>
        </p:blipFill>
        <p:spPr>
          <a:xfrm>
            <a:off x="539552" y="908720"/>
            <a:ext cx="4038600" cy="5472608"/>
          </a:xfrm>
          <a:ln w="38100">
            <a:solidFill>
              <a:schemeClr val="tx1"/>
            </a:solidFill>
          </a:ln>
          <a:effectLst>
            <a:outerShdw blurRad="63500" sx="102000" sy="102000" algn="ctr" rotWithShape="0">
              <a:prstClr val="black">
                <a:alpha val="40000"/>
              </a:prstClr>
            </a:outerShdw>
          </a:effectLst>
        </p:spPr>
      </p:pic>
      <p:sp>
        <p:nvSpPr>
          <p:cNvPr id="4" name="Substituent conținut 3"/>
          <p:cNvSpPr>
            <a:spLocks noGrp="1"/>
          </p:cNvSpPr>
          <p:nvPr>
            <p:ph sz="half" idx="2"/>
          </p:nvPr>
        </p:nvSpPr>
        <p:spPr>
          <a:xfrm>
            <a:off x="4716016" y="692696"/>
            <a:ext cx="4038600" cy="5949280"/>
          </a:xfrm>
        </p:spPr>
        <p:txBody>
          <a:bodyPr>
            <a:normAutofit fontScale="25000" lnSpcReduction="20000"/>
          </a:bodyPr>
          <a:lstStyle/>
          <a:p>
            <a:pPr algn="just">
              <a:buNone/>
            </a:pP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a:p>
            <a:pPr algn="just">
              <a:buNone/>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6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Sadly, we live in a world where conglomerates like Goldman Sachs question whether curing illness is a sustainable business model. Western culture’s portrayal of conventional beauty is </a:t>
            </a:r>
            <a:r>
              <a:rPr lang="en-US" sz="6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moulded</a:t>
            </a:r>
            <a:r>
              <a:rPr lang="en-US" sz="6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by the same profit-making agenda. Body positivity and revenue don’t fit. If encouraged to age gracefully and embrace wrinkles, would people spend millions on expensive skin care? If encouraged embrace our natural hair, would people use </a:t>
            </a:r>
            <a:r>
              <a:rPr lang="en-US" sz="6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straighteners</a:t>
            </a:r>
            <a:r>
              <a:rPr lang="en-US" sz="6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or buy hair-thickening shampoo?</a:t>
            </a:r>
          </a:p>
          <a:p>
            <a:pPr algn="just">
              <a:buNone/>
            </a:pPr>
            <a:r>
              <a:rPr lang="en-US" sz="6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Anxiety around appearance isn’t vanity or a case of millions wanting to look nice. Consumer culture consistently tells us we need things to be successful and happy. Advertising no longer sells products, it sells lifestyles. The beauty industry sells us the idea that a beautiful appearance, dictated by their idea of beauty, is the key to success and self-worth. We want to look good because we’ve been told looking good is living a successful life. But the people shaping this falsehood earn money from our </a:t>
            </a:r>
            <a:r>
              <a:rPr lang="en-US" sz="6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endeavours</a:t>
            </a:r>
            <a:r>
              <a:rPr lang="en-US" sz="6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to look “better</a:t>
            </a:r>
          </a:p>
          <a:p>
            <a:endParaRPr lang="ro-RO"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descr="52795.jpg"/>
          <p:cNvPicPr>
            <a:picLocks noChangeAspect="1"/>
          </p:cNvPicPr>
          <p:nvPr/>
        </p:nvPicPr>
        <p:blipFill>
          <a:blip r:embed="rId2" cstate="print"/>
          <a:stretch>
            <a:fillRect/>
          </a:stretch>
        </p:blipFill>
        <p:spPr>
          <a:xfrm>
            <a:off x="0" y="0"/>
            <a:ext cx="9144000" cy="6858000"/>
          </a:xfrm>
          <a:prstGeom prst="rect">
            <a:avLst/>
          </a:prstGeom>
          <a:ln w="57150">
            <a:solidFill>
              <a:schemeClr val="tx1"/>
            </a:solidFill>
          </a:ln>
        </p:spPr>
      </p:pic>
      <p:sp>
        <p:nvSpPr>
          <p:cNvPr id="5" name="Titlu 4"/>
          <p:cNvSpPr>
            <a:spLocks noGrp="1"/>
          </p:cNvSpPr>
          <p:nvPr>
            <p:ph type="title"/>
          </p:nvPr>
        </p:nvSpPr>
        <p:spPr/>
        <p:txBody>
          <a:bodyPr/>
          <a:lstStyle/>
          <a:p>
            <a:endParaRPr lang="ro-RO"/>
          </a:p>
        </p:txBody>
      </p:sp>
      <p:sp>
        <p:nvSpPr>
          <p:cNvPr id="6" name="Substituent conținut 5"/>
          <p:cNvSpPr>
            <a:spLocks noGrp="1"/>
          </p:cNvSpPr>
          <p:nvPr>
            <p:ph idx="1"/>
          </p:nvPr>
        </p:nvSpPr>
        <p:spPr/>
        <p:txBody>
          <a:bodyPr/>
          <a:lstStyle/>
          <a:p>
            <a:pP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“Beauty is about being comfortable in your own skin. It's about knowing and accepting who you are.”</a:t>
            </a:r>
          </a:p>
          <a:p>
            <a:pP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Ellen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DeGeneres</a:t>
            </a:r>
            <a:endParaRPr lang="ro-RO"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736</Words>
  <Application>Microsoft Office PowerPoint</Application>
  <PresentationFormat>Expunere pe ecran (4:3)</PresentationFormat>
  <Paragraphs>18</Paragraphs>
  <Slides>9</Slides>
  <Notes>0</Notes>
  <HiddenSlides>0</HiddenSlides>
  <MMClips>0</MMClips>
  <ScaleCrop>false</ScaleCrop>
  <HeadingPairs>
    <vt:vector size="4" baseType="variant">
      <vt:variant>
        <vt:lpstr>Temă</vt:lpstr>
      </vt:variant>
      <vt:variant>
        <vt:i4>1</vt:i4>
      </vt:variant>
      <vt:variant>
        <vt:lpstr>Titluri diapozitive</vt:lpstr>
      </vt:variant>
      <vt:variant>
        <vt:i4>9</vt:i4>
      </vt:variant>
    </vt:vector>
  </HeadingPairs>
  <TitlesOfParts>
    <vt:vector size="10" baseType="lpstr">
      <vt:lpstr>Temă Office</vt:lpstr>
      <vt:lpstr> </vt:lpstr>
      <vt:lpstr>  Instagram’s Influence On Negative Body Image      </vt:lpstr>
      <vt:lpstr>Diapozitivul 3</vt:lpstr>
      <vt:lpstr>Say hello to the beauty industry</vt:lpstr>
      <vt:lpstr>Diapozitivul 5</vt:lpstr>
      <vt:lpstr>Diapozitivul 6</vt:lpstr>
      <vt:lpstr>Men, Muscle Mass And Eating Disorders </vt:lpstr>
      <vt:lpstr>Profit — The Reason Your Body Isn’t Good Enough </vt:lpstr>
      <vt:lpstr>Diapozitivul 9</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is affecting the way we view our bodies</dc:title>
  <dc:creator>Florin</dc:creator>
  <cp:lastModifiedBy>Florin</cp:lastModifiedBy>
  <cp:revision>23</cp:revision>
  <dcterms:created xsi:type="dcterms:W3CDTF">2019-10-04T12:48:12Z</dcterms:created>
  <dcterms:modified xsi:type="dcterms:W3CDTF">2019-10-04T16:13:16Z</dcterms:modified>
</cp:coreProperties>
</file>