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1" r:id="rId6"/>
    <p:sldId id="260" r:id="rId7"/>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ro-RO" dirty="0"/>
              <a:t>Faceți clic pentru a edita stilul de titlu coordonator</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dirty="0"/>
              <a:t>Faceți clic pentru a edita stilul de subtitlu coordonator</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45763676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Faceți clic pentru a edita stilul de titlu coordonator</a:t>
            </a:r>
            <a:endParaRPr lang="en-US" dirty="0"/>
          </a:p>
        </p:txBody>
      </p:sp>
      <p:sp>
        <p:nvSpPr>
          <p:cNvPr id="3" name="Vertical Text Placeholder 2"/>
          <p:cNvSpPr>
            <a:spLocks noGrp="1"/>
          </p:cNvSpPr>
          <p:nvPr>
            <p:ph type="body" orient="vert" idx="1"/>
          </p:nvPr>
        </p:nvSpPr>
        <p:spPr/>
        <p:txBody>
          <a:bodyPr vert="eaVert"/>
          <a:lstStyle/>
          <a:p>
            <a:pPr lvl="0"/>
            <a:r>
              <a:rPr lang="ro-RO" dirty="0"/>
              <a:t>Faceţi clic pentru a edita Master stiluri text</a:t>
            </a:r>
          </a:p>
          <a:p>
            <a:pPr lvl="1"/>
            <a:r>
              <a:rPr lang="ro-RO" dirty="0"/>
              <a:t>al doilea nivel</a:t>
            </a:r>
          </a:p>
          <a:p>
            <a:pPr lvl="2"/>
            <a:r>
              <a:rPr lang="ro-RO" dirty="0"/>
              <a:t>al treilea nivel</a:t>
            </a:r>
          </a:p>
          <a:p>
            <a:pPr lvl="3"/>
            <a:r>
              <a:rPr lang="ro-RO" dirty="0"/>
              <a:t>al patrulea nivel</a:t>
            </a:r>
          </a:p>
          <a:p>
            <a:pPr lvl="4"/>
            <a:r>
              <a:rPr lang="ro-RO" dirty="0"/>
              <a:t>al cincilea nivel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4105912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ro-RO" dirty="0"/>
              <a:t>Faceți clic pentru a edita stilul de titlu coordonator</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ro-RO" dirty="0"/>
              <a:t>Faceţi clic pentru a edita Master stiluri text</a:t>
            </a:r>
          </a:p>
          <a:p>
            <a:pPr lvl="1"/>
            <a:r>
              <a:rPr lang="ro-RO" dirty="0"/>
              <a:t>al doilea nivel</a:t>
            </a:r>
          </a:p>
          <a:p>
            <a:pPr lvl="2"/>
            <a:r>
              <a:rPr lang="ro-RO" dirty="0"/>
              <a:t>al treilea nivel</a:t>
            </a:r>
          </a:p>
          <a:p>
            <a:pPr lvl="3"/>
            <a:r>
              <a:rPr lang="ro-RO" dirty="0"/>
              <a:t>al patrulea nivel</a:t>
            </a:r>
          </a:p>
          <a:p>
            <a:pPr lvl="4"/>
            <a:r>
              <a:rPr lang="ro-RO" dirty="0"/>
              <a:t>al cincilea nivel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4091678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Faceți clic pentru a edita stilul de titlu coordonator</a:t>
            </a:r>
            <a:endParaRPr lang="en-US" dirty="0"/>
          </a:p>
        </p:txBody>
      </p:sp>
      <p:sp>
        <p:nvSpPr>
          <p:cNvPr id="3" name="Content Placeholder 2"/>
          <p:cNvSpPr>
            <a:spLocks noGrp="1"/>
          </p:cNvSpPr>
          <p:nvPr>
            <p:ph idx="1"/>
          </p:nvPr>
        </p:nvSpPr>
        <p:spPr/>
        <p:txBody>
          <a:bodyPr/>
          <a:lstStyle/>
          <a:p>
            <a:pPr lvl="0"/>
            <a:r>
              <a:rPr lang="ro-RO" dirty="0"/>
              <a:t>Faceţi clic pentru a edita Master stiluri text</a:t>
            </a:r>
          </a:p>
          <a:p>
            <a:pPr lvl="1"/>
            <a:r>
              <a:rPr lang="ro-RO" dirty="0"/>
              <a:t>al doilea nivel</a:t>
            </a:r>
          </a:p>
          <a:p>
            <a:pPr lvl="2"/>
            <a:r>
              <a:rPr lang="ro-RO" dirty="0"/>
              <a:t>al treilea nivel</a:t>
            </a:r>
          </a:p>
          <a:p>
            <a:pPr lvl="3"/>
            <a:r>
              <a:rPr lang="ro-RO" dirty="0"/>
              <a:t>al patrulea nivel</a:t>
            </a:r>
          </a:p>
          <a:p>
            <a:pPr lvl="4"/>
            <a:r>
              <a:rPr lang="ro-RO" dirty="0"/>
              <a:t>al cincilea nivel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3088011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ro-RO" dirty="0"/>
              <a:t>Faceți clic pentru a edita stilul de titlu coordonator</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dirty="0"/>
              <a:t>Faceţi clic pentru a edita Master stiluri text</a:t>
            </a:r>
          </a:p>
        </p:txBody>
      </p:sp>
      <p:sp>
        <p:nvSpPr>
          <p:cNvPr id="7" name="Date Placeholder 6"/>
          <p:cNvSpPr>
            <a:spLocks noGrp="1"/>
          </p:cNvSpPr>
          <p:nvPr>
            <p:ph type="dt" sz="half" idx="10"/>
          </p:nvPr>
        </p:nvSpPr>
        <p:spPr/>
        <p:txBody>
          <a:bodyPr/>
          <a:lstStyle/>
          <a:p>
            <a:fld id="{1160EA64-D806-43AC-9DF2-F8C432F32B4C}" type="datetimeFigureOut">
              <a:rPr lang="en-US" dirty="0"/>
              <a:t>11/20/2019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42302975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Faceți clic pentru a edita stilul de titlu coordonator</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ro-RO" dirty="0"/>
              <a:t>Faceţi clic pentru a edita Master stiluri text</a:t>
            </a:r>
          </a:p>
          <a:p>
            <a:pPr lvl="1"/>
            <a:r>
              <a:rPr lang="ro-RO" dirty="0"/>
              <a:t>al doilea nivel</a:t>
            </a:r>
          </a:p>
          <a:p>
            <a:pPr lvl="2"/>
            <a:r>
              <a:rPr lang="ro-RO" dirty="0"/>
              <a:t>al treilea nivel</a:t>
            </a:r>
          </a:p>
          <a:p>
            <a:pPr lvl="3"/>
            <a:r>
              <a:rPr lang="ro-RO" dirty="0"/>
              <a:t>al patrulea nivel</a:t>
            </a:r>
          </a:p>
          <a:p>
            <a:pPr lvl="4"/>
            <a:r>
              <a:rPr lang="ro-RO" dirty="0"/>
              <a:t>al cincilea nivel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ro-RO" dirty="0"/>
              <a:t>Faceţi clic pentru a edita Master stiluri text</a:t>
            </a:r>
          </a:p>
          <a:p>
            <a:pPr lvl="1"/>
            <a:r>
              <a:rPr lang="ro-RO" dirty="0"/>
              <a:t>al doilea nivel</a:t>
            </a:r>
          </a:p>
          <a:p>
            <a:pPr lvl="2"/>
            <a:r>
              <a:rPr lang="ro-RO" dirty="0"/>
              <a:t>al treilea nivel</a:t>
            </a:r>
          </a:p>
          <a:p>
            <a:pPr lvl="3"/>
            <a:r>
              <a:rPr lang="ro-RO" dirty="0"/>
              <a:t>al patrulea nivel</a:t>
            </a:r>
          </a:p>
          <a:p>
            <a:pPr lvl="4"/>
            <a:r>
              <a:rPr lang="ro-RO" dirty="0"/>
              <a:t>al cincilea nivel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11/20/2019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817659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dirty="0"/>
              <a:t>Faceţi clic pentru a edita Master stiluri text</a:t>
            </a:r>
          </a:p>
        </p:txBody>
      </p:sp>
      <p:sp>
        <p:nvSpPr>
          <p:cNvPr id="4" name="Content Placeholder 3"/>
          <p:cNvSpPr>
            <a:spLocks noGrp="1"/>
          </p:cNvSpPr>
          <p:nvPr>
            <p:ph sz="half" idx="2"/>
          </p:nvPr>
        </p:nvSpPr>
        <p:spPr>
          <a:xfrm>
            <a:off x="1583436" y="3143250"/>
            <a:ext cx="4270248" cy="2596776"/>
          </a:xfrm>
        </p:spPr>
        <p:txBody>
          <a:bodyPr/>
          <a:lstStyle/>
          <a:p>
            <a:pPr lvl="0"/>
            <a:r>
              <a:rPr lang="ro-RO" dirty="0"/>
              <a:t>Faceţi clic pentru a edita Master stiluri text</a:t>
            </a:r>
          </a:p>
          <a:p>
            <a:pPr lvl="1"/>
            <a:r>
              <a:rPr lang="ro-RO" dirty="0"/>
              <a:t>al doilea nivel</a:t>
            </a:r>
          </a:p>
          <a:p>
            <a:pPr lvl="2"/>
            <a:r>
              <a:rPr lang="ro-RO" dirty="0"/>
              <a:t>al treilea nivel</a:t>
            </a:r>
          </a:p>
          <a:p>
            <a:pPr lvl="3"/>
            <a:r>
              <a:rPr lang="ro-RO" dirty="0"/>
              <a:t>al patrulea nivel</a:t>
            </a:r>
          </a:p>
          <a:p>
            <a:pPr lvl="4"/>
            <a:r>
              <a:rPr lang="ro-RO" dirty="0"/>
              <a:t>al cincilea nivel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ro-RO" dirty="0"/>
              <a:t>Faceţi clic pentru a edita Master stiluri text</a:t>
            </a:r>
          </a:p>
          <a:p>
            <a:pPr lvl="1"/>
            <a:r>
              <a:rPr lang="ro-RO" dirty="0"/>
              <a:t>al doilea nivel</a:t>
            </a:r>
          </a:p>
          <a:p>
            <a:pPr lvl="2"/>
            <a:r>
              <a:rPr lang="ro-RO" dirty="0"/>
              <a:t>al treilea nivel</a:t>
            </a:r>
          </a:p>
          <a:p>
            <a:pPr lvl="3"/>
            <a:r>
              <a:rPr lang="ro-RO" dirty="0"/>
              <a:t>al patrulea nivel</a:t>
            </a:r>
          </a:p>
          <a:p>
            <a:pPr lvl="4"/>
            <a:r>
              <a:rPr lang="ro-RO" dirty="0"/>
              <a:t>al cincilea nivel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dirty="0"/>
              <a:t>Faceţi clic pentru a edita Master stiluri text</a:t>
            </a:r>
          </a:p>
        </p:txBody>
      </p:sp>
      <p:sp>
        <p:nvSpPr>
          <p:cNvPr id="7" name="Date Placeholder 6"/>
          <p:cNvSpPr>
            <a:spLocks noGrp="1"/>
          </p:cNvSpPr>
          <p:nvPr>
            <p:ph type="dt" sz="half" idx="10"/>
          </p:nvPr>
        </p:nvSpPr>
        <p:spPr/>
        <p:txBody>
          <a:bodyPr/>
          <a:lstStyle/>
          <a:p>
            <a:fld id="{4F7D4976-E339-4826-83B7-FBD03F55ECF8}" type="datetimeFigureOut">
              <a:rPr lang="en-US" dirty="0"/>
              <a:t>11/20/2019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ro-RO" dirty="0"/>
              <a:t>Faceți clic pentru a edita stilul de titlu coordonator</a:t>
            </a:r>
            <a:endParaRPr lang="en-US" dirty="0"/>
          </a:p>
        </p:txBody>
      </p:sp>
    </p:spTree>
    <p:extLst>
      <p:ext uri="{BB962C8B-B14F-4D97-AF65-F5344CB8AC3E}">
        <p14:creationId xmlns:p14="http://schemas.microsoft.com/office/powerpoint/2010/main" val="1185678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Faceți clic pentru a edita stilul de titlu coordonator</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700240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738487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ro-RO" dirty="0"/>
              <a:t>Faceți clic pentru a edita stilul de titlu coordonator</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ro-RO" dirty="0"/>
              <a:t>Faceţi clic pentru a edita Master stiluri text</a:t>
            </a:r>
          </a:p>
          <a:p>
            <a:pPr lvl="1"/>
            <a:r>
              <a:rPr lang="ro-RO" dirty="0"/>
              <a:t>al doilea nivel</a:t>
            </a:r>
          </a:p>
          <a:p>
            <a:pPr lvl="2"/>
            <a:r>
              <a:rPr lang="ro-RO" dirty="0"/>
              <a:t>al treilea nivel</a:t>
            </a:r>
          </a:p>
          <a:p>
            <a:pPr lvl="3"/>
            <a:r>
              <a:rPr lang="ro-RO" dirty="0"/>
              <a:t>al patrulea nivel</a:t>
            </a:r>
          </a:p>
          <a:p>
            <a:pPr lvl="4"/>
            <a:r>
              <a:rPr lang="ro-RO" dirty="0"/>
              <a:t>al cincilea nivel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dirty="0"/>
              <a:t>Faceţi clic pentru a edita Master stiluri text</a:t>
            </a:r>
          </a:p>
        </p:txBody>
      </p:sp>
      <p:sp>
        <p:nvSpPr>
          <p:cNvPr id="9" name="Date Placeholder 8"/>
          <p:cNvSpPr>
            <a:spLocks noGrp="1"/>
          </p:cNvSpPr>
          <p:nvPr>
            <p:ph type="dt" sz="half" idx="10"/>
          </p:nvPr>
        </p:nvSpPr>
        <p:spPr/>
        <p:txBody>
          <a:bodyPr/>
          <a:lstStyle/>
          <a:p>
            <a:fld id="{D1BE4249-C0D0-4B06-8692-E8BB871AF643}" type="datetimeFigureOut">
              <a:rPr lang="en-US" dirty="0"/>
              <a:t>11/20/2019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209565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ro-RO" dirty="0"/>
              <a:t>Faceți clic pentru a edita stilul de titlu coordonator</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o-RO" dirty="0"/>
              <a:t>Faceți clic pe pictogramă pentru a adăuga o imagine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dirty="0"/>
              <a:t>Faceţi clic pentru a edita Master stiluri text</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11/20/2019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972305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ro-RO" dirty="0"/>
              <a:t>Faceți clic pentru a edita stilul de titlu coordonator</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ro-RO" dirty="0"/>
              <a:t>Faceţi clic pentru a edita Master stiluri text</a:t>
            </a:r>
          </a:p>
          <a:p>
            <a:pPr lvl="1"/>
            <a:r>
              <a:rPr lang="ro-RO" dirty="0"/>
              <a:t>al doilea nivel</a:t>
            </a:r>
          </a:p>
          <a:p>
            <a:pPr lvl="2"/>
            <a:r>
              <a:rPr lang="ro-RO" dirty="0"/>
              <a:t>al treilea nivel</a:t>
            </a:r>
          </a:p>
          <a:p>
            <a:pPr lvl="3"/>
            <a:r>
              <a:rPr lang="ro-RO" dirty="0"/>
              <a:t>al patrulea nivel</a:t>
            </a:r>
          </a:p>
          <a:p>
            <a:pPr lvl="4"/>
            <a:r>
              <a:rPr lang="ro-RO" dirty="0"/>
              <a:t>al cincilea nivel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11/20/2019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extLst>
      <p:ext uri="{BB962C8B-B14F-4D97-AF65-F5344CB8AC3E}">
        <p14:creationId xmlns:p14="http://schemas.microsoft.com/office/powerpoint/2010/main" val="218368944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9.xml" /></Relationships>
</file>

<file path=ppt/slides/_rels/slide2.xml.rels><?xml version="1.0" encoding="UTF-8" standalone="yes"?>
<Relationships xmlns="http://schemas.openxmlformats.org/package/2006/relationships"><Relationship Id="rId3" Type="http://schemas.openxmlformats.org/officeDocument/2006/relationships/hyperlink" Target="https://www.bbcgoodfood.com/howto/guide/spotlight-high-fibre-diets" TargetMode="External" /><Relationship Id="rId2" Type="http://schemas.openxmlformats.org/officeDocument/2006/relationships/image" Target="../media/image2.jpeg" /><Relationship Id="rId1" Type="http://schemas.openxmlformats.org/officeDocument/2006/relationships/slideLayout" Target="../slideLayouts/slideLayout9.xml" /><Relationship Id="rId4" Type="http://schemas.openxmlformats.org/officeDocument/2006/relationships/hyperlink" Target="https://www.bbcgoodfood.com/howto/guide/best-calcium-rich-foods" TargetMode="External" /></Relationships>
</file>

<file path=ppt/slides/_rels/slide3.xml.rels><?xml version="1.0" encoding="UTF-8" standalone="yes"?>
<Relationships xmlns="http://schemas.openxmlformats.org/package/2006/relationships"><Relationship Id="rId8" Type="http://schemas.openxmlformats.org/officeDocument/2006/relationships/hyperlink" Target="https://en.m.wikipedia.org/wiki/Mango#cite_note-mango-2" TargetMode="External" /><Relationship Id="rId3" Type="http://schemas.openxmlformats.org/officeDocument/2006/relationships/hyperlink" Target="https://en.m.wikipedia.org/wiki/Cashew" TargetMode="External" /><Relationship Id="rId7" Type="http://schemas.openxmlformats.org/officeDocument/2006/relationships/hyperlink" Target="https://en.m.wikipedia.org/wiki/Mango#cite_note-Morton-1" TargetMode="External" /><Relationship Id="rId12" Type="http://schemas.openxmlformats.org/officeDocument/2006/relationships/hyperlink" Target="https://en.m.wikipedia.org/wiki/Mangifera_foetida" TargetMode="External" /><Relationship Id="rId2" Type="http://schemas.openxmlformats.org/officeDocument/2006/relationships/image" Target="../media/image3.jpeg" /><Relationship Id="rId1" Type="http://schemas.openxmlformats.org/officeDocument/2006/relationships/slideLayout" Target="../slideLayouts/slideLayout9.xml" /><Relationship Id="rId6" Type="http://schemas.openxmlformats.org/officeDocument/2006/relationships/hyperlink" Target="https://en.m.wikipedia.org/wiki/South_Asia" TargetMode="External" /><Relationship Id="rId11" Type="http://schemas.openxmlformats.org/officeDocument/2006/relationships/hyperlink" Target="https://en.m.wikipedia.org/wiki/Tropics" TargetMode="External" /><Relationship Id="rId5" Type="http://schemas.openxmlformats.org/officeDocument/2006/relationships/hyperlink" Target="https://en.m.wikipedia.org/wiki/Indigenous_(ecology)" TargetMode="External" /><Relationship Id="rId10" Type="http://schemas.openxmlformats.org/officeDocument/2006/relationships/hyperlink" Target="https://en.m.wikipedia.org/wiki/Fruit" TargetMode="External" /><Relationship Id="rId4" Type="http://schemas.openxmlformats.org/officeDocument/2006/relationships/hyperlink" Target="https://en.m.wikipedia.org/wiki/Anacardiaceae" TargetMode="External" /><Relationship Id="rId9" Type="http://schemas.openxmlformats.org/officeDocument/2006/relationships/hyperlink" Target="https://en.m.wikipedia.org/wiki/Mangifera_indica" TargetMode="External" /></Relationships>
</file>

<file path=ppt/slides/_rels/slide4.xml.rels><?xml version="1.0" encoding="UTF-8" standalone="yes"?>
<Relationships xmlns="http://schemas.openxmlformats.org/package/2006/relationships"><Relationship Id="rId3" Type="http://schemas.openxmlformats.org/officeDocument/2006/relationships/hyperlink" Target="https://www.bbcgoodfood.com/glossary/yogurt" TargetMode="External" /><Relationship Id="rId2" Type="http://schemas.openxmlformats.org/officeDocument/2006/relationships/hyperlink" Target="https://www.bbcgoodfood.com/glossary/coconut-milk" TargetMode="External" /><Relationship Id="rId1" Type="http://schemas.openxmlformats.org/officeDocument/2006/relationships/slideLayout" Target="../slideLayouts/slideLayout4.xml" /><Relationship Id="rId5" Type="http://schemas.openxmlformats.org/officeDocument/2006/relationships/hyperlink" Target="https://www.bbcgoodfood.com/review/best-bullet-blenders" TargetMode="External" /><Relationship Id="rId4" Type="http://schemas.openxmlformats.org/officeDocument/2006/relationships/hyperlink" Target="https://www.bbcgoodfood.com/glossary/banana" TargetMode="External" /></Relationships>
</file>

<file path=ppt/slides/_rels/slide5.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9.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27981A5C-A4B2-1A47-A6BE-00897F2F3C53}"/>
              </a:ext>
            </a:extLst>
          </p:cNvPr>
          <p:cNvSpPr>
            <a:spLocks noGrp="1"/>
          </p:cNvSpPr>
          <p:nvPr>
            <p:ph type="title"/>
          </p:nvPr>
        </p:nvSpPr>
        <p:spPr/>
        <p:txBody>
          <a:bodyPr>
            <a:normAutofit/>
          </a:bodyPr>
          <a:lstStyle/>
          <a:p>
            <a:r>
              <a:rPr lang="ro-RO" sz="4400" b="1" u="sng">
                <a:solidFill>
                  <a:srgbClr val="FFC000"/>
                </a:solidFill>
                <a:latin typeface="Cooper Black" panose="02000000000000000000" pitchFamily="2" charset="0"/>
                <a:ea typeface="Cooper Black" panose="02000000000000000000" pitchFamily="2" charset="0"/>
              </a:rPr>
              <a:t>Mango</a:t>
            </a:r>
          </a:p>
        </p:txBody>
      </p:sp>
      <p:pic>
        <p:nvPicPr>
          <p:cNvPr id="4" name="Imagine 4">
            <a:extLst>
              <a:ext uri="{FF2B5EF4-FFF2-40B4-BE49-F238E27FC236}">
                <a16:creationId xmlns:a16="http://schemas.microsoft.com/office/drawing/2014/main" id="{F4A2F166-5AA6-454D-9DF0-DC8C40561AA7}"/>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17618" r="17618"/>
          <a:stretch/>
        </p:blipFill>
        <p:spPr>
          <a:xfrm>
            <a:off x="6096000" y="-50532"/>
            <a:ext cx="6102097" cy="6858000"/>
          </a:xfrm>
          <a:prstGeom prst="rect">
            <a:avLst/>
          </a:prstGeom>
          <a:effectLst/>
        </p:spPr>
      </p:pic>
      <p:sp>
        <p:nvSpPr>
          <p:cNvPr id="3" name="Subtitlu 2">
            <a:extLst>
              <a:ext uri="{FF2B5EF4-FFF2-40B4-BE49-F238E27FC236}">
                <a16:creationId xmlns:a16="http://schemas.microsoft.com/office/drawing/2014/main" id="{22AB0234-A07D-A94B-98D3-19C7D562D0A7}"/>
              </a:ext>
            </a:extLst>
          </p:cNvPr>
          <p:cNvSpPr>
            <a:spLocks noGrp="1"/>
          </p:cNvSpPr>
          <p:nvPr>
            <p:ph type="body" sz="half" idx="2"/>
          </p:nvPr>
        </p:nvSpPr>
        <p:spPr>
          <a:xfrm>
            <a:off x="2155032" y="5974841"/>
            <a:ext cx="3794760" cy="883159"/>
          </a:xfrm>
        </p:spPr>
        <p:txBody>
          <a:bodyPr>
            <a:normAutofit/>
          </a:bodyPr>
          <a:lstStyle/>
          <a:p>
            <a:r>
              <a:rPr lang="ro-RO" sz="2000" b="1" u="sng">
                <a:solidFill>
                  <a:schemeClr val="tx2">
                    <a:lumMod val="50000"/>
                  </a:schemeClr>
                </a:solidFill>
                <a:latin typeface="Franklin Gothic Heavy" panose="02000000000000000000" pitchFamily="2" charset="0"/>
                <a:ea typeface="Franklin Gothic Heavy" panose="02000000000000000000" pitchFamily="2" charset="0"/>
              </a:rPr>
              <a:t>Nicolae Daniela-Andreea</a:t>
            </a:r>
          </a:p>
        </p:txBody>
      </p:sp>
    </p:spTree>
    <p:extLst>
      <p:ext uri="{BB962C8B-B14F-4D97-AF65-F5344CB8AC3E}">
        <p14:creationId xmlns:p14="http://schemas.microsoft.com/office/powerpoint/2010/main" val="1968907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56CF5980-7037-3E4F-9E5D-3E6007BEF622}"/>
              </a:ext>
            </a:extLst>
          </p:cNvPr>
          <p:cNvSpPr>
            <a:spLocks noGrp="1"/>
          </p:cNvSpPr>
          <p:nvPr>
            <p:ph type="title"/>
          </p:nvPr>
        </p:nvSpPr>
        <p:spPr>
          <a:xfrm>
            <a:off x="800501" y="392905"/>
            <a:ext cx="4494998" cy="1217484"/>
          </a:xfrm>
        </p:spPr>
        <p:txBody>
          <a:bodyPr/>
          <a:lstStyle/>
          <a:p>
            <a:r>
              <a:rPr lang="ro-RO" i="1">
                <a:solidFill>
                  <a:schemeClr val="tx1"/>
                </a:solidFill>
                <a:latin typeface="Aharoni" panose="02000000000000000000" pitchFamily="2" charset="0"/>
                <a:ea typeface="Aharoni" panose="02000000000000000000" pitchFamily="2" charset="0"/>
              </a:rPr>
              <a:t>Nutritional benefits of mango</a:t>
            </a:r>
          </a:p>
        </p:txBody>
      </p:sp>
      <p:pic>
        <p:nvPicPr>
          <p:cNvPr id="5" name="Imagine 5">
            <a:extLst>
              <a:ext uri="{FF2B5EF4-FFF2-40B4-BE49-F238E27FC236}">
                <a16:creationId xmlns:a16="http://schemas.microsoft.com/office/drawing/2014/main" id="{FC5791D9-7E9D-9048-90AD-EC483E008766}"/>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20673" r="20673"/>
          <a:stretch/>
        </p:blipFill>
        <p:spPr>
          <a:xfrm>
            <a:off x="6095999" y="0"/>
            <a:ext cx="6102097" cy="6858000"/>
          </a:xfrm>
          <a:prstGeom prst="rect">
            <a:avLst/>
          </a:prstGeom>
        </p:spPr>
      </p:pic>
      <p:sp>
        <p:nvSpPr>
          <p:cNvPr id="4" name="Substituent text 3">
            <a:extLst>
              <a:ext uri="{FF2B5EF4-FFF2-40B4-BE49-F238E27FC236}">
                <a16:creationId xmlns:a16="http://schemas.microsoft.com/office/drawing/2014/main" id="{68E3DCBD-8613-6340-ABD9-3FCE9DB4E6A2}"/>
              </a:ext>
            </a:extLst>
          </p:cNvPr>
          <p:cNvSpPr>
            <a:spLocks noGrp="1"/>
          </p:cNvSpPr>
          <p:nvPr>
            <p:ph type="body" sz="half" idx="2"/>
          </p:nvPr>
        </p:nvSpPr>
        <p:spPr>
          <a:xfrm>
            <a:off x="0" y="1610389"/>
            <a:ext cx="6095998" cy="4997579"/>
          </a:xfrm>
        </p:spPr>
        <p:txBody>
          <a:bodyPr>
            <a:normAutofit fontScale="70000" lnSpcReduction="20000"/>
          </a:bodyPr>
          <a:lstStyle/>
          <a:p>
            <a:endParaRPr lang="ro-RO" sz="2400" b="1" i="0">
              <a:solidFill>
                <a:schemeClr val="tx1"/>
              </a:solidFill>
              <a:effectLst/>
              <a:latin typeface="Dubai Medium" panose="02000000000000000000" pitchFamily="2" charset="0"/>
              <a:ea typeface="Dubai Medium" panose="02000000000000000000" pitchFamily="2" charset="0"/>
            </a:endParaRPr>
          </a:p>
          <a:p>
            <a:r>
              <a:rPr lang="ro-RO" sz="3200" b="0" i="0">
                <a:solidFill>
                  <a:srgbClr val="333333"/>
                </a:solidFill>
                <a:effectLst/>
                <a:latin typeface="SerifaBT-Light"/>
              </a:rPr>
              <a:t>Nutritional benefits of mango</a:t>
            </a:r>
          </a:p>
          <a:p>
            <a:r>
              <a:rPr lang="ro-RO" sz="3200" b="0" i="0">
                <a:solidFill>
                  <a:srgbClr val="333333"/>
                </a:solidFill>
                <a:effectLst/>
                <a:latin typeface="Helvetica Neue"/>
              </a:rPr>
              <a:t>Mango is a low-calorie fruit that is high in </a:t>
            </a:r>
            <a:r>
              <a:rPr lang="ro-RO" sz="3200" b="0" i="1" u="sng">
                <a:solidFill>
                  <a:srgbClr val="447D75"/>
                </a:solidFill>
                <a:effectLst/>
                <a:latin typeface="Georgia" panose="02040502050405020303" pitchFamily="18" charset="0"/>
                <a:hlinkClick r:id="rId3"/>
              </a:rPr>
              <a:t>fibre</a:t>
            </a:r>
            <a:r>
              <a:rPr lang="ro-RO" sz="3200" b="0" i="0">
                <a:solidFill>
                  <a:srgbClr val="333333"/>
                </a:solidFill>
                <a:effectLst/>
                <a:latin typeface="Helvetica Neue"/>
              </a:rPr>
              <a:t>, and is a great source of vitamins A and C. It also contains folate, B6, iron and a little </a:t>
            </a:r>
            <a:r>
              <a:rPr lang="ro-RO" sz="3200" b="0" i="1" u="sng">
                <a:solidFill>
                  <a:srgbClr val="447D75"/>
                </a:solidFill>
                <a:effectLst/>
                <a:latin typeface="Georgia" panose="02040502050405020303" pitchFamily="18" charset="0"/>
                <a:hlinkClick r:id="rId4"/>
              </a:rPr>
              <a:t>calcium</a:t>
            </a:r>
            <a:r>
              <a:rPr lang="ro-RO" sz="3200" b="0" i="0">
                <a:solidFill>
                  <a:srgbClr val="333333"/>
                </a:solidFill>
                <a:effectLst/>
                <a:latin typeface="Helvetica Neue"/>
              </a:rPr>
              <a:t>, zinc and vitamin E. Mangoes are a good source of antioxidants, containing certain phytochemicals such as gallotannins and mangiferin which have been studied for their health benefits.</a:t>
            </a:r>
          </a:p>
          <a:p>
            <a:r>
              <a:rPr lang="ro-RO" sz="3200" b="0" i="0">
                <a:solidFill>
                  <a:srgbClr val="333333"/>
                </a:solidFill>
                <a:effectLst/>
                <a:latin typeface="Helvetica Neue"/>
              </a:rPr>
              <a:t>Just 80g of mango (2 x 2 inch slices) counts as one of your five-a-day. This one portion will provide 53 calories, 11g of naturally-occurring sugar and just over 2g of fibre.</a:t>
            </a:r>
          </a:p>
          <a:p>
            <a:endParaRPr lang="ro-RO" sz="2800" b="1">
              <a:latin typeface="Dubai Medium" panose="020B0603030403030204" pitchFamily="34" charset="-78"/>
              <a:ea typeface="Berlin Sans FB" panose="02000000000000000000" pitchFamily="2" charset="0"/>
              <a:cs typeface="Dubai Medium" panose="020B0603030403030204" pitchFamily="34" charset="-78"/>
            </a:endParaRPr>
          </a:p>
        </p:txBody>
      </p:sp>
    </p:spTree>
    <p:extLst>
      <p:ext uri="{BB962C8B-B14F-4D97-AF65-F5344CB8AC3E}">
        <p14:creationId xmlns:p14="http://schemas.microsoft.com/office/powerpoint/2010/main" val="4022630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xit" presetSubtype="0" accel="100000" fill="hold" nodeType="clickEffect">
                                  <p:stCondLst>
                                    <p:cond delay="0"/>
                                  </p:stCondLst>
                                  <p:childTnLst>
                                    <p:anim calcmode="lin" valueType="num">
                                      <p:cBhvr>
                                        <p:cTn id="6" dur="1000"/>
                                        <p:tgtEl>
                                          <p:spTgt spid="5"/>
                                        </p:tgtEl>
                                        <p:attrNameLst>
                                          <p:attrName>ppt_w</p:attrName>
                                        </p:attrNameLst>
                                      </p:cBhvr>
                                      <p:tavLst>
                                        <p:tav tm="0">
                                          <p:val>
                                            <p:strVal val="ppt_w"/>
                                          </p:val>
                                        </p:tav>
                                        <p:tav tm="100000">
                                          <p:val>
                                            <p:strVal val="ppt_w+.3"/>
                                          </p:val>
                                        </p:tav>
                                      </p:tavLst>
                                    </p:anim>
                                    <p:anim calcmode="lin" valueType="num">
                                      <p:cBhvr>
                                        <p:cTn id="7" dur="1000"/>
                                        <p:tgtEl>
                                          <p:spTgt spid="5"/>
                                        </p:tgtEl>
                                        <p:attrNameLst>
                                          <p:attrName>ppt_h</p:attrName>
                                        </p:attrNameLst>
                                      </p:cBhvr>
                                      <p:tavLst>
                                        <p:tav tm="0">
                                          <p:val>
                                            <p:strVal val="ppt_h"/>
                                          </p:val>
                                        </p:tav>
                                        <p:tav tm="100000">
                                          <p:val>
                                            <p:strVal val="ppt_h"/>
                                          </p:val>
                                        </p:tav>
                                      </p:tavLst>
                                    </p:anim>
                                    <p:animEffect transition="out" filter="fade">
                                      <p:cBhvr>
                                        <p:cTn id="8" dur="1000"/>
                                        <p:tgtEl>
                                          <p:spTgt spid="5"/>
                                        </p:tgtEl>
                                      </p:cBhvr>
                                    </p:animEffect>
                                    <p:set>
                                      <p:cBhvr>
                                        <p:cTn id="9" dur="1" fill="hold">
                                          <p:stCondLst>
                                            <p:cond delay="999"/>
                                          </p:stCondLst>
                                        </p:cTn>
                                        <p:tgtEl>
                                          <p:spTgt spid="5"/>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5" presetClass="exit" presetSubtype="0" fill="hold" grpId="0" nodeType="clickEffect">
                                  <p:stCondLst>
                                    <p:cond delay="0"/>
                                  </p:stCondLst>
                                  <p:childTnLst>
                                    <p:animEffect transition="out" filter="fade">
                                      <p:cBhvr>
                                        <p:cTn id="13" dur="2000"/>
                                        <p:tgtEl>
                                          <p:spTgt spid="4">
                                            <p:txEl>
                                              <p:pRg st="1" end="1"/>
                                            </p:txEl>
                                          </p:spTgt>
                                        </p:tgtEl>
                                      </p:cBhvr>
                                    </p:animEffect>
                                    <p:anim calcmode="lin" valueType="num">
                                      <p:cBhvr>
                                        <p:cTn id="14" dur="2000"/>
                                        <p:tgtEl>
                                          <p:spTgt spid="4">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 dur="2000"/>
                                        <p:tgtEl>
                                          <p:spTgt spid="4">
                                            <p:txEl>
                                              <p:pRg st="1" end="1"/>
                                            </p:txEl>
                                          </p:spTgt>
                                        </p:tgtEl>
                                        <p:attrNameLst>
                                          <p:attrName>ppt_h</p:attrName>
                                        </p:attrNameLst>
                                      </p:cBhvr>
                                      <p:tavLst>
                                        <p:tav tm="0">
                                          <p:val>
                                            <p:strVal val="ppt_h"/>
                                          </p:val>
                                        </p:tav>
                                        <p:tav tm="100000">
                                          <p:val>
                                            <p:strVal val="ppt_h"/>
                                          </p:val>
                                        </p:tav>
                                      </p:tavLst>
                                    </p:anim>
                                    <p:set>
                                      <p:cBhvr>
                                        <p:cTn id="16" dur="1" fill="hold">
                                          <p:stCondLst>
                                            <p:cond delay="1999"/>
                                          </p:stCondLst>
                                        </p:cTn>
                                        <p:tgtEl>
                                          <p:spTgt spid="4">
                                            <p:txEl>
                                              <p:pRg st="1" end="1"/>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5" presetClass="exit" presetSubtype="0" fill="hold" grpId="0" nodeType="clickEffect">
                                  <p:stCondLst>
                                    <p:cond delay="0"/>
                                  </p:stCondLst>
                                  <p:childTnLst>
                                    <p:animEffect transition="out" filter="fade">
                                      <p:cBhvr>
                                        <p:cTn id="20" dur="2000"/>
                                        <p:tgtEl>
                                          <p:spTgt spid="4">
                                            <p:txEl>
                                              <p:pRg st="2" end="2"/>
                                            </p:txEl>
                                          </p:spTgt>
                                        </p:tgtEl>
                                      </p:cBhvr>
                                    </p:animEffect>
                                    <p:anim calcmode="lin" valueType="num">
                                      <p:cBhvr>
                                        <p:cTn id="21" dur="2000"/>
                                        <p:tgtEl>
                                          <p:spTgt spid="4">
                                            <p:txEl>
                                              <p:pRg st="2" end="2"/>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2" dur="2000"/>
                                        <p:tgtEl>
                                          <p:spTgt spid="4">
                                            <p:txEl>
                                              <p:pRg st="2" end="2"/>
                                            </p:txEl>
                                          </p:spTgt>
                                        </p:tgtEl>
                                        <p:attrNameLst>
                                          <p:attrName>ppt_h</p:attrName>
                                        </p:attrNameLst>
                                      </p:cBhvr>
                                      <p:tavLst>
                                        <p:tav tm="0">
                                          <p:val>
                                            <p:strVal val="ppt_h"/>
                                          </p:val>
                                        </p:tav>
                                        <p:tav tm="100000">
                                          <p:val>
                                            <p:strVal val="ppt_h"/>
                                          </p:val>
                                        </p:tav>
                                      </p:tavLst>
                                    </p:anim>
                                    <p:set>
                                      <p:cBhvr>
                                        <p:cTn id="23" dur="1" fill="hold">
                                          <p:stCondLst>
                                            <p:cond delay="1999"/>
                                          </p:stCondLst>
                                        </p:cTn>
                                        <p:tgtEl>
                                          <p:spTgt spid="4">
                                            <p:txEl>
                                              <p:pRg st="2" end="2"/>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5" presetClass="exit" presetSubtype="0" fill="hold" grpId="0" nodeType="clickEffect">
                                  <p:stCondLst>
                                    <p:cond delay="0"/>
                                  </p:stCondLst>
                                  <p:childTnLst>
                                    <p:animEffect transition="out" filter="fade">
                                      <p:cBhvr>
                                        <p:cTn id="27" dur="2000"/>
                                        <p:tgtEl>
                                          <p:spTgt spid="4">
                                            <p:txEl>
                                              <p:pRg st="3" end="3"/>
                                            </p:txEl>
                                          </p:spTgt>
                                        </p:tgtEl>
                                      </p:cBhvr>
                                    </p:animEffect>
                                    <p:anim calcmode="lin" valueType="num">
                                      <p:cBhvr>
                                        <p:cTn id="28" dur="2000"/>
                                        <p:tgtEl>
                                          <p:spTgt spid="4">
                                            <p:txEl>
                                              <p:pRg st="3" end="3"/>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9" dur="2000"/>
                                        <p:tgtEl>
                                          <p:spTgt spid="4">
                                            <p:txEl>
                                              <p:pRg st="3" end="3"/>
                                            </p:txEl>
                                          </p:spTgt>
                                        </p:tgtEl>
                                        <p:attrNameLst>
                                          <p:attrName>ppt_h</p:attrName>
                                        </p:attrNameLst>
                                      </p:cBhvr>
                                      <p:tavLst>
                                        <p:tav tm="0">
                                          <p:val>
                                            <p:strVal val="ppt_h"/>
                                          </p:val>
                                        </p:tav>
                                        <p:tav tm="100000">
                                          <p:val>
                                            <p:strVal val="ppt_h"/>
                                          </p:val>
                                        </p:tav>
                                      </p:tavLst>
                                    </p:anim>
                                    <p:set>
                                      <p:cBhvr>
                                        <p:cTn id="30" dur="1" fill="hold">
                                          <p:stCondLst>
                                            <p:cond delay="1999"/>
                                          </p:stCondLst>
                                        </p:cTn>
                                        <p:tgtEl>
                                          <p:spTgt spid="4">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61E9C260-FEE4-9847-BEC2-03813AB7A546}"/>
              </a:ext>
            </a:extLst>
          </p:cNvPr>
          <p:cNvSpPr>
            <a:spLocks noGrp="1"/>
          </p:cNvSpPr>
          <p:nvPr>
            <p:ph type="title"/>
          </p:nvPr>
        </p:nvSpPr>
        <p:spPr>
          <a:xfrm>
            <a:off x="765449" y="261437"/>
            <a:ext cx="4494998" cy="1134640"/>
          </a:xfrm>
        </p:spPr>
        <p:txBody>
          <a:bodyPr/>
          <a:lstStyle/>
          <a:p>
            <a:r>
              <a:rPr lang="ro-RO" sz="2800" b="1" u="sng">
                <a:latin typeface="Copperplate Gothic Bold" panose="02000000000000000000" pitchFamily="2" charset="0"/>
                <a:ea typeface="Copperplate Gothic Bold" panose="02000000000000000000" pitchFamily="2" charset="0"/>
              </a:rPr>
              <a:t>History of mango</a:t>
            </a:r>
          </a:p>
        </p:txBody>
      </p:sp>
      <p:pic>
        <p:nvPicPr>
          <p:cNvPr id="5" name="Imagine 5">
            <a:extLst>
              <a:ext uri="{FF2B5EF4-FFF2-40B4-BE49-F238E27FC236}">
                <a16:creationId xmlns:a16="http://schemas.microsoft.com/office/drawing/2014/main" id="{4F101EED-88F5-A048-A9A1-82FEA96BD04E}"/>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20411" r="20411"/>
          <a:stretch/>
        </p:blipFill>
        <p:spPr>
          <a:xfrm>
            <a:off x="6096000" y="0"/>
            <a:ext cx="6102097" cy="6858000"/>
          </a:xfrm>
          <a:prstGeom prst="rect">
            <a:avLst/>
          </a:prstGeom>
        </p:spPr>
      </p:pic>
      <p:sp>
        <p:nvSpPr>
          <p:cNvPr id="4" name="Substituent text 3">
            <a:extLst>
              <a:ext uri="{FF2B5EF4-FFF2-40B4-BE49-F238E27FC236}">
                <a16:creationId xmlns:a16="http://schemas.microsoft.com/office/drawing/2014/main" id="{47ECBC0C-A5F3-F148-8714-7965E02E1418}"/>
              </a:ext>
            </a:extLst>
          </p:cNvPr>
          <p:cNvSpPr>
            <a:spLocks noGrp="1"/>
          </p:cNvSpPr>
          <p:nvPr>
            <p:ph type="body" sz="half" idx="2"/>
          </p:nvPr>
        </p:nvSpPr>
        <p:spPr>
          <a:xfrm>
            <a:off x="321469" y="1535906"/>
            <a:ext cx="5447109" cy="5060657"/>
          </a:xfrm>
        </p:spPr>
        <p:txBody>
          <a:bodyPr>
            <a:normAutofit fontScale="85000" lnSpcReduction="20000"/>
          </a:bodyPr>
          <a:lstStyle/>
          <a:p>
            <a:r>
              <a:rPr lang="ro-RO" sz="3200" b="0" i="0">
                <a:solidFill>
                  <a:srgbClr val="222222"/>
                </a:solidFill>
                <a:effectLst/>
                <a:latin typeface="-apple-system"/>
              </a:rPr>
              <a:t>Most of these species are found in nature as wild mangoes. The genus belongs to the </a:t>
            </a:r>
            <a:r>
              <a:rPr lang="ro-RO" sz="3200" b="0" i="0" u="none" strike="noStrike">
                <a:solidFill>
                  <a:srgbClr val="6B4BA1"/>
                </a:solidFill>
                <a:effectLst/>
                <a:latin typeface="-apple-system"/>
                <a:hlinkClick r:id="rId3" tooltip="Cashew"/>
              </a:rPr>
              <a:t>cashew</a:t>
            </a:r>
            <a:r>
              <a:rPr lang="ro-RO" sz="3200" b="0" i="0">
                <a:solidFill>
                  <a:srgbClr val="222222"/>
                </a:solidFill>
                <a:effectLst/>
                <a:latin typeface="-apple-system"/>
              </a:rPr>
              <a:t> family </a:t>
            </a:r>
            <a:r>
              <a:rPr lang="ro-RO" sz="3200" b="0" i="0" u="none" strike="noStrike">
                <a:solidFill>
                  <a:srgbClr val="6B4BA1"/>
                </a:solidFill>
                <a:effectLst/>
                <a:latin typeface="-apple-system"/>
                <a:hlinkClick r:id="rId4" tooltip="Anacardiaceae"/>
              </a:rPr>
              <a:t>Anacardiaceae</a:t>
            </a:r>
            <a:r>
              <a:rPr lang="ro-RO" sz="3200" b="0" i="0">
                <a:solidFill>
                  <a:srgbClr val="222222"/>
                </a:solidFill>
                <a:effectLst/>
                <a:latin typeface="-apple-system"/>
              </a:rPr>
              <a:t>. Mangoes are </a:t>
            </a:r>
            <a:r>
              <a:rPr lang="ro-RO" sz="3200" b="0" i="0" u="none" strike="noStrike">
                <a:solidFill>
                  <a:srgbClr val="6B4BA1"/>
                </a:solidFill>
                <a:effectLst/>
                <a:latin typeface="-apple-system"/>
                <a:hlinkClick r:id="rId5" tooltip="Indigenous (ecology)"/>
              </a:rPr>
              <a:t>native</a:t>
            </a:r>
            <a:r>
              <a:rPr lang="ro-RO" sz="3200" b="0" i="0">
                <a:solidFill>
                  <a:srgbClr val="222222"/>
                </a:solidFill>
                <a:effectLst/>
                <a:latin typeface="-apple-system"/>
              </a:rPr>
              <a:t> to </a:t>
            </a:r>
            <a:r>
              <a:rPr lang="ro-RO" sz="3200" b="0" i="0" u="none" strike="noStrike">
                <a:solidFill>
                  <a:srgbClr val="6B4BA1"/>
                </a:solidFill>
                <a:effectLst/>
                <a:latin typeface="-apple-system"/>
                <a:hlinkClick r:id="rId6" tooltip="South Asia"/>
              </a:rPr>
              <a:t>South Asia</a:t>
            </a:r>
            <a:r>
              <a:rPr lang="ro-RO" sz="3200" b="0" i="0">
                <a:solidFill>
                  <a:srgbClr val="222222"/>
                </a:solidFill>
                <a:effectLst/>
                <a:latin typeface="-apple-system"/>
              </a:rPr>
              <a:t>,</a:t>
            </a:r>
            <a:r>
              <a:rPr lang="ro-RO" sz="3200" b="0" i="0" u="none" strike="noStrike" baseline="30000">
                <a:solidFill>
                  <a:srgbClr val="6B4BA1"/>
                </a:solidFill>
                <a:effectLst/>
                <a:latin typeface="inherit"/>
                <a:hlinkClick r:id="rId7"/>
              </a:rPr>
              <a:t>[1]</a:t>
            </a:r>
            <a:r>
              <a:rPr lang="ro-RO" sz="3200" b="0" i="0" u="none" strike="noStrike" baseline="30000">
                <a:solidFill>
                  <a:srgbClr val="6B4BA1"/>
                </a:solidFill>
                <a:effectLst/>
                <a:latin typeface="inherit"/>
                <a:hlinkClick r:id="rId8"/>
              </a:rPr>
              <a:t>[2]</a:t>
            </a:r>
            <a:r>
              <a:rPr lang="ro-RO" sz="3200" b="0" i="0">
                <a:solidFill>
                  <a:srgbClr val="222222"/>
                </a:solidFill>
                <a:effectLst/>
                <a:latin typeface="-apple-system"/>
              </a:rPr>
              <a:t> from where the "common mango" or "Indian mango", </a:t>
            </a:r>
            <a:r>
              <a:rPr lang="ro-RO" sz="3200" b="0" i="1" u="none" strike="noStrike">
                <a:solidFill>
                  <a:srgbClr val="6B4BA1"/>
                </a:solidFill>
                <a:effectLst/>
                <a:latin typeface="inherit"/>
                <a:hlinkClick r:id="rId9" tooltip="Mangifera indica"/>
              </a:rPr>
              <a:t>Mangifera indica</a:t>
            </a:r>
            <a:r>
              <a:rPr lang="ro-RO" sz="3200" b="0" i="0">
                <a:solidFill>
                  <a:srgbClr val="222222"/>
                </a:solidFill>
                <a:effectLst/>
                <a:latin typeface="-apple-system"/>
              </a:rPr>
              <a:t>, has been distributed worldwide to become one of the most widely cultivated </a:t>
            </a:r>
            <a:r>
              <a:rPr lang="ro-RO" sz="3200" b="0" i="0" u="none" strike="noStrike">
                <a:solidFill>
                  <a:srgbClr val="6B4BA1"/>
                </a:solidFill>
                <a:effectLst/>
                <a:latin typeface="-apple-system"/>
                <a:hlinkClick r:id="rId10" tooltip="Fruit"/>
              </a:rPr>
              <a:t>fruits</a:t>
            </a:r>
            <a:r>
              <a:rPr lang="ro-RO" sz="3200" b="0" i="0">
                <a:solidFill>
                  <a:srgbClr val="222222"/>
                </a:solidFill>
                <a:effectLst/>
                <a:latin typeface="-apple-system"/>
              </a:rPr>
              <a:t> in the </a:t>
            </a:r>
            <a:r>
              <a:rPr lang="ro-RO" sz="3200" b="0" i="0" u="none" strike="noStrike">
                <a:solidFill>
                  <a:srgbClr val="6B4BA1"/>
                </a:solidFill>
                <a:effectLst/>
                <a:latin typeface="-apple-system"/>
                <a:hlinkClick r:id="rId11" tooltip="Tropics"/>
              </a:rPr>
              <a:t>tropics</a:t>
            </a:r>
            <a:r>
              <a:rPr lang="ro-RO" sz="3200" b="0" i="0">
                <a:solidFill>
                  <a:srgbClr val="222222"/>
                </a:solidFill>
                <a:effectLst/>
                <a:latin typeface="-apple-system"/>
              </a:rPr>
              <a:t>. Other </a:t>
            </a:r>
            <a:r>
              <a:rPr lang="ro-RO" sz="3200" b="0" i="1">
                <a:solidFill>
                  <a:srgbClr val="222222"/>
                </a:solidFill>
                <a:effectLst/>
                <a:latin typeface="-apple-system"/>
              </a:rPr>
              <a:t>Mangifera</a:t>
            </a:r>
            <a:r>
              <a:rPr lang="ro-RO" sz="3200" b="0" i="0">
                <a:solidFill>
                  <a:srgbClr val="222222"/>
                </a:solidFill>
                <a:effectLst/>
                <a:latin typeface="-apple-system"/>
              </a:rPr>
              <a:t> species (e.g. horse mango, </a:t>
            </a:r>
            <a:r>
              <a:rPr lang="ro-RO" sz="3200" b="0" i="1" u="none" strike="noStrike">
                <a:solidFill>
                  <a:srgbClr val="6B4BA1"/>
                </a:solidFill>
                <a:effectLst/>
                <a:latin typeface="inherit"/>
                <a:hlinkClick r:id="rId12" tooltip="Mangifera foetida"/>
              </a:rPr>
              <a:t>Mangifera foetida</a:t>
            </a:r>
            <a:r>
              <a:rPr lang="ro-RO" sz="3200" b="0" i="0">
                <a:solidFill>
                  <a:srgbClr val="222222"/>
                </a:solidFill>
                <a:effectLst/>
                <a:latin typeface="-apple-system"/>
              </a:rPr>
              <a:t>) are grown on a more localized basis.</a:t>
            </a:r>
            <a:endParaRPr lang="ro-RO" sz="2800">
              <a:latin typeface="Arial Rounded MT Bold" panose="02000000000000000000" pitchFamily="2" charset="0"/>
              <a:ea typeface="Arial Rounded MT Bold" panose="02000000000000000000" pitchFamily="2" charset="0"/>
            </a:endParaRPr>
          </a:p>
        </p:txBody>
      </p:sp>
    </p:spTree>
    <p:extLst>
      <p:ext uri="{BB962C8B-B14F-4D97-AF65-F5344CB8AC3E}">
        <p14:creationId xmlns:p14="http://schemas.microsoft.com/office/powerpoint/2010/main" val="2462197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p:tgtEl>
                                          <p:spTgt spid="4">
                                            <p:txEl>
                                              <p:pRg st="0" end="0"/>
                                            </p:txEl>
                                          </p:spTgt>
                                        </p:tgtEl>
                                        <p:attrNameLst>
                                          <p:attrName>ppt_y</p:attrName>
                                        </p:attrNameLst>
                                      </p:cBhvr>
                                      <p:tavLst>
                                        <p:tav tm="0">
                                          <p:val>
                                            <p:strVal val="ppt_y"/>
                                          </p:val>
                                        </p:tav>
                                        <p:tav tm="100000">
                                          <p:val>
                                            <p:strVal val="1+ppt_h/2"/>
                                          </p:val>
                                        </p:tav>
                                      </p:tavLst>
                                    </p:anim>
                                    <p:set>
                                      <p:cBhvr>
                                        <p:cTn id="13"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6" presetClass="exit" presetSubtype="0" fill="hold" nodeType="clickEffect">
                                  <p:stCondLst>
                                    <p:cond delay="0"/>
                                  </p:stCondLst>
                                  <p:childTnLst>
                                    <p:animEffect transition="out" filter="wipe(down)">
                                      <p:cBhvr>
                                        <p:cTn id="17" dur="180" accel="50000">
                                          <p:stCondLst>
                                            <p:cond delay="1820"/>
                                          </p:stCondLst>
                                        </p:cTn>
                                        <p:tgtEl>
                                          <p:spTgt spid="5"/>
                                        </p:tgtEl>
                                      </p:cBhvr>
                                    </p:animEffect>
                                    <p:anim calcmode="lin" valueType="num">
                                      <p:cBhvr>
                                        <p:cTn id="18" dur="1822" tmFilter="0,0; 0.14,0.31; 0.43,0.73; 0.71,0.91; 1.0,1.0">
                                          <p:stCondLst>
                                            <p:cond delay="0"/>
                                          </p:stCondLst>
                                        </p:cTn>
                                        <p:tgtEl>
                                          <p:spTgt spid="5"/>
                                        </p:tgtEl>
                                        <p:attrNameLst>
                                          <p:attrName>ppt_x</p:attrName>
                                        </p:attrNameLst>
                                      </p:cBhvr>
                                      <p:tavLst>
                                        <p:tav tm="0">
                                          <p:val>
                                            <p:strVal val="ppt_x"/>
                                          </p:val>
                                        </p:tav>
                                        <p:tav tm="100000">
                                          <p:val>
                                            <p:strVal val="#ppt_x+0.25"/>
                                          </p:val>
                                        </p:tav>
                                      </p:tavLst>
                                    </p:anim>
                                    <p:anim calcmode="lin" valueType="num">
                                      <p:cBhvr>
                                        <p:cTn id="19" dur="178">
                                          <p:stCondLst>
                                            <p:cond delay="1822"/>
                                          </p:stCondLst>
                                        </p:cTn>
                                        <p:tgtEl>
                                          <p:spTgt spid="5"/>
                                        </p:tgtEl>
                                        <p:attrNameLst>
                                          <p:attrName>ppt_x</p:attrName>
                                        </p:attrNameLst>
                                      </p:cBhvr>
                                      <p:tavLst>
                                        <p:tav tm="0">
                                          <p:val>
                                            <p:strVal val="ppt_x"/>
                                          </p:val>
                                        </p:tav>
                                        <p:tav tm="100000">
                                          <p:val>
                                            <p:strVal val="ppt_x"/>
                                          </p:val>
                                        </p:tav>
                                      </p:tavLst>
                                    </p:anim>
                                    <p:anim calcmode="lin" valueType="num">
                                      <p:cBhvr>
                                        <p:cTn id="20" dur="664" tmFilter="0.0,0.0;0.25,0.07;0.50,0.2;0.75,0.467;1.0,1.0">
                                          <p:stCondLst>
                                            <p:cond delay="0"/>
                                          </p:stCondLst>
                                        </p:cTn>
                                        <p:tgtEl>
                                          <p:spTgt spid="5"/>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1" dur="664" tmFilter="0, 0; 0.125,0.2665; 0.25,0.4; 0.375,0.465; 0.5,0.5;  0.625,0.535; 0.75,0.6; 0.875,0.7335; 1,1">
                                          <p:stCondLst>
                                            <p:cond delay="664"/>
                                          </p:stCondLst>
                                        </p:cTn>
                                        <p:tgtEl>
                                          <p:spTgt spid="5"/>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2" dur="332" tmFilter="0, 0; 0.125,0.2665; 0.25,0.4; 0.375,0.465; 0.5,0.5;  0.625,0.535; 0.75,0.6; 0.875,0.7335; 1,1">
                                          <p:stCondLst>
                                            <p:cond delay="1324"/>
                                          </p:stCondLst>
                                        </p:cTn>
                                        <p:tgtEl>
                                          <p:spTgt spid="5"/>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3" dur="164" tmFilter="0, 0; 0.125,0.2665; 0.25,0.4; 0.375,0.465; 0.5,0.5;  0.625,0.535; 0.75,0.6; 0.875,0.7335; 1,1">
                                          <p:stCondLst>
                                            <p:cond delay="1656"/>
                                          </p:stCondLst>
                                        </p:cTn>
                                        <p:tgtEl>
                                          <p:spTgt spid="5"/>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4" dur="180" accel="50000">
                                          <p:stCondLst>
                                            <p:cond delay="1820"/>
                                          </p:stCondLst>
                                        </p:cTn>
                                        <p:tgtEl>
                                          <p:spTgt spid="5"/>
                                        </p:tgtEl>
                                        <p:attrNameLst>
                                          <p:attrName>ppt_y</p:attrName>
                                        </p:attrNameLst>
                                      </p:cBhvr>
                                      <p:tavLst>
                                        <p:tav tm="0">
                                          <p:val>
                                            <p:strVal val="ppt_y"/>
                                          </p:val>
                                        </p:tav>
                                        <p:tav tm="100000">
                                          <p:val>
                                            <p:strVal val="ppt_y+ppt_h"/>
                                          </p:val>
                                        </p:tav>
                                      </p:tavLst>
                                    </p:anim>
                                    <p:animScale>
                                      <p:cBhvr>
                                        <p:cTn id="25" dur="26">
                                          <p:stCondLst>
                                            <p:cond delay="620"/>
                                          </p:stCondLst>
                                        </p:cTn>
                                        <p:tgtEl>
                                          <p:spTgt spid="5"/>
                                        </p:tgtEl>
                                      </p:cBhvr>
                                      <p:to x="100000" y="60000"/>
                                    </p:animScale>
                                    <p:animScale>
                                      <p:cBhvr>
                                        <p:cTn id="26" dur="166" decel="50000">
                                          <p:stCondLst>
                                            <p:cond delay="646"/>
                                          </p:stCondLst>
                                        </p:cTn>
                                        <p:tgtEl>
                                          <p:spTgt spid="5"/>
                                        </p:tgtEl>
                                      </p:cBhvr>
                                      <p:to x="100000" y="100000"/>
                                    </p:animScale>
                                    <p:animScale>
                                      <p:cBhvr>
                                        <p:cTn id="27" dur="26">
                                          <p:stCondLst>
                                            <p:cond delay="1312"/>
                                          </p:stCondLst>
                                        </p:cTn>
                                        <p:tgtEl>
                                          <p:spTgt spid="5"/>
                                        </p:tgtEl>
                                      </p:cBhvr>
                                      <p:to x="100000" y="80000"/>
                                    </p:animScale>
                                    <p:animScale>
                                      <p:cBhvr>
                                        <p:cTn id="28" dur="166" decel="50000">
                                          <p:stCondLst>
                                            <p:cond delay="1338"/>
                                          </p:stCondLst>
                                        </p:cTn>
                                        <p:tgtEl>
                                          <p:spTgt spid="5"/>
                                        </p:tgtEl>
                                      </p:cBhvr>
                                      <p:to x="100000" y="100000"/>
                                    </p:animScale>
                                    <p:animScale>
                                      <p:cBhvr>
                                        <p:cTn id="29" dur="26">
                                          <p:stCondLst>
                                            <p:cond delay="1642"/>
                                          </p:stCondLst>
                                        </p:cTn>
                                        <p:tgtEl>
                                          <p:spTgt spid="5"/>
                                        </p:tgtEl>
                                      </p:cBhvr>
                                      <p:to x="100000" y="90000"/>
                                    </p:animScale>
                                    <p:animScale>
                                      <p:cBhvr>
                                        <p:cTn id="30" dur="166" decel="50000">
                                          <p:stCondLst>
                                            <p:cond delay="1668"/>
                                          </p:stCondLst>
                                        </p:cTn>
                                        <p:tgtEl>
                                          <p:spTgt spid="5"/>
                                        </p:tgtEl>
                                      </p:cBhvr>
                                      <p:to x="100000" y="100000"/>
                                    </p:animScale>
                                    <p:animScale>
                                      <p:cBhvr>
                                        <p:cTn id="31" dur="26">
                                          <p:stCondLst>
                                            <p:cond delay="1808"/>
                                          </p:stCondLst>
                                        </p:cTn>
                                        <p:tgtEl>
                                          <p:spTgt spid="5"/>
                                        </p:tgtEl>
                                      </p:cBhvr>
                                      <p:to x="100000" y="95000"/>
                                    </p:animScale>
                                    <p:animScale>
                                      <p:cBhvr>
                                        <p:cTn id="32" dur="166" decel="50000">
                                          <p:stCondLst>
                                            <p:cond delay="1834"/>
                                          </p:stCondLst>
                                        </p:cTn>
                                        <p:tgtEl>
                                          <p:spTgt spid="5"/>
                                        </p:tgtEl>
                                      </p:cBhvr>
                                      <p:to x="100000" y="100000"/>
                                    </p:animScale>
                                    <p:set>
                                      <p:cBhvr>
                                        <p:cTn id="33"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58FC74AD-269A-3440-B4E6-78582E2CEEC4}"/>
              </a:ext>
            </a:extLst>
          </p:cNvPr>
          <p:cNvSpPr>
            <a:spLocks noGrp="1"/>
          </p:cNvSpPr>
          <p:nvPr>
            <p:ph type="title"/>
          </p:nvPr>
        </p:nvSpPr>
        <p:spPr>
          <a:xfrm>
            <a:off x="2231136" y="196739"/>
            <a:ext cx="7729728" cy="1188720"/>
          </a:xfrm>
        </p:spPr>
        <p:txBody>
          <a:bodyPr>
            <a:normAutofit/>
          </a:bodyPr>
          <a:lstStyle/>
          <a:p>
            <a:r>
              <a:rPr lang="ro-RO" sz="2800" b="1">
                <a:solidFill>
                  <a:srgbClr val="C00000"/>
                </a:solidFill>
                <a:latin typeface="Aharoni" panose="02010803020104030203" pitchFamily="2" charset="-79"/>
                <a:cs typeface="Aharoni" panose="02010803020104030203" pitchFamily="2" charset="-79"/>
              </a:rPr>
              <a:t>Creamy mango&amp;coconut smoothie</a:t>
            </a:r>
          </a:p>
        </p:txBody>
      </p:sp>
      <p:sp>
        <p:nvSpPr>
          <p:cNvPr id="3" name="Substituent imagine 2">
            <a:extLst>
              <a:ext uri="{FF2B5EF4-FFF2-40B4-BE49-F238E27FC236}">
                <a16:creationId xmlns:a16="http://schemas.microsoft.com/office/drawing/2014/main" id="{ADADFE7A-94F9-9D49-8335-7943BB1421DE}"/>
              </a:ext>
            </a:extLst>
          </p:cNvPr>
          <p:cNvSpPr>
            <a:spLocks noGrp="1"/>
          </p:cNvSpPr>
          <p:nvPr>
            <p:ph sz="half" idx="1"/>
          </p:nvPr>
        </p:nvSpPr>
        <p:spPr>
          <a:xfrm>
            <a:off x="571500" y="1571625"/>
            <a:ext cx="5282183" cy="4911328"/>
          </a:xfrm>
        </p:spPr>
        <p:txBody>
          <a:bodyPr/>
          <a:lstStyle/>
          <a:p>
            <a:r>
              <a:rPr lang="ro-RO" sz="2800" b="1" i="0">
                <a:solidFill>
                  <a:srgbClr val="333333"/>
                </a:solidFill>
                <a:effectLst/>
                <a:latin typeface="Algerian" pitchFamily="82" charset="0"/>
              </a:rPr>
              <a:t>Ingredients</a:t>
            </a:r>
          </a:p>
          <a:p>
            <a:r>
              <a:rPr lang="ro-RO" b="0" i="0">
                <a:solidFill>
                  <a:srgbClr val="333333"/>
                </a:solidFill>
                <a:effectLst/>
                <a:latin typeface="Helvetica Neue"/>
              </a:rPr>
              <a:t>200ml (½ tall glass) </a:t>
            </a:r>
            <a:r>
              <a:rPr lang="ro-RO" b="0" i="0" u="none" strike="noStrike">
                <a:solidFill>
                  <a:srgbClr val="333333"/>
                </a:solidFill>
                <a:effectLst/>
                <a:latin typeface="Helvetica Neue"/>
                <a:hlinkClick r:id="rId2"/>
              </a:rPr>
              <a:t>coconut milk</a:t>
            </a:r>
          </a:p>
          <a:p>
            <a:r>
              <a:rPr lang="ro-RO" b="0" i="0">
                <a:solidFill>
                  <a:srgbClr val="333333"/>
                </a:solidFill>
                <a:effectLst/>
                <a:latin typeface="Helvetica Neue"/>
              </a:rPr>
              <a:t> (we used Kara Dairy Free)</a:t>
            </a:r>
          </a:p>
          <a:p>
            <a:r>
              <a:rPr lang="ro-RO" b="0" i="0">
                <a:solidFill>
                  <a:srgbClr val="333333"/>
                </a:solidFill>
                <a:effectLst/>
                <a:latin typeface="Helvetica Neue"/>
              </a:rPr>
              <a:t>4 tbsp coconut milk </a:t>
            </a:r>
            <a:r>
              <a:rPr lang="ro-RO" b="0" i="0" u="none" strike="noStrike">
                <a:solidFill>
                  <a:srgbClr val="333333"/>
                </a:solidFill>
                <a:effectLst/>
                <a:latin typeface="Helvetica Neue"/>
                <a:hlinkClick r:id="rId3"/>
              </a:rPr>
              <a:t>yogurt</a:t>
            </a:r>
          </a:p>
          <a:p>
            <a:r>
              <a:rPr lang="ro-RO" b="0" i="0">
                <a:solidFill>
                  <a:srgbClr val="333333"/>
                </a:solidFill>
                <a:effectLst/>
                <a:latin typeface="Helvetica Neue"/>
              </a:rPr>
              <a:t> (we used Coyo)</a:t>
            </a:r>
          </a:p>
          <a:p>
            <a:r>
              <a:rPr lang="ro-RO" b="0" i="0">
                <a:solidFill>
                  <a:srgbClr val="333333"/>
                </a:solidFill>
                <a:effectLst/>
                <a:latin typeface="Helvetica Neue"/>
              </a:rPr>
              <a:t>1 </a:t>
            </a:r>
            <a:r>
              <a:rPr lang="ro-RO" b="0" i="0" u="none" strike="noStrike">
                <a:solidFill>
                  <a:srgbClr val="333333"/>
                </a:solidFill>
                <a:effectLst/>
                <a:latin typeface="Helvetica Neue"/>
                <a:hlinkClick r:id="rId4"/>
              </a:rPr>
              <a:t>banana</a:t>
            </a:r>
          </a:p>
          <a:p>
            <a:r>
              <a:rPr lang="ro-RO" b="0" i="0">
                <a:solidFill>
                  <a:srgbClr val="333333"/>
                </a:solidFill>
                <a:effectLst/>
                <a:latin typeface="Helvetica Neue"/>
              </a:rPr>
              <a:t>1 tbsp ground flaxseed, sunflower and pumpkin seed (we used Linwoods)</a:t>
            </a:r>
          </a:p>
          <a:p>
            <a:r>
              <a:rPr lang="ro-RO" b="0" i="0">
                <a:solidFill>
                  <a:srgbClr val="333333"/>
                </a:solidFill>
                <a:effectLst/>
                <a:latin typeface="Helvetica Neue"/>
              </a:rPr>
              <a:t>120g (¼ bag) frozen mango chunks</a:t>
            </a:r>
          </a:p>
          <a:p>
            <a:r>
              <a:rPr lang="ro-RO" b="0" i="0">
                <a:solidFill>
                  <a:srgbClr val="333333"/>
                </a:solidFill>
                <a:effectLst/>
                <a:latin typeface="Helvetica Neue"/>
              </a:rPr>
              <a:t>1 passion fruit, to finish (optional)</a:t>
            </a:r>
          </a:p>
          <a:p>
            <a:endParaRPr lang="ro-RO">
              <a:solidFill>
                <a:schemeClr val="tx1"/>
              </a:solidFill>
              <a:latin typeface="Abadi" panose="02000000000000000000" pitchFamily="2" charset="0"/>
              <a:ea typeface="Abadi" panose="02000000000000000000" pitchFamily="2" charset="0"/>
            </a:endParaRPr>
          </a:p>
        </p:txBody>
      </p:sp>
      <p:sp>
        <p:nvSpPr>
          <p:cNvPr id="4" name="Substituent text 3">
            <a:extLst>
              <a:ext uri="{FF2B5EF4-FFF2-40B4-BE49-F238E27FC236}">
                <a16:creationId xmlns:a16="http://schemas.microsoft.com/office/drawing/2014/main" id="{9B59AD07-191F-1E40-BF7F-392BA9FA567F}"/>
              </a:ext>
            </a:extLst>
          </p:cNvPr>
          <p:cNvSpPr>
            <a:spLocks noGrp="1"/>
          </p:cNvSpPr>
          <p:nvPr>
            <p:ph sz="half" idx="2"/>
          </p:nvPr>
        </p:nvSpPr>
        <p:spPr>
          <a:xfrm>
            <a:off x="6338319" y="1571625"/>
            <a:ext cx="5681040" cy="4911328"/>
          </a:xfrm>
        </p:spPr>
        <p:txBody>
          <a:bodyPr>
            <a:normAutofit/>
          </a:bodyPr>
          <a:lstStyle/>
          <a:p>
            <a:r>
              <a:rPr lang="ro-RO" sz="2800" b="1">
                <a:solidFill>
                  <a:srgbClr val="333333"/>
                </a:solidFill>
                <a:latin typeface="Algerian" pitchFamily="82" charset="0"/>
              </a:rPr>
              <a:t>Method</a:t>
            </a:r>
          </a:p>
          <a:p>
            <a:r>
              <a:rPr lang="ro-RO" sz="2800" b="0" i="0">
                <a:solidFill>
                  <a:srgbClr val="333333"/>
                </a:solidFill>
                <a:effectLst/>
                <a:latin typeface="Helvetica Neue"/>
              </a:rPr>
              <a:t>Measure all the ingredients or use a tall glass for speed – they don’t have to be exact. Put them into a </a:t>
            </a:r>
            <a:r>
              <a:rPr lang="ro-RO" sz="2800" b="0" i="0" u="none" strike="noStrike">
                <a:solidFill>
                  <a:srgbClr val="447D75"/>
                </a:solidFill>
                <a:effectLst/>
                <a:latin typeface="Helvetica Neue"/>
                <a:hlinkClick r:id="rId5"/>
              </a:rPr>
              <a:t>blender</a:t>
            </a:r>
            <a:r>
              <a:rPr lang="ro-RO" sz="2800" b="0" i="0">
                <a:solidFill>
                  <a:srgbClr val="333333"/>
                </a:solidFill>
                <a:effectLst/>
                <a:latin typeface="Helvetica Neue"/>
              </a:rPr>
              <a:t> and blitz until smooth. Pour into 1 tall glass (you’ll have enough for a top up) or two short tumblers. Cut the passion fruit in half, if using, and scrape the seeds on top.</a:t>
            </a:r>
            <a:endParaRPr lang="ro-RO" sz="2800"/>
          </a:p>
        </p:txBody>
      </p:sp>
    </p:spTree>
    <p:extLst>
      <p:ext uri="{BB962C8B-B14F-4D97-AF65-F5344CB8AC3E}">
        <p14:creationId xmlns:p14="http://schemas.microsoft.com/office/powerpoint/2010/main" val="33037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 calcmode="lin" valueType="num">
                                      <p:cBhvr additive="base">
                                        <p:cTn id="4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 calcmode="lin" valueType="num">
                                      <p:cBhvr additive="base">
                                        <p:cTn id="4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6" presetClass="exit" presetSubtype="21" fill="hold" grpId="1" nodeType="clickEffect">
                                  <p:stCondLst>
                                    <p:cond delay="0"/>
                                  </p:stCondLst>
                                  <p:childTnLst>
                                    <p:animEffect transition="out" filter="barn(inVertical)">
                                      <p:cBhvr>
                                        <p:cTn id="54" dur="500"/>
                                        <p:tgtEl>
                                          <p:spTgt spid="3">
                                            <p:txEl>
                                              <p:pRg st="0" end="0"/>
                                            </p:txEl>
                                          </p:spTgt>
                                        </p:tgtEl>
                                      </p:cBhvr>
                                    </p:animEffect>
                                    <p:set>
                                      <p:cBhvr>
                                        <p:cTn id="55"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6" presetClass="exit" presetSubtype="21" fill="hold" grpId="1" nodeType="clickEffect">
                                  <p:stCondLst>
                                    <p:cond delay="0"/>
                                  </p:stCondLst>
                                  <p:childTnLst>
                                    <p:animEffect transition="out" filter="barn(inVertical)">
                                      <p:cBhvr>
                                        <p:cTn id="59" dur="500"/>
                                        <p:tgtEl>
                                          <p:spTgt spid="3">
                                            <p:txEl>
                                              <p:pRg st="1" end="1"/>
                                            </p:txEl>
                                          </p:spTgt>
                                        </p:tgtEl>
                                      </p:cBhvr>
                                    </p:animEffect>
                                    <p:set>
                                      <p:cBhvr>
                                        <p:cTn id="60"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6" presetClass="exit" presetSubtype="21" fill="hold" grpId="1" nodeType="clickEffect">
                                  <p:stCondLst>
                                    <p:cond delay="0"/>
                                  </p:stCondLst>
                                  <p:childTnLst>
                                    <p:animEffect transition="out" filter="barn(inVertical)">
                                      <p:cBhvr>
                                        <p:cTn id="64" dur="500"/>
                                        <p:tgtEl>
                                          <p:spTgt spid="3">
                                            <p:txEl>
                                              <p:pRg st="2" end="2"/>
                                            </p:txEl>
                                          </p:spTgt>
                                        </p:tgtEl>
                                      </p:cBhvr>
                                    </p:animEffect>
                                    <p:set>
                                      <p:cBhvr>
                                        <p:cTn id="65"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6" presetClass="exit" presetSubtype="21" fill="hold" grpId="1" nodeType="clickEffect">
                                  <p:stCondLst>
                                    <p:cond delay="0"/>
                                  </p:stCondLst>
                                  <p:childTnLst>
                                    <p:animEffect transition="out" filter="barn(inVertical)">
                                      <p:cBhvr>
                                        <p:cTn id="69" dur="500"/>
                                        <p:tgtEl>
                                          <p:spTgt spid="3">
                                            <p:txEl>
                                              <p:pRg st="3" end="3"/>
                                            </p:txEl>
                                          </p:spTgt>
                                        </p:tgtEl>
                                      </p:cBhvr>
                                    </p:animEffect>
                                    <p:set>
                                      <p:cBhvr>
                                        <p:cTn id="70"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6" presetClass="exit" presetSubtype="21" fill="hold" grpId="1" nodeType="clickEffect">
                                  <p:stCondLst>
                                    <p:cond delay="0"/>
                                  </p:stCondLst>
                                  <p:childTnLst>
                                    <p:animEffect transition="out" filter="barn(inVertical)">
                                      <p:cBhvr>
                                        <p:cTn id="74" dur="500"/>
                                        <p:tgtEl>
                                          <p:spTgt spid="3">
                                            <p:txEl>
                                              <p:pRg st="4" end="4"/>
                                            </p:txEl>
                                          </p:spTgt>
                                        </p:tgtEl>
                                      </p:cBhvr>
                                    </p:animEffect>
                                    <p:set>
                                      <p:cBhvr>
                                        <p:cTn id="75"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16" presetClass="exit" presetSubtype="21" fill="hold" grpId="1" nodeType="clickEffect">
                                  <p:stCondLst>
                                    <p:cond delay="0"/>
                                  </p:stCondLst>
                                  <p:childTnLst>
                                    <p:animEffect transition="out" filter="barn(inVertical)">
                                      <p:cBhvr>
                                        <p:cTn id="79" dur="500"/>
                                        <p:tgtEl>
                                          <p:spTgt spid="3">
                                            <p:txEl>
                                              <p:pRg st="5" end="5"/>
                                            </p:txEl>
                                          </p:spTgt>
                                        </p:tgtEl>
                                      </p:cBhvr>
                                    </p:animEffect>
                                    <p:set>
                                      <p:cBhvr>
                                        <p:cTn id="80"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6" presetClass="exit" presetSubtype="21" fill="hold" grpId="1" nodeType="clickEffect">
                                  <p:stCondLst>
                                    <p:cond delay="0"/>
                                  </p:stCondLst>
                                  <p:childTnLst>
                                    <p:animEffect transition="out" filter="barn(inVertical)">
                                      <p:cBhvr>
                                        <p:cTn id="84" dur="500"/>
                                        <p:tgtEl>
                                          <p:spTgt spid="3">
                                            <p:txEl>
                                              <p:pRg st="6" end="6"/>
                                            </p:txEl>
                                          </p:spTgt>
                                        </p:tgtEl>
                                      </p:cBhvr>
                                    </p:animEffect>
                                    <p:set>
                                      <p:cBhvr>
                                        <p:cTn id="85"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16" presetClass="exit" presetSubtype="21" fill="hold" grpId="1" nodeType="clickEffect">
                                  <p:stCondLst>
                                    <p:cond delay="0"/>
                                  </p:stCondLst>
                                  <p:childTnLst>
                                    <p:animEffect transition="out" filter="barn(inVertical)">
                                      <p:cBhvr>
                                        <p:cTn id="89" dur="500"/>
                                        <p:tgtEl>
                                          <p:spTgt spid="3">
                                            <p:txEl>
                                              <p:pRg st="7" end="7"/>
                                            </p:txEl>
                                          </p:spTgt>
                                        </p:tgtEl>
                                      </p:cBhvr>
                                    </p:animEffect>
                                    <p:set>
                                      <p:cBhvr>
                                        <p:cTn id="90"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6" presetClass="exit" presetSubtype="21" fill="hold" grpId="1" nodeType="clickEffect">
                                  <p:stCondLst>
                                    <p:cond delay="0"/>
                                  </p:stCondLst>
                                  <p:childTnLst>
                                    <p:animEffect transition="out" filter="barn(inVertical)">
                                      <p:cBhvr>
                                        <p:cTn id="94" dur="500"/>
                                        <p:tgtEl>
                                          <p:spTgt spid="3">
                                            <p:txEl>
                                              <p:pRg st="8" end="8"/>
                                            </p:txEl>
                                          </p:spTgt>
                                        </p:tgtEl>
                                      </p:cBhvr>
                                    </p:animEffect>
                                    <p:set>
                                      <p:cBhvr>
                                        <p:cTn id="95" dur="1" fill="hold">
                                          <p:stCondLst>
                                            <p:cond delay="499"/>
                                          </p:stCondLst>
                                        </p:cTn>
                                        <p:tgtEl>
                                          <p:spTgt spid="3">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ine 5">
            <a:extLst>
              <a:ext uri="{FF2B5EF4-FFF2-40B4-BE49-F238E27FC236}">
                <a16:creationId xmlns:a16="http://schemas.microsoft.com/office/drawing/2014/main" id="{20FBF086-BF86-3049-A542-C030302370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3094" y="0"/>
            <a:ext cx="8411765" cy="6858000"/>
          </a:xfrm>
          <a:prstGeom prst="rect">
            <a:avLst/>
          </a:prstGeom>
        </p:spPr>
      </p:pic>
    </p:spTree>
    <p:extLst>
      <p:ext uri="{BB962C8B-B14F-4D97-AF65-F5344CB8AC3E}">
        <p14:creationId xmlns:p14="http://schemas.microsoft.com/office/powerpoint/2010/main" val="197460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xit" presetSubtype="0" accel="100000" fill="hold" nodeType="clickEffect">
                                  <p:stCondLst>
                                    <p:cond delay="0"/>
                                  </p:stCondLst>
                                  <p:childTnLst>
                                    <p:anim calcmode="lin" valueType="num">
                                      <p:cBhvr>
                                        <p:cTn id="6" dur="1000"/>
                                        <p:tgtEl>
                                          <p:spTgt spid="5"/>
                                        </p:tgtEl>
                                        <p:attrNameLst>
                                          <p:attrName>ppt_w</p:attrName>
                                        </p:attrNameLst>
                                      </p:cBhvr>
                                      <p:tavLst>
                                        <p:tav tm="0">
                                          <p:val>
                                            <p:strVal val="ppt_w"/>
                                          </p:val>
                                        </p:tav>
                                        <p:tav tm="100000">
                                          <p:val>
                                            <p:strVal val="ppt_w+.3"/>
                                          </p:val>
                                        </p:tav>
                                      </p:tavLst>
                                    </p:anim>
                                    <p:anim calcmode="lin" valueType="num">
                                      <p:cBhvr>
                                        <p:cTn id="7" dur="1000"/>
                                        <p:tgtEl>
                                          <p:spTgt spid="5"/>
                                        </p:tgtEl>
                                        <p:attrNameLst>
                                          <p:attrName>ppt_h</p:attrName>
                                        </p:attrNameLst>
                                      </p:cBhvr>
                                      <p:tavLst>
                                        <p:tav tm="0">
                                          <p:val>
                                            <p:strVal val="ppt_h"/>
                                          </p:val>
                                        </p:tav>
                                        <p:tav tm="100000">
                                          <p:val>
                                            <p:strVal val="ppt_h"/>
                                          </p:val>
                                        </p:tav>
                                      </p:tavLst>
                                    </p:anim>
                                    <p:animEffect transition="out" filter="fade">
                                      <p:cBhvr>
                                        <p:cTn id="8" dur="1000"/>
                                        <p:tgtEl>
                                          <p:spTgt spid="5"/>
                                        </p:tgtEl>
                                      </p:cBhvr>
                                    </p:animEffect>
                                    <p:set>
                                      <p:cBhvr>
                                        <p:cTn id="9"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A7E64990-AA11-474E-B354-A2AD1D6754BF}"/>
              </a:ext>
            </a:extLst>
          </p:cNvPr>
          <p:cNvSpPr>
            <a:spLocks noGrp="1"/>
          </p:cNvSpPr>
          <p:nvPr>
            <p:ph type="title"/>
          </p:nvPr>
        </p:nvSpPr>
        <p:spPr>
          <a:xfrm>
            <a:off x="765449" y="243578"/>
            <a:ext cx="4494998" cy="1134640"/>
          </a:xfrm>
        </p:spPr>
        <p:txBody>
          <a:bodyPr/>
          <a:lstStyle/>
          <a:p>
            <a:r>
              <a:rPr lang="ro-RO" b="1">
                <a:latin typeface="Arial Black" panose="020B0604020202020204" pitchFamily="34" charset="0"/>
                <a:cs typeface="Arial Black" panose="020B0604020202020204" pitchFamily="34" charset="0"/>
              </a:rPr>
              <a:t>What mango symbolizes</a:t>
            </a:r>
          </a:p>
        </p:txBody>
      </p:sp>
      <p:pic>
        <p:nvPicPr>
          <p:cNvPr id="5" name="Imagine 5">
            <a:extLst>
              <a:ext uri="{FF2B5EF4-FFF2-40B4-BE49-F238E27FC236}">
                <a16:creationId xmlns:a16="http://schemas.microsoft.com/office/drawing/2014/main" id="{47306358-A15B-0A40-9685-863FC74F31B6}"/>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5509" r="5509"/>
          <a:stretch/>
        </p:blipFill>
        <p:spPr>
          <a:prstGeom prst="rect">
            <a:avLst/>
          </a:prstGeom>
        </p:spPr>
      </p:pic>
      <p:sp>
        <p:nvSpPr>
          <p:cNvPr id="4" name="Substituent conținut 3">
            <a:extLst>
              <a:ext uri="{FF2B5EF4-FFF2-40B4-BE49-F238E27FC236}">
                <a16:creationId xmlns:a16="http://schemas.microsoft.com/office/drawing/2014/main" id="{2854D5FE-6C58-E144-9225-91A81D1EF8AE}"/>
              </a:ext>
            </a:extLst>
          </p:cNvPr>
          <p:cNvSpPr>
            <a:spLocks noGrp="1"/>
          </p:cNvSpPr>
          <p:nvPr>
            <p:ph type="body" sz="half" idx="2"/>
          </p:nvPr>
        </p:nvSpPr>
        <p:spPr>
          <a:xfrm>
            <a:off x="214313" y="1571626"/>
            <a:ext cx="5572125" cy="5042796"/>
          </a:xfrm>
        </p:spPr>
        <p:txBody>
          <a:bodyPr>
            <a:normAutofit fontScale="92500" lnSpcReduction="20000"/>
          </a:bodyPr>
          <a:lstStyle/>
          <a:p>
            <a:r>
              <a:rPr lang="ro-RO" sz="3600" b="0" i="0">
                <a:solidFill>
                  <a:srgbClr val="404040"/>
                </a:solidFill>
                <a:effectLst/>
                <a:latin typeface="arial" panose="020B0604020202020204" pitchFamily="34" charset="0"/>
              </a:rPr>
              <a:t>This captivating fruit tree is mystical and fascinating: Mango is the food of the gods. The Mango tree is the symbol of love, wealth, fertility and even immortality. In India, the leaves of Mango trees are used in wedding ceremonies in order to ensure that the couple bears many children.</a:t>
            </a:r>
            <a:endParaRPr lang="ro-RO" sz="3200" i="1">
              <a:latin typeface="Abadi" panose="020B0604020104020204" pitchFamily="34" charset="0"/>
            </a:endParaRPr>
          </a:p>
        </p:txBody>
      </p:sp>
    </p:spTree>
    <p:extLst>
      <p:ext uri="{BB962C8B-B14F-4D97-AF65-F5344CB8AC3E}">
        <p14:creationId xmlns:p14="http://schemas.microsoft.com/office/powerpoint/2010/main" val="440912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let">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Ecran lat</PresentationFormat>
  <Slides>6</Slides>
  <Notes>0</Notes>
  <HiddenSlides>0</HiddenSlides>
  <ScaleCrop>false</ScaleCrop>
  <HeadingPairs>
    <vt:vector size="4" baseType="variant">
      <vt:variant>
        <vt:lpstr>Temă</vt:lpstr>
      </vt:variant>
      <vt:variant>
        <vt:i4>1</vt:i4>
      </vt:variant>
      <vt:variant>
        <vt:lpstr>Titluri diapozitive</vt:lpstr>
      </vt:variant>
      <vt:variant>
        <vt:i4>6</vt:i4>
      </vt:variant>
    </vt:vector>
  </HeadingPairs>
  <TitlesOfParts>
    <vt:vector size="7" baseType="lpstr">
      <vt:lpstr>Colet</vt:lpstr>
      <vt:lpstr>Mango</vt:lpstr>
      <vt:lpstr>Nutritional benefits of mango</vt:lpstr>
      <vt:lpstr>History of mango</vt:lpstr>
      <vt:lpstr>Creamy mango&amp;coconut smoothie</vt:lpstr>
      <vt:lpstr>Prezentare PowerPoint</vt:lpstr>
      <vt:lpstr>What mango symbolizes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Mango</dc:title>
  <dc:creator>Utilizator necunoscut</dc:creator>
  <cp:lastModifiedBy>Utilizator necunoscut</cp:lastModifiedBy>
  <cp:revision>7</cp:revision>
  <dcterms:created xsi:type="dcterms:W3CDTF">2019-11-16T11:57:40Z</dcterms:created>
  <dcterms:modified xsi:type="dcterms:W3CDTF">2019-11-20T16:53:15Z</dcterms:modified>
</cp:coreProperties>
</file>