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15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5286E4-6E58-4FB8-A9D5-8AB3BFA61A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286E4-6E58-4FB8-A9D5-8AB3BFA61A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286E4-6E58-4FB8-A9D5-8AB3BFA61A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41AC3A-1D23-49D6-9418-F7C42ACC3C7D}"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B5286E4-6E58-4FB8-A9D5-8AB3BFA61A7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41AC3A-1D23-49D6-9418-F7C42ACC3C7D}" type="datetimeFigureOut">
              <a:rPr lang="en-US" smtClean="0"/>
              <a:pPr/>
              <a:t>11/19/2019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5286E4-6E58-4FB8-A9D5-8AB3BFA61A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7.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7030A0"/>
                </a:solidFill>
                <a:latin typeface="Berlin Sans FB Demi" pitchFamily="34" charset="0"/>
              </a:rPr>
              <a:t>THE  RASPBERRY</a:t>
            </a:r>
            <a:endParaRPr lang="en-US" dirty="0">
              <a:solidFill>
                <a:srgbClr val="7030A0"/>
              </a:solidFill>
              <a:latin typeface="Berlin Sans FB Demi" pitchFamily="34" charset="0"/>
            </a:endParaRPr>
          </a:p>
        </p:txBody>
      </p:sp>
      <p:sp>
        <p:nvSpPr>
          <p:cNvPr id="3" name="Subtitle 2"/>
          <p:cNvSpPr>
            <a:spLocks noGrp="1"/>
          </p:cNvSpPr>
          <p:nvPr>
            <p:ph type="subTitle" idx="1"/>
          </p:nvPr>
        </p:nvSpPr>
        <p:spPr>
          <a:xfrm>
            <a:off x="685800" y="4572000"/>
            <a:ext cx="7854696" cy="1752600"/>
          </a:xfrm>
        </p:spPr>
        <p:txBody>
          <a:bodyPr/>
          <a:lstStyle/>
          <a:p>
            <a:r>
              <a:rPr lang="en-US" i="1" dirty="0" smtClean="0">
                <a:solidFill>
                  <a:srgbClr val="C51547"/>
                </a:solidFill>
                <a:latin typeface="Berlin Sans FB Demi" pitchFamily="34" charset="0"/>
              </a:rPr>
              <a:t>P</a:t>
            </a:r>
            <a:r>
              <a:rPr lang="ro-RO" i="1" dirty="0" smtClean="0">
                <a:solidFill>
                  <a:srgbClr val="C51547"/>
                </a:solidFill>
                <a:latin typeface="Berlin Sans FB Demi" pitchFamily="34" charset="0"/>
              </a:rPr>
              <a:t>ăștiță Cristina-</a:t>
            </a:r>
            <a:r>
              <a:rPr lang="en-US" i="1" dirty="0" smtClean="0">
                <a:solidFill>
                  <a:srgbClr val="C51547"/>
                </a:solidFill>
                <a:latin typeface="Berlin Sans FB Demi" pitchFamily="34" charset="0"/>
              </a:rPr>
              <a:t>M</a:t>
            </a:r>
            <a:r>
              <a:rPr lang="ro-RO" i="1" dirty="0" smtClean="0">
                <a:solidFill>
                  <a:srgbClr val="C51547"/>
                </a:solidFill>
                <a:latin typeface="Berlin Sans FB Demi" pitchFamily="34" charset="0"/>
              </a:rPr>
              <a:t>ădălina</a:t>
            </a:r>
          </a:p>
          <a:p>
            <a:r>
              <a:rPr lang="ro-RO" i="1" dirty="0" smtClean="0">
                <a:solidFill>
                  <a:srgbClr val="C51547"/>
                </a:solidFill>
                <a:latin typeface="Berlin Sans FB Demi" pitchFamily="34" charset="0"/>
              </a:rPr>
              <a:t>CLASA </a:t>
            </a:r>
            <a:r>
              <a:rPr lang="ro-RO" i="1" dirty="0" smtClean="0">
                <a:solidFill>
                  <a:srgbClr val="C51547"/>
                </a:solidFill>
                <a:latin typeface="Berlin Sans FB Demi" pitchFamily="34" charset="0"/>
              </a:rPr>
              <a:t>A IX-A C</a:t>
            </a:r>
            <a:endParaRPr lang="en-US" i="1" dirty="0">
              <a:solidFill>
                <a:srgbClr val="C51547"/>
              </a:solidFill>
              <a:latin typeface="Berlin Sans FB Demi" pitchFamily="34" charset="0"/>
            </a:endParaRPr>
          </a:p>
        </p:txBody>
      </p:sp>
      <p:sp>
        <p:nvSpPr>
          <p:cNvPr id="4" name="Rectangle 3"/>
          <p:cNvSpPr/>
          <p:nvPr/>
        </p:nvSpPr>
        <p:spPr>
          <a:xfrm>
            <a:off x="3505200" y="3124200"/>
            <a:ext cx="4572000" cy="1200329"/>
          </a:xfrm>
          <a:prstGeom prst="rect">
            <a:avLst/>
          </a:prstGeom>
        </p:spPr>
        <p:txBody>
          <a:bodyPr>
            <a:spAutoFit/>
          </a:bodyPr>
          <a:lstStyle/>
          <a:p>
            <a:pPr>
              <a:buFont typeface="Wingdings" pitchFamily="2" charset="2"/>
              <a:buChar char="v"/>
            </a:pPr>
            <a:r>
              <a:rPr lang="en-US" sz="2400" dirty="0" smtClean="0">
                <a:latin typeface="Chiller" pitchFamily="82" charset="0"/>
              </a:rPr>
              <a:t> Scientific </a:t>
            </a:r>
            <a:r>
              <a:rPr lang="en-US" sz="2400" dirty="0" smtClean="0">
                <a:latin typeface="Chiller" pitchFamily="82" charset="0"/>
              </a:rPr>
              <a:t>name: Rubus </a:t>
            </a:r>
            <a:r>
              <a:rPr lang="en-US" sz="2400" dirty="0" err="1" smtClean="0">
                <a:latin typeface="Chiller" pitchFamily="82" charset="0"/>
              </a:rPr>
              <a:t>idaeus</a:t>
            </a:r>
            <a:endParaRPr lang="en-US" sz="2400" dirty="0" smtClean="0">
              <a:latin typeface="Chiller" pitchFamily="82" charset="0"/>
            </a:endParaRPr>
          </a:p>
          <a:p>
            <a:pPr>
              <a:buFont typeface="Wingdings" pitchFamily="2" charset="2"/>
              <a:buChar char="v"/>
            </a:pPr>
            <a:r>
              <a:rPr lang="en-US" sz="2400" dirty="0" smtClean="0">
                <a:latin typeface="Chiller" pitchFamily="82" charset="0"/>
              </a:rPr>
              <a:t> Upper </a:t>
            </a:r>
            <a:r>
              <a:rPr lang="en-US" sz="2400" dirty="0" smtClean="0">
                <a:latin typeface="Chiller" pitchFamily="82" charset="0"/>
              </a:rPr>
              <a:t>class: </a:t>
            </a:r>
            <a:r>
              <a:rPr lang="en-US" sz="2400" dirty="0" err="1" smtClean="0">
                <a:latin typeface="Chiller" pitchFamily="82" charset="0"/>
              </a:rPr>
              <a:t>Idaeobatus</a:t>
            </a:r>
            <a:endParaRPr lang="en-US" sz="2400" dirty="0" smtClean="0">
              <a:latin typeface="Chiller" pitchFamily="82" charset="0"/>
            </a:endParaRPr>
          </a:p>
          <a:p>
            <a:pPr>
              <a:buFont typeface="Wingdings" pitchFamily="2" charset="2"/>
              <a:buChar char="v"/>
            </a:pPr>
            <a:r>
              <a:rPr lang="en-US" sz="2400" dirty="0" smtClean="0">
                <a:latin typeface="Chiller" pitchFamily="82" charset="0"/>
              </a:rPr>
              <a:t> Classification</a:t>
            </a:r>
            <a:r>
              <a:rPr lang="en-US" sz="2400" dirty="0" smtClean="0">
                <a:latin typeface="Chiller" pitchFamily="82" charset="0"/>
              </a:rPr>
              <a:t>: Species</a:t>
            </a:r>
            <a:endParaRPr lang="en-US" sz="2400" dirty="0">
              <a:latin typeface="Chiller" pitchFamily="82" charset="0"/>
            </a:endParaRPr>
          </a:p>
        </p:txBody>
      </p:sp>
    </p:spTree>
  </p:cSld>
  <p:clrMapOvr>
    <a:masterClrMapping/>
  </p:clrMapOvr>
  <p:transition spd="slow" advTm="5000">
    <p:zoom/>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mph" presetSubtype="2" fill="hold" grpId="0" nodeType="clickEffect">
                                  <p:stCondLst>
                                    <p:cond delay="0"/>
                                  </p:stCondLst>
                                  <p:childTnLst>
                                    <p:anim to="1.5" calcmode="lin" valueType="num">
                                      <p:cBhvr override="childStyle">
                                        <p:cTn id="11" dur="2000" fill="hold"/>
                                        <p:tgtEl>
                                          <p:spTgt spid="3">
                                            <p:txEl>
                                              <p:pRg st="0" end="0"/>
                                            </p:txEl>
                                          </p:spTgt>
                                        </p:tgtEl>
                                        <p:attrNameLst>
                                          <p:attrName>style.fontSize</p:attrName>
                                        </p:attrNameLst>
                                      </p:cBhvr>
                                    </p:anim>
                                  </p:childTnLst>
                                </p:cTn>
                              </p:par>
                            </p:childTnLst>
                          </p:cTn>
                        </p:par>
                      </p:childTnLst>
                    </p:cTn>
                  </p:par>
                  <p:par>
                    <p:cTn id="12" fill="hold">
                      <p:stCondLst>
                        <p:cond delay="indefinite"/>
                      </p:stCondLst>
                      <p:childTnLst>
                        <p:par>
                          <p:cTn id="13" fill="hold">
                            <p:stCondLst>
                              <p:cond delay="0"/>
                            </p:stCondLst>
                            <p:childTnLst>
                              <p:par>
                                <p:cTn id="14" presetID="4" presetClass="emph" presetSubtype="2" fill="hold" grpId="0" nodeType="clickEffect">
                                  <p:stCondLst>
                                    <p:cond delay="0"/>
                                  </p:stCondLst>
                                  <p:childTnLst>
                                    <p:anim to="1.5" calcmode="lin" valueType="num">
                                      <p:cBhvr override="childStyle">
                                        <p:cTn id="15" dur="2000" fill="hold"/>
                                        <p:tgtEl>
                                          <p:spTgt spid="3">
                                            <p:txEl>
                                              <p:pRg st="1" end="1"/>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1"/>
            <a:ext cx="2212848" cy="1295400"/>
          </a:xfrm>
        </p:spPr>
        <p:txBody>
          <a:bodyPr>
            <a:normAutofit/>
          </a:bodyPr>
          <a:lstStyle/>
          <a:p>
            <a:pPr algn="ctr"/>
            <a:r>
              <a:rPr lang="en-US" dirty="0" smtClean="0">
                <a:latin typeface="Comic Sans MS" pitchFamily="66" charset="0"/>
              </a:rPr>
              <a:t>Nutrition facts </a:t>
            </a:r>
            <a:r>
              <a:rPr lang="ro-RO" dirty="0" smtClean="0">
                <a:latin typeface="Comic Sans MS" pitchFamily="66" charset="0"/>
              </a:rPr>
              <a:t>of </a:t>
            </a:r>
            <a:r>
              <a:rPr lang="en-US" dirty="0" smtClean="0">
                <a:latin typeface="Comic Sans MS" pitchFamily="66" charset="0"/>
              </a:rPr>
              <a:t>1 cup of raspberry</a:t>
            </a:r>
            <a:endParaRPr lang="en-US" dirty="0">
              <a:latin typeface="Comic Sans MS" pitchFamily="66" charset="0"/>
            </a:endParaRPr>
          </a:p>
        </p:txBody>
      </p:sp>
      <p:sp>
        <p:nvSpPr>
          <p:cNvPr id="2" name="Content Placeholder 1"/>
          <p:cNvSpPr>
            <a:spLocks noGrp="1"/>
          </p:cNvSpPr>
          <p:nvPr>
            <p:ph type="body" sz="half" idx="2"/>
          </p:nvPr>
        </p:nvSpPr>
        <p:spPr>
          <a:xfrm>
            <a:off x="609600" y="1752600"/>
            <a:ext cx="2209800" cy="3255505"/>
          </a:xfrm>
        </p:spPr>
        <p:txBody>
          <a:bodyPr>
            <a:noAutofit/>
          </a:bodyPr>
          <a:lstStyle/>
          <a:p>
            <a:r>
              <a:rPr lang="en-US" sz="1200" b="1" dirty="0" smtClean="0">
                <a:latin typeface="Verdana" pitchFamily="34" charset="0"/>
                <a:ea typeface="Verdana" pitchFamily="34" charset="0"/>
                <a:cs typeface="Verdana" pitchFamily="34" charset="0"/>
              </a:rPr>
              <a:t>Calories</a:t>
            </a:r>
            <a:r>
              <a:rPr lang="en-US" sz="1200" dirty="0" smtClean="0">
                <a:latin typeface="Verdana" pitchFamily="34" charset="0"/>
                <a:ea typeface="Verdana" pitchFamily="34" charset="0"/>
                <a:cs typeface="Verdana" pitchFamily="34" charset="0"/>
              </a:rPr>
              <a:t>: </a:t>
            </a:r>
            <a:r>
              <a:rPr lang="en-US" sz="1200" dirty="0" smtClean="0">
                <a:latin typeface="Verdana" pitchFamily="34" charset="0"/>
                <a:ea typeface="Verdana" pitchFamily="34" charset="0"/>
                <a:cs typeface="Verdana" pitchFamily="34" charset="0"/>
              </a:rPr>
              <a:t>64</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Protein</a:t>
            </a:r>
            <a:r>
              <a:rPr lang="en-US" sz="1200" dirty="0" smtClean="0">
                <a:latin typeface="Verdana" pitchFamily="34" charset="0"/>
                <a:ea typeface="Verdana" pitchFamily="34" charset="0"/>
                <a:cs typeface="Verdana" pitchFamily="34" charset="0"/>
              </a:rPr>
              <a:t>: 1.5 g</a:t>
            </a:r>
            <a:r>
              <a:rPr lang="ro-RO" sz="1200" dirty="0" smtClean="0">
                <a:latin typeface="Verdana" pitchFamily="34" charset="0"/>
                <a:ea typeface="Verdana" pitchFamily="34" charset="0"/>
                <a:cs typeface="Verdana" pitchFamily="34" charset="0"/>
              </a:rPr>
              <a:t>                                                                                              </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Fat</a:t>
            </a:r>
            <a:r>
              <a:rPr lang="en-US" sz="1200" dirty="0" smtClean="0">
                <a:latin typeface="Verdana" pitchFamily="34" charset="0"/>
                <a:ea typeface="Verdana" pitchFamily="34" charset="0"/>
                <a:cs typeface="Verdana" pitchFamily="34" charset="0"/>
              </a:rPr>
              <a:t>: 0.8 </a:t>
            </a:r>
            <a:r>
              <a:rPr lang="en-US" sz="1200" dirty="0" smtClean="0">
                <a:latin typeface="Verdana" pitchFamily="34" charset="0"/>
                <a:ea typeface="Verdana" pitchFamily="34" charset="0"/>
                <a:cs typeface="Verdana" pitchFamily="34" charset="0"/>
              </a:rPr>
              <a:t>g</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Carbohydrates</a:t>
            </a:r>
            <a:r>
              <a:rPr lang="en-US" sz="1200" dirty="0" smtClean="0">
                <a:latin typeface="Verdana" pitchFamily="34" charset="0"/>
                <a:ea typeface="Verdana" pitchFamily="34" charset="0"/>
                <a:cs typeface="Verdana" pitchFamily="34" charset="0"/>
              </a:rPr>
              <a:t>: 15 g (of which 8 g of fiber and 5 g of sugar</a:t>
            </a:r>
            <a:r>
              <a:rPr lang="en-US" sz="1200" dirty="0" smtClean="0">
                <a:latin typeface="Verdana" pitchFamily="34" charset="0"/>
                <a:ea typeface="Verdana" pitchFamily="34" charset="0"/>
                <a:cs typeface="Verdana" pitchFamily="34" charset="0"/>
              </a:rPr>
              <a:t>)</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Vitamin C</a:t>
            </a:r>
            <a:r>
              <a:rPr lang="en-US" sz="1200" dirty="0" smtClean="0">
                <a:latin typeface="Verdana" pitchFamily="34" charset="0"/>
                <a:ea typeface="Verdana" pitchFamily="34" charset="0"/>
                <a:cs typeface="Verdana" pitchFamily="34" charset="0"/>
              </a:rPr>
              <a:t>: 54% of the recommended daily dose</a:t>
            </a:r>
          </a:p>
          <a:p>
            <a:r>
              <a:rPr lang="en-US" sz="1200" b="1" dirty="0" smtClean="0">
                <a:latin typeface="Verdana" pitchFamily="34" charset="0"/>
                <a:ea typeface="Verdana" pitchFamily="34" charset="0"/>
                <a:cs typeface="Verdana" pitchFamily="34" charset="0"/>
              </a:rPr>
              <a:t>Vitamin </a:t>
            </a:r>
            <a:r>
              <a:rPr lang="en-US" sz="1200" b="1" dirty="0" smtClean="0">
                <a:latin typeface="Verdana" pitchFamily="34" charset="0"/>
                <a:ea typeface="Verdana" pitchFamily="34" charset="0"/>
                <a:cs typeface="Verdana" pitchFamily="34" charset="0"/>
              </a:rPr>
              <a:t>K</a:t>
            </a:r>
            <a:r>
              <a:rPr lang="en-US" sz="1200" dirty="0" smtClean="0">
                <a:latin typeface="Verdana" pitchFamily="34" charset="0"/>
                <a:ea typeface="Verdana" pitchFamily="34" charset="0"/>
                <a:cs typeface="Verdana" pitchFamily="34" charset="0"/>
              </a:rPr>
              <a:t>: 12% of </a:t>
            </a:r>
            <a:r>
              <a:rPr lang="en-US" sz="1200" dirty="0" smtClean="0">
                <a:latin typeface="Verdana" pitchFamily="34" charset="0"/>
                <a:ea typeface="Verdana" pitchFamily="34" charset="0"/>
                <a:cs typeface="Verdana" pitchFamily="34" charset="0"/>
              </a:rPr>
              <a:t>DZR</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Folic acid</a:t>
            </a:r>
            <a:r>
              <a:rPr lang="en-US" sz="1200" dirty="0" smtClean="0">
                <a:latin typeface="Verdana" pitchFamily="34" charset="0"/>
                <a:ea typeface="Verdana" pitchFamily="34" charset="0"/>
                <a:cs typeface="Verdana" pitchFamily="34" charset="0"/>
              </a:rPr>
              <a:t>: 6% of </a:t>
            </a:r>
            <a:r>
              <a:rPr lang="en-US" sz="1200" dirty="0" smtClean="0">
                <a:latin typeface="Verdana" pitchFamily="34" charset="0"/>
                <a:ea typeface="Verdana" pitchFamily="34" charset="0"/>
                <a:cs typeface="Verdana" pitchFamily="34" charset="0"/>
              </a:rPr>
              <a:t>DZR</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Manganese</a:t>
            </a:r>
            <a:r>
              <a:rPr lang="en-US" sz="1200" dirty="0" smtClean="0">
                <a:latin typeface="Verdana" pitchFamily="34" charset="0"/>
                <a:ea typeface="Verdana" pitchFamily="34" charset="0"/>
                <a:cs typeface="Verdana" pitchFamily="34" charset="0"/>
              </a:rPr>
              <a:t>: 41% of </a:t>
            </a:r>
            <a:r>
              <a:rPr lang="en-US" sz="1200" dirty="0" smtClean="0">
                <a:latin typeface="Verdana" pitchFamily="34" charset="0"/>
                <a:ea typeface="Verdana" pitchFamily="34" charset="0"/>
                <a:cs typeface="Verdana" pitchFamily="34" charset="0"/>
              </a:rPr>
              <a:t>DZR</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Other vitamins</a:t>
            </a:r>
            <a:r>
              <a:rPr lang="en-US" sz="1200" dirty="0" smtClean="0">
                <a:latin typeface="Verdana" pitchFamily="34" charset="0"/>
                <a:ea typeface="Verdana" pitchFamily="34" charset="0"/>
                <a:cs typeface="Verdana" pitchFamily="34" charset="0"/>
              </a:rPr>
              <a:t>: vitamin B6, calcium, magnesium, phosphorus, zinc or copper</a:t>
            </a:r>
            <a:r>
              <a:rPr lang="en-US" sz="1200" dirty="0" smtClean="0">
                <a:latin typeface="Verdana" pitchFamily="34" charset="0"/>
                <a:ea typeface="Verdana" pitchFamily="34" charset="0"/>
                <a:cs typeface="Verdana" pitchFamily="34" charset="0"/>
              </a:rPr>
              <a:t>.</a:t>
            </a:r>
            <a:endParaRPr lang="en-US" sz="1200" dirty="0" smtClean="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Raspberries also contain significant amounts of antioxidants such as beta carotene, </a:t>
            </a:r>
            <a:r>
              <a:rPr lang="en-US" sz="1200" b="1" dirty="0" err="1" smtClean="0">
                <a:latin typeface="Verdana" pitchFamily="34" charset="0"/>
                <a:ea typeface="Verdana" pitchFamily="34" charset="0"/>
                <a:cs typeface="Verdana" pitchFamily="34" charset="0"/>
              </a:rPr>
              <a:t>lutein</a:t>
            </a:r>
            <a:r>
              <a:rPr lang="en-US" sz="1200" b="1" dirty="0" smtClean="0">
                <a:latin typeface="Verdana" pitchFamily="34" charset="0"/>
                <a:ea typeface="Verdana" pitchFamily="34" charset="0"/>
                <a:cs typeface="Verdana" pitchFamily="34" charset="0"/>
              </a:rPr>
              <a:t> or </a:t>
            </a:r>
            <a:r>
              <a:rPr lang="en-US" sz="1200" b="1" dirty="0" err="1" smtClean="0">
                <a:latin typeface="Verdana" pitchFamily="34" charset="0"/>
                <a:ea typeface="Verdana" pitchFamily="34" charset="0"/>
                <a:cs typeface="Verdana" pitchFamily="34" charset="0"/>
              </a:rPr>
              <a:t>zeaxanthin</a:t>
            </a:r>
            <a:r>
              <a:rPr lang="en-US" sz="1200" b="1" dirty="0" smtClean="0">
                <a:latin typeface="Verdana" pitchFamily="34" charset="0"/>
                <a:ea typeface="Verdana" pitchFamily="34" charset="0"/>
                <a:cs typeface="Verdana" pitchFamily="34" charset="0"/>
              </a:rPr>
              <a:t>.</a:t>
            </a:r>
            <a:endParaRPr lang="en-US" sz="1200" b="1" dirty="0">
              <a:latin typeface="Verdana" pitchFamily="34" charset="0"/>
              <a:ea typeface="Verdana" pitchFamily="34" charset="0"/>
              <a:cs typeface="Verdana" pitchFamily="34" charset="0"/>
            </a:endParaRPr>
          </a:p>
        </p:txBody>
      </p:sp>
      <p:pic>
        <p:nvPicPr>
          <p:cNvPr id="8" name="Picture Placeholder 7" descr="cup.jpg"/>
          <p:cNvPicPr>
            <a:picLocks noGrp="1" noChangeAspect="1"/>
          </p:cNvPicPr>
          <p:nvPr>
            <p:ph type="pic" idx="1"/>
          </p:nvPr>
        </p:nvPicPr>
        <p:blipFill>
          <a:blip r:embed="rId3"/>
          <a:srcRect t="7442" b="7442"/>
          <a:stretch>
            <a:fillRect/>
          </a:stretch>
        </p:blipFill>
        <p:spPr/>
      </p:pic>
    </p:spTree>
  </p:cSld>
  <p:clrMapOvr>
    <a:masterClrMapping/>
  </p:clrMapOvr>
  <p:transition spd="slow" advTm="10000">
    <p:pull dir="lu"/>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500"/>
                                        <p:tgtEl>
                                          <p:spTgt spid="2">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blinds(horizontal)">
                                      <p:cBhvr>
                                        <p:cTn id="16" dur="500"/>
                                        <p:tgtEl>
                                          <p:spTgt spid="2">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linds(horizontal)">
                                      <p:cBhvr>
                                        <p:cTn id="19" dur="500"/>
                                        <p:tgtEl>
                                          <p:spTgt spid="2">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linds(horizontal)">
                                      <p:cBhvr>
                                        <p:cTn id="25" dur="500"/>
                                        <p:tgtEl>
                                          <p:spTgt spid="2">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linds(horizontal)">
                                      <p:cBhvr>
                                        <p:cTn id="28" dur="500"/>
                                        <p:tgtEl>
                                          <p:spTgt spid="2">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linds(horizontal)">
                                      <p:cBhvr>
                                        <p:cTn id="31" dur="500"/>
                                        <p:tgtEl>
                                          <p:spTgt spid="2">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linds(horizontal)">
                                      <p:cBhvr>
                                        <p:cTn id="34" dur="500"/>
                                        <p:tgtEl>
                                          <p:spTgt spid="2">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linds(horizontal)">
                                      <p:cBhvr>
                                        <p:cTn id="37" dur="500"/>
                                        <p:tgtEl>
                                          <p:spTgt spid="2">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blinds(horizontal)">
                                      <p:cBhvr>
                                        <p:cTn id="40" dur="500"/>
                                        <p:tgtEl>
                                          <p:spTgt spid="2">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latin typeface="Bradley Hand ITC" pitchFamily="66" charset="0"/>
              </a:rPr>
              <a:t>The origins of the raspberry</a:t>
            </a:r>
            <a:endParaRPr lang="en-US" b="1" dirty="0">
              <a:latin typeface="Bradley Hand ITC" pitchFamily="66" charset="0"/>
            </a:endParaRPr>
          </a:p>
        </p:txBody>
      </p:sp>
      <p:sp>
        <p:nvSpPr>
          <p:cNvPr id="3" name="Content Placeholder 2"/>
          <p:cNvSpPr>
            <a:spLocks noGrp="1"/>
          </p:cNvSpPr>
          <p:nvPr>
            <p:ph idx="1"/>
          </p:nvPr>
        </p:nvSpPr>
        <p:spPr/>
        <p:txBody>
          <a:bodyPr>
            <a:normAutofit/>
          </a:bodyPr>
          <a:lstStyle/>
          <a:p>
            <a:r>
              <a:rPr lang="en-US" sz="1800" dirty="0" smtClean="0"/>
              <a:t>Raspberry (Rubus </a:t>
            </a:r>
            <a:r>
              <a:rPr lang="en-US" sz="1800" dirty="0" err="1" smtClean="0"/>
              <a:t>idaeus</a:t>
            </a:r>
            <a:r>
              <a:rPr lang="en-US" sz="1800" dirty="0" smtClean="0"/>
              <a:t>) is a shrub, evergreen, with creeping shoots, with straight stems, arched to the tip, with straight spines, like needles, often placed only on the underside. The raspberry belongs to the </a:t>
            </a:r>
            <a:r>
              <a:rPr lang="en-US" sz="1800" dirty="0" err="1" smtClean="0"/>
              <a:t>Rosaceae</a:t>
            </a:r>
            <a:r>
              <a:rPr lang="en-US" sz="1800" dirty="0" smtClean="0"/>
              <a:t> family.</a:t>
            </a:r>
            <a:endParaRPr lang="ro-RO" sz="1800" dirty="0" smtClean="0"/>
          </a:p>
          <a:p>
            <a:r>
              <a:rPr lang="en-US" sz="1800" dirty="0" smtClean="0"/>
              <a:t>The fruit, which is called raspberry, is red in color, with a pleasant smell and sour-aromatic taste. Raspberries are grown for two reasons: for fresh fruit consumption and for industrial processing</a:t>
            </a:r>
            <a:endParaRPr lang="ro-RO" sz="1800" dirty="0" smtClean="0"/>
          </a:p>
          <a:p>
            <a:r>
              <a:rPr lang="en-US" sz="1800" dirty="0" smtClean="0"/>
              <a:t>Raspberries bloom from May to July. It grows spontaneously in rocky places, forest lights, hilly and mountainous regions. It can be found throughout Romania, being a plant specific to temperate climate areas.</a:t>
            </a:r>
          </a:p>
          <a:p>
            <a:r>
              <a:rPr lang="en-US" sz="1800" dirty="0" smtClean="0"/>
              <a:t>Examples of raspberry varieties: Polka, Heritage, Cayuga, </a:t>
            </a:r>
            <a:r>
              <a:rPr lang="en-US" sz="1800" dirty="0" err="1" smtClean="0"/>
              <a:t>Ruvi</a:t>
            </a:r>
            <a:r>
              <a:rPr lang="en-US" sz="1800" dirty="0" smtClean="0"/>
              <a:t>, </a:t>
            </a:r>
            <a:r>
              <a:rPr lang="en-US" sz="1800" dirty="0" err="1" smtClean="0"/>
              <a:t>Citria</a:t>
            </a:r>
            <a:r>
              <a:rPr lang="en-US" sz="1800" dirty="0" smtClean="0"/>
              <a:t>, Opal, Latham, Willamette, </a:t>
            </a:r>
            <a:r>
              <a:rPr lang="en-US" sz="1800" dirty="0" err="1" smtClean="0"/>
              <a:t>Veten</a:t>
            </a:r>
            <a:r>
              <a:rPr lang="en-US" sz="1800" dirty="0" smtClean="0"/>
              <a:t>, </a:t>
            </a:r>
            <a:r>
              <a:rPr lang="en-US" sz="1800" dirty="0" err="1" smtClean="0"/>
              <a:t>Noma</a:t>
            </a:r>
            <a:r>
              <a:rPr lang="en-US" sz="1800" dirty="0" smtClean="0"/>
              <a:t>, </a:t>
            </a:r>
            <a:r>
              <a:rPr lang="en-US" sz="1800" dirty="0" err="1" smtClean="0"/>
              <a:t>Sugana</a:t>
            </a:r>
            <a:r>
              <a:rPr lang="en-US" sz="1800" dirty="0" smtClean="0"/>
              <a:t>, </a:t>
            </a:r>
            <a:r>
              <a:rPr lang="en-US" sz="1800" dirty="0" err="1" smtClean="0"/>
              <a:t>Laszka</a:t>
            </a:r>
            <a:r>
              <a:rPr lang="ro-RO" sz="1800" dirty="0" smtClean="0"/>
              <a:t>.</a:t>
            </a:r>
          </a:p>
          <a:p>
            <a:endParaRPr lang="en-US" sz="1800" dirty="0"/>
          </a:p>
        </p:txBody>
      </p:sp>
      <p:pic>
        <p:nvPicPr>
          <p:cNvPr id="4" name="Picture 3" descr="zmeure-int-2.jpg"/>
          <p:cNvPicPr>
            <a:picLocks noChangeAspect="1"/>
          </p:cNvPicPr>
          <p:nvPr/>
        </p:nvPicPr>
        <p:blipFill>
          <a:blip r:embed="rId3"/>
          <a:stretch>
            <a:fillRect/>
          </a:stretch>
        </p:blipFill>
        <p:spPr>
          <a:xfrm>
            <a:off x="3657600" y="5410200"/>
            <a:ext cx="1981200" cy="1283208"/>
          </a:xfrm>
          <a:prstGeom prst="rect">
            <a:avLst/>
          </a:prstGeom>
        </p:spPr>
      </p:pic>
    </p:spTree>
  </p:cSld>
  <p:clrMapOvr>
    <a:masterClrMapping/>
  </p:clrMapOvr>
  <p:transition spd="slow" advTm="10000">
    <p:pull dir="rd"/>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path" presetSubtype="0" accel="50000" decel="50000" fill="hold" nodeType="clickEffect">
                                  <p:stCondLst>
                                    <p:cond delay="0"/>
                                  </p:stCondLst>
                                  <p:childTnLst>
                                    <p:animMotion origin="layout" path="M 0 0  L -0.25 0  E" pathEditMode="relative" ptsTypes="">
                                      <p:cBhvr>
                                        <p:cTn id="11"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t>
            </a:r>
            <a:r>
              <a:rPr lang="en-US" dirty="0" smtClean="0">
                <a:latin typeface="Berlin Sans FB Demi" pitchFamily="34" charset="0"/>
              </a:rPr>
              <a:t>The benefits of raspberry consumption</a:t>
            </a:r>
            <a:endParaRPr lang="en-US" dirty="0">
              <a:latin typeface="Berlin Sans FB Demi" pitchFamily="34" charset="0"/>
            </a:endParaRPr>
          </a:p>
        </p:txBody>
      </p:sp>
      <p:sp>
        <p:nvSpPr>
          <p:cNvPr id="3" name="Content Placeholder 2"/>
          <p:cNvSpPr>
            <a:spLocks noGrp="1"/>
          </p:cNvSpPr>
          <p:nvPr>
            <p:ph idx="1"/>
          </p:nvPr>
        </p:nvSpPr>
        <p:spPr/>
        <p:txBody>
          <a:bodyPr>
            <a:normAutofit/>
          </a:bodyPr>
          <a:lstStyle/>
          <a:p>
            <a:r>
              <a:rPr lang="en-US" sz="1800" dirty="0" smtClean="0"/>
              <a:t>Raspberries are not only tasty, but also have many benefits for your health, being a rich source of vitamins, minerals and valuable nutrients.</a:t>
            </a:r>
            <a:endParaRPr lang="ro-RO" sz="1800" dirty="0" smtClean="0"/>
          </a:p>
          <a:p>
            <a:r>
              <a:rPr lang="en-US" sz="1800" dirty="0" smtClean="0"/>
              <a:t>Fight with cancer</a:t>
            </a:r>
          </a:p>
          <a:p>
            <a:r>
              <a:rPr lang="en-US" sz="1800" dirty="0" smtClean="0"/>
              <a:t>Maintains cardiovascular health</a:t>
            </a:r>
          </a:p>
          <a:p>
            <a:r>
              <a:rPr lang="en-US" sz="1800" dirty="0" smtClean="0"/>
              <a:t>Beneficial effects on fertility</a:t>
            </a:r>
          </a:p>
          <a:p>
            <a:r>
              <a:rPr lang="en-US" sz="1800" dirty="0" smtClean="0"/>
              <a:t>Helps eliminate extra pounds</a:t>
            </a:r>
          </a:p>
          <a:p>
            <a:r>
              <a:rPr lang="en-US" sz="1800" dirty="0" smtClean="0"/>
              <a:t>It has anti-inflammatory properties</a:t>
            </a:r>
            <a:r>
              <a:rPr lang="ro-RO" sz="1800" dirty="0" smtClean="0"/>
              <a:t>                       </a:t>
            </a:r>
            <a:endParaRPr lang="en-US" sz="1800" dirty="0" smtClean="0"/>
          </a:p>
          <a:p>
            <a:r>
              <a:rPr lang="en-US" sz="1800" dirty="0" smtClean="0"/>
              <a:t>It strengthens the immune system</a:t>
            </a:r>
          </a:p>
          <a:p>
            <a:r>
              <a:rPr lang="en-US" sz="1800" dirty="0" smtClean="0"/>
              <a:t>Beneficial for diabetics</a:t>
            </a:r>
          </a:p>
          <a:p>
            <a:r>
              <a:rPr lang="en-US" sz="1800" dirty="0" smtClean="0"/>
              <a:t>Relieves pain caused by arthritis</a:t>
            </a:r>
            <a:endParaRPr lang="en-US" sz="1800" dirty="0"/>
          </a:p>
        </p:txBody>
      </p:sp>
      <p:pic>
        <p:nvPicPr>
          <p:cNvPr id="4" name="Picture 3" descr="zmeura-beneficii-sanatate.jpg"/>
          <p:cNvPicPr>
            <a:picLocks noChangeAspect="1"/>
          </p:cNvPicPr>
          <p:nvPr/>
        </p:nvPicPr>
        <p:blipFill>
          <a:blip r:embed="rId3"/>
          <a:stretch>
            <a:fillRect/>
          </a:stretch>
        </p:blipFill>
        <p:spPr>
          <a:xfrm rot="1347386">
            <a:off x="4822834" y="3349315"/>
            <a:ext cx="3657600" cy="2438400"/>
          </a:xfrm>
          <a:prstGeom prst="rect">
            <a:avLst/>
          </a:prstGeom>
        </p:spPr>
      </p:pic>
    </p:spTree>
  </p:cSld>
  <p:clrMapOvr>
    <a:masterClrMapping/>
  </p:clrMapOvr>
  <p:transition spd="slow" advTm="10000">
    <p:circle/>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2"/>
                                        </p:tgtEl>
                                        <p:attrNameLst>
                                          <p:attrName>ppt_x</p:attrName>
                                        </p:attrNameLst>
                                      </p:cBhvr>
                                      <p:tavLst>
                                        <p:tav tm="0">
                                          <p:val>
                                            <p:strVal val="ppt_x"/>
                                          </p:val>
                                        </p:tav>
                                        <p:tav tm="100000">
                                          <p:val>
                                            <p:strVal val="ppt_x"/>
                                          </p:val>
                                        </p:tav>
                                      </p:tavLst>
                                    </p:anim>
                                    <p:anim calcmode="lin" valueType="num">
                                      <p:cBhvr additive="base">
                                        <p:cTn id="7" dur="2000"/>
                                        <p:tgtEl>
                                          <p:spTgt spid="2"/>
                                        </p:tgtEl>
                                        <p:attrNameLst>
                                          <p:attrName>ppt_y</p:attrName>
                                        </p:attrNameLst>
                                      </p:cBhvr>
                                      <p:tavLst>
                                        <p:tav tm="0">
                                          <p:val>
                                            <p:strVal val="ppt_y"/>
                                          </p:val>
                                        </p:tav>
                                        <p:tav tm="100000">
                                          <p:val>
                                            <p:strVal val="1+ppt_h/2"/>
                                          </p:val>
                                        </p:tav>
                                      </p:tavLst>
                                    </p:anim>
                                    <p:set>
                                      <p:cBhvr>
                                        <p:cTn id="8" dur="1" fill="hold">
                                          <p:stCondLst>
                                            <p:cond delay="19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heckerboard(across)">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heckerboard(across)">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heckerboard(across)">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heckerboard(across)">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checkerboard(across)">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checkerboard(across)">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checkerboard(across)">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mph" presetSubtype="0" fill="hold" nodeType="clickEffect">
                                  <p:stCondLst>
                                    <p:cond delay="0"/>
                                  </p:stCondLst>
                                  <p:childTnLst>
                                    <p:animRot by="21600000">
                                      <p:cBhvr>
                                        <p:cTn id="57"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o-RO" sz="8800" b="1" dirty="0" smtClean="0">
                <a:latin typeface="Chiller" pitchFamily="82" charset="0"/>
              </a:rPr>
              <a:t>Raspberry mousse recipe</a:t>
            </a:r>
            <a:endParaRPr lang="en-US" sz="8800" b="1" dirty="0">
              <a:latin typeface="Chiller" pitchFamily="82" charset="0"/>
            </a:endParaRPr>
          </a:p>
        </p:txBody>
      </p:sp>
      <p:sp>
        <p:nvSpPr>
          <p:cNvPr id="3" name="Content Placeholder 2"/>
          <p:cNvSpPr>
            <a:spLocks noGrp="1"/>
          </p:cNvSpPr>
          <p:nvPr>
            <p:ph idx="1"/>
          </p:nvPr>
        </p:nvSpPr>
        <p:spPr/>
        <p:txBody>
          <a:bodyPr>
            <a:normAutofit/>
          </a:bodyPr>
          <a:lstStyle/>
          <a:p>
            <a:pPr>
              <a:buNone/>
            </a:pPr>
            <a:r>
              <a:rPr lang="en-US" sz="1400" b="1" dirty="0" smtClean="0"/>
              <a:t>Ingredients</a:t>
            </a:r>
          </a:p>
          <a:p>
            <a:r>
              <a:rPr lang="en-US" sz="1400" dirty="0" smtClean="0"/>
              <a:t>250 g raspberry</a:t>
            </a:r>
          </a:p>
          <a:p>
            <a:r>
              <a:rPr lang="en-US" sz="1400" dirty="0" smtClean="0"/>
              <a:t>60 </a:t>
            </a:r>
            <a:r>
              <a:rPr lang="en-US" sz="1400" dirty="0" err="1" smtClean="0"/>
              <a:t>gr</a:t>
            </a:r>
            <a:r>
              <a:rPr lang="en-US" sz="1400" dirty="0" smtClean="0"/>
              <a:t> </a:t>
            </a:r>
            <a:r>
              <a:rPr lang="ro-RO" sz="1400" dirty="0" smtClean="0"/>
              <a:t>sugar</a:t>
            </a:r>
            <a:endParaRPr lang="en-US" sz="1400" dirty="0" smtClean="0"/>
          </a:p>
          <a:p>
            <a:r>
              <a:rPr lang="en-US" sz="1400" dirty="0" smtClean="0"/>
              <a:t>150 ml cream for cooking</a:t>
            </a:r>
          </a:p>
          <a:p>
            <a:r>
              <a:rPr lang="en-US" sz="1400" dirty="0" smtClean="0"/>
              <a:t>2 drops of gelatin</a:t>
            </a:r>
            <a:endParaRPr lang="ro-RO" sz="1400" dirty="0" smtClean="0"/>
          </a:p>
          <a:p>
            <a:pPr>
              <a:buNone/>
            </a:pPr>
            <a:r>
              <a:rPr lang="ro-RO" sz="1400" b="1" dirty="0" smtClean="0"/>
              <a:t>Method of preparation</a:t>
            </a:r>
          </a:p>
          <a:p>
            <a:pPr>
              <a:buFont typeface="Wingdings" pitchFamily="2" charset="2"/>
              <a:buChar char="v"/>
            </a:pPr>
            <a:r>
              <a:rPr lang="en-US" sz="1400" dirty="0" smtClean="0"/>
              <a:t>Put the cream in the refrigerator if it is not cold. Put the gelatin soaked in cold water. In a pan, put the raspberries and sugar and mix. Leave on medium heat, stirring occasionally for approx. 5 minutes.</a:t>
            </a:r>
            <a:endParaRPr lang="ro-RO" sz="1400" dirty="0" smtClean="0"/>
          </a:p>
          <a:p>
            <a:pPr>
              <a:buFont typeface="Wingdings" pitchFamily="2" charset="2"/>
              <a:buChar char="v"/>
            </a:pPr>
            <a:r>
              <a:rPr lang="en-US" sz="1400" dirty="0" smtClean="0"/>
              <a:t>Strain the contents to remove the seeds and pulp. Then add the gelatin to the heated sauce and mix well.</a:t>
            </a:r>
            <a:endParaRPr lang="ro-RO" sz="1400" dirty="0" smtClean="0"/>
          </a:p>
          <a:p>
            <a:pPr>
              <a:buFont typeface="Wingdings" pitchFamily="2" charset="2"/>
              <a:buChar char="v"/>
            </a:pPr>
            <a:r>
              <a:rPr lang="en-US" sz="1400" dirty="0" smtClean="0"/>
              <a:t>Beat in the sour cream.</a:t>
            </a:r>
            <a:endParaRPr lang="ro-RO" sz="1400" dirty="0" smtClean="0"/>
          </a:p>
          <a:p>
            <a:pPr>
              <a:buFont typeface="Wingdings" pitchFamily="2" charset="2"/>
              <a:buChar char="v"/>
            </a:pPr>
            <a:r>
              <a:rPr lang="en-US" sz="1400" dirty="0" smtClean="0"/>
              <a:t>Add the hot raspberry sauce over the cream. Turn off the mixer and gently mix with a spatula to mix.</a:t>
            </a:r>
            <a:endParaRPr lang="ro-RO" sz="1400" dirty="0" smtClean="0"/>
          </a:p>
          <a:p>
            <a:pPr>
              <a:buFont typeface="Wingdings" pitchFamily="2" charset="2"/>
              <a:buChar char="v"/>
            </a:pPr>
            <a:r>
              <a:rPr lang="en-US" sz="1400" dirty="0" smtClean="0"/>
              <a:t>Pour into champagne glasses and chill for at least 4 hours.</a:t>
            </a:r>
            <a:endParaRPr lang="ro-RO" sz="1400" dirty="0" smtClean="0"/>
          </a:p>
          <a:p>
            <a:pPr>
              <a:buFont typeface="Wingdings" pitchFamily="2" charset="2"/>
              <a:buChar char="v"/>
            </a:pPr>
            <a:endParaRPr lang="ro-RO" sz="1400" dirty="0" smtClean="0"/>
          </a:p>
        </p:txBody>
      </p:sp>
      <p:pic>
        <p:nvPicPr>
          <p:cNvPr id="4" name="Picture 3" descr="mousse-de-zmeura--md-453515p702675.jpg"/>
          <p:cNvPicPr>
            <a:picLocks noChangeAspect="1"/>
          </p:cNvPicPr>
          <p:nvPr/>
        </p:nvPicPr>
        <p:blipFill>
          <a:blip r:embed="rId3"/>
          <a:stretch>
            <a:fillRect/>
          </a:stretch>
        </p:blipFill>
        <p:spPr>
          <a:xfrm>
            <a:off x="4267200" y="1905000"/>
            <a:ext cx="2038797" cy="1524000"/>
          </a:xfrm>
          <a:prstGeom prst="rect">
            <a:avLst/>
          </a:prstGeom>
        </p:spPr>
      </p:pic>
    </p:spTree>
  </p:cSld>
  <p:clrMapOvr>
    <a:masterClrMapping/>
  </p:clrMapOvr>
  <p:transition spd="slow" advTm="10000">
    <p:wheel spokes="1"/>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ox(in)">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ox(in)">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ox(in)">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ox(in)">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ox(in)">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ox(in)">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ox(in)">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ox(in)">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box(in)">
                                      <p:cBhvr>
                                        <p:cTn id="56" dur="10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ox(in)">
                                      <p:cBhvr>
                                        <p:cTn id="61" dur="1000"/>
                                        <p:tgtEl>
                                          <p:spTgt spid="3">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xit" presetSubtype="16" fill="hold" nodeType="clickEffect">
                                  <p:stCondLst>
                                    <p:cond delay="0"/>
                                  </p:stCondLst>
                                  <p:childTnLst>
                                    <p:animEffect transition="out" filter="circle(in)">
                                      <p:cBhvr>
                                        <p:cTn id="65" dur="2000"/>
                                        <p:tgtEl>
                                          <p:spTgt spid="4"/>
                                        </p:tgtEl>
                                      </p:cBhvr>
                                    </p:animEffect>
                                    <p:set>
                                      <p:cBhvr>
                                        <p:cTn id="66"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Chiller" pitchFamily="82" charset="0"/>
              </a:rPr>
              <a:t>FRESH or FROZEN</a:t>
            </a:r>
            <a:endParaRPr lang="en-US" b="1" dirty="0">
              <a:latin typeface="Chiller" pitchFamily="82" charset="0"/>
            </a:endParaRPr>
          </a:p>
        </p:txBody>
      </p:sp>
      <p:sp>
        <p:nvSpPr>
          <p:cNvPr id="3" name="Content Placeholder 2"/>
          <p:cNvSpPr>
            <a:spLocks noGrp="1"/>
          </p:cNvSpPr>
          <p:nvPr>
            <p:ph idx="1"/>
          </p:nvPr>
        </p:nvSpPr>
        <p:spPr/>
        <p:txBody>
          <a:bodyPr/>
          <a:lstStyle/>
          <a:p>
            <a:r>
              <a:rPr lang="en-US" dirty="0" smtClean="0"/>
              <a:t>Raspberries can be fresh or frozen. You must know, however, that when the raspberry is thawed it will not have the same firm appearance as the fresh one, but it will be just as sweet and delicious</a:t>
            </a:r>
            <a:r>
              <a:rPr lang="en-US" dirty="0" smtClean="0"/>
              <a:t>.</a:t>
            </a:r>
            <a:endParaRPr lang="en-US" dirty="0" smtClean="0"/>
          </a:p>
          <a:p>
            <a:r>
              <a:rPr lang="en-US" dirty="0" smtClean="0"/>
              <a:t>Raspberry is a berry fruit that stimulates the health of a person regardless of the form in which it is consumed.</a:t>
            </a:r>
            <a:endParaRPr lang="en-US" dirty="0"/>
          </a:p>
        </p:txBody>
      </p:sp>
      <p:pic>
        <p:nvPicPr>
          <p:cNvPr id="4" name="Picture 3" descr="cccc.jpg"/>
          <p:cNvPicPr>
            <a:picLocks noChangeAspect="1"/>
          </p:cNvPicPr>
          <p:nvPr/>
        </p:nvPicPr>
        <p:blipFill>
          <a:blip r:embed="rId3"/>
          <a:stretch>
            <a:fillRect/>
          </a:stretch>
        </p:blipFill>
        <p:spPr>
          <a:xfrm>
            <a:off x="762000" y="4800600"/>
            <a:ext cx="2619375" cy="1743075"/>
          </a:xfrm>
          <a:prstGeom prst="rect">
            <a:avLst/>
          </a:prstGeom>
        </p:spPr>
      </p:pic>
      <p:pic>
        <p:nvPicPr>
          <p:cNvPr id="5" name="Picture 4" descr="cc.jpg"/>
          <p:cNvPicPr>
            <a:picLocks noChangeAspect="1"/>
          </p:cNvPicPr>
          <p:nvPr/>
        </p:nvPicPr>
        <p:blipFill>
          <a:blip r:embed="rId4"/>
          <a:stretch>
            <a:fillRect/>
          </a:stretch>
        </p:blipFill>
        <p:spPr>
          <a:xfrm>
            <a:off x="6400800" y="4714875"/>
            <a:ext cx="2143125" cy="2143125"/>
          </a:xfrm>
          <a:prstGeom prst="rect">
            <a:avLst/>
          </a:prstGeom>
        </p:spPr>
      </p:pic>
    </p:spTree>
  </p:cSld>
  <p:clrMapOvr>
    <a:masterClrMapping/>
  </p:clrMapOvr>
  <p:transition spd="slow" advTm="10000">
    <p:wheel spokes="3"/>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1000"/>
                                        <p:tgtEl>
                                          <p:spTgt spid="4"/>
                                        </p:tgtEl>
                                      </p:cBhvr>
                                    </p:animEffect>
                                    <p:set>
                                      <p:cBhvr>
                                        <p:cTn id="20" dur="1" fill="hold">
                                          <p:stCondLst>
                                            <p:cond delay="9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nodeType="clickEffect">
                                  <p:stCondLst>
                                    <p:cond delay="0"/>
                                  </p:stCondLst>
                                  <p:childTnLst>
                                    <p:animEffect transition="out" filter="dissolve">
                                      <p:cBhvr>
                                        <p:cTn id="24" dur="1000"/>
                                        <p:tgtEl>
                                          <p:spTgt spid="5"/>
                                        </p:tgtEl>
                                      </p:cBhvr>
                                    </p:animEffect>
                                    <p:set>
                                      <p:cBhvr>
                                        <p:cTn id="25"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noAutofit/>
          </a:bodyPr>
          <a:lstStyle/>
          <a:p>
            <a:pPr algn="ctr"/>
            <a:r>
              <a:rPr lang="en-US" sz="3600" dirty="0" smtClean="0"/>
              <a:t/>
            </a:r>
            <a:br>
              <a:rPr lang="en-US" sz="3600" dirty="0" smtClean="0"/>
            </a:br>
            <a:r>
              <a:rPr lang="en-US" sz="3600" dirty="0" smtClean="0">
                <a:latin typeface="Comic Sans MS" pitchFamily="66" charset="0"/>
              </a:rPr>
              <a:t> The benefits of raspberry tea. It strengthens the immune system</a:t>
            </a:r>
            <a:endParaRPr lang="en-US" sz="3600" dirty="0">
              <a:latin typeface="Comic Sans MS" pitchFamily="66" charset="0"/>
            </a:endParaRPr>
          </a:p>
        </p:txBody>
      </p:sp>
      <p:sp>
        <p:nvSpPr>
          <p:cNvPr id="4" name="Text Placeholder 3"/>
          <p:cNvSpPr>
            <a:spLocks noGrp="1"/>
          </p:cNvSpPr>
          <p:nvPr>
            <p:ph type="body" idx="2"/>
          </p:nvPr>
        </p:nvSpPr>
        <p:spPr/>
        <p:txBody>
          <a:bodyPr/>
          <a:lstStyle/>
          <a:p>
            <a:pPr>
              <a:buFont typeface="Wingdings" pitchFamily="2" charset="2"/>
              <a:buChar char="Ø"/>
            </a:pPr>
            <a:r>
              <a:rPr lang="en-US" sz="2000" dirty="0" smtClean="0"/>
              <a:t>Due to the amount of vitamin C, a powerful antioxidant, raspberry tea strengthens the immune system and makes it resistant to diseases and especially seasonal viruses.</a:t>
            </a:r>
          </a:p>
          <a:p>
            <a:pPr>
              <a:buFont typeface="Wingdings" pitchFamily="2" charset="2"/>
              <a:buChar char="Ø"/>
            </a:pPr>
            <a:r>
              <a:rPr lang="en-US" sz="2000" dirty="0" smtClean="0"/>
              <a:t>Raspberry tea also stimulates the healing of cells affected by free radicals and prevents degenerative diseases.</a:t>
            </a:r>
          </a:p>
          <a:p>
            <a:endParaRPr lang="en-US" dirty="0"/>
          </a:p>
        </p:txBody>
      </p:sp>
      <p:pic>
        <p:nvPicPr>
          <p:cNvPr id="5" name="Content Placeholder 4" descr="is (4).jpg"/>
          <p:cNvPicPr>
            <a:picLocks noGrp="1" noChangeAspect="1"/>
          </p:cNvPicPr>
          <p:nvPr>
            <p:ph sz="half" idx="1"/>
          </p:nvPr>
        </p:nvPicPr>
        <p:blipFill>
          <a:blip r:embed="rId3"/>
          <a:stretch>
            <a:fillRect/>
          </a:stretch>
        </p:blipFill>
        <p:spPr>
          <a:xfrm>
            <a:off x="4506912" y="2371725"/>
            <a:ext cx="3248025" cy="3181350"/>
          </a:xfrm>
        </p:spPr>
      </p:pic>
    </p:spTree>
  </p:cSld>
  <p:clrMapOvr>
    <a:masterClrMapping/>
  </p:clrMapOvr>
  <p:transition spd="slow" advTm="10000">
    <p:dissolve/>
    <p:sndAc>
      <p:stSnd>
        <p:snd r:embed="rId2" name="coi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edg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edg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xit" presetSubtype="12" fill="hold" nodeType="clickEffect">
                                  <p:stCondLst>
                                    <p:cond delay="0"/>
                                  </p:stCondLst>
                                  <p:childTnLst>
                                    <p:animEffect transition="out" filter="strips(down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1000"/>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b="1" dirty="0" smtClean="0">
                <a:solidFill>
                  <a:schemeClr val="tx1">
                    <a:lumMod val="95000"/>
                    <a:lumOff val="5000"/>
                  </a:schemeClr>
                </a:solidFill>
                <a:latin typeface="Chiller" pitchFamily="82" charset="0"/>
              </a:rPr>
              <a:t>CURIOSITIES</a:t>
            </a:r>
            <a:endParaRPr lang="en-US" b="1" dirty="0">
              <a:solidFill>
                <a:schemeClr val="tx1">
                  <a:lumMod val="95000"/>
                  <a:lumOff val="5000"/>
                </a:schemeClr>
              </a:solidFill>
              <a:latin typeface="Chiller" pitchFamily="82" charset="0"/>
            </a:endParaRPr>
          </a:p>
        </p:txBody>
      </p:sp>
      <p:sp>
        <p:nvSpPr>
          <p:cNvPr id="6" name="Content Placeholder 5"/>
          <p:cNvSpPr>
            <a:spLocks noGrp="1"/>
          </p:cNvSpPr>
          <p:nvPr>
            <p:ph idx="1"/>
          </p:nvPr>
        </p:nvSpPr>
        <p:spPr/>
        <p:txBody>
          <a:bodyPr>
            <a:normAutofit fontScale="70000" lnSpcReduction="20000"/>
          </a:bodyPr>
          <a:lstStyle/>
          <a:p>
            <a:pPr>
              <a:buClr>
                <a:schemeClr val="accent1">
                  <a:lumMod val="50000"/>
                </a:schemeClr>
              </a:buClr>
              <a:buFont typeface="Wingdings" pitchFamily="2" charset="2"/>
              <a:buChar char="q"/>
            </a:pPr>
            <a:r>
              <a:rPr lang="en-US" dirty="0" smtClean="0"/>
              <a:t>Who </a:t>
            </a:r>
            <a:r>
              <a:rPr lang="en-US" dirty="0" smtClean="0"/>
              <a:t>doesn't know that oranges are high in vitamin C? Raspberry, however, contains far more vitamin C than oranges.</a:t>
            </a:r>
          </a:p>
          <a:p>
            <a:endParaRPr lang="en-US" dirty="0" smtClean="0"/>
          </a:p>
          <a:p>
            <a:pPr>
              <a:buClr>
                <a:schemeClr val="tx2">
                  <a:lumMod val="50000"/>
                </a:schemeClr>
              </a:buClr>
              <a:buFont typeface="Wingdings" pitchFamily="2" charset="2"/>
              <a:buChar char="q"/>
            </a:pPr>
            <a:r>
              <a:rPr lang="en-US" dirty="0" smtClean="0"/>
              <a:t>In addition, raspberries are an excellent source of dietary fiber, being also low in calories. Fibers play an important role in protecting the digestive tract, fulfilling the function of "sweeps" which helps to expel unwanted residues and substances from the body.</a:t>
            </a:r>
          </a:p>
          <a:p>
            <a:endParaRPr lang="en-US" dirty="0" smtClean="0"/>
          </a:p>
          <a:p>
            <a:pPr>
              <a:buClr>
                <a:schemeClr val="tx2">
                  <a:lumMod val="50000"/>
                </a:schemeClr>
              </a:buClr>
              <a:buFont typeface="Wingdings" pitchFamily="2" charset="2"/>
              <a:buChar char="q"/>
            </a:pPr>
            <a:r>
              <a:rPr lang="en-US" dirty="0" smtClean="0"/>
              <a:t>At the same time, raspberries are rich in potassium, calcium and vitamin A. Who would have thought that these tasty fruits hide so many benefits?</a:t>
            </a:r>
          </a:p>
          <a:p>
            <a:endParaRPr lang="en-US" dirty="0" smtClean="0"/>
          </a:p>
          <a:p>
            <a:pPr>
              <a:buClr>
                <a:schemeClr val="tx2">
                  <a:lumMod val="50000"/>
                </a:schemeClr>
              </a:buClr>
              <a:buFont typeface="Wingdings" pitchFamily="2" charset="2"/>
              <a:buChar char="q"/>
            </a:pPr>
            <a:r>
              <a:rPr lang="en-US" dirty="0" smtClean="0"/>
              <a:t>The earliest writings on the cultivation of raspberries are dated from the year 4 AD.</a:t>
            </a:r>
          </a:p>
          <a:p>
            <a:endParaRPr lang="en-US" dirty="0" smtClean="0"/>
          </a:p>
          <a:p>
            <a:pPr>
              <a:buClr>
                <a:schemeClr val="tx2">
                  <a:lumMod val="50000"/>
                </a:schemeClr>
              </a:buClr>
              <a:buFont typeface="Wingdings" pitchFamily="2" charset="2"/>
              <a:buChar char="q"/>
            </a:pPr>
            <a:r>
              <a:rPr lang="en-US" dirty="0" smtClean="0"/>
              <a:t>As Americans are in love with </a:t>
            </a:r>
            <a:r>
              <a:rPr lang="en-US" dirty="0" smtClean="0"/>
              <a:t>peanuts, </a:t>
            </a:r>
            <a:r>
              <a:rPr lang="en-US" dirty="0" smtClean="0"/>
              <a:t>So do Russians in love with raspberries, which they call </a:t>
            </a:r>
            <a:r>
              <a:rPr lang="en-US" dirty="0" err="1" smtClean="0"/>
              <a:t>malina</a:t>
            </a:r>
            <a:r>
              <a:rPr lang="en-US" dirty="0" smtClean="0"/>
              <a:t> (</a:t>
            </a:r>
            <a:r>
              <a:rPr lang="en-US" dirty="0" err="1" smtClean="0"/>
              <a:t>малина</a:t>
            </a:r>
            <a:r>
              <a:rPr lang="en-US" dirty="0" smtClean="0"/>
              <a:t>). </a:t>
            </a:r>
          </a:p>
          <a:p>
            <a:endParaRPr lang="en-US" dirty="0" smtClean="0"/>
          </a:p>
        </p:txBody>
      </p:sp>
    </p:spTree>
  </p:cSld>
  <p:clrMapOvr>
    <a:masterClrMapping/>
  </p:clrMapOvr>
  <p:transition spd="slow" advTm="10000">
    <p:blinds dir="vert"/>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 calcmode="lin" valueType="num">
                                      <p:cBhvr additive="base">
                                        <p:cTn id="22" dur="2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wedge">
                                      <p:cBhvr>
                                        <p:cTn id="28" dur="2000"/>
                                        <p:tgtEl>
                                          <p:spTgt spid="6">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xit" presetSubtype="16" fill="hold" nodeType="clickEffect">
                                  <p:stCondLst>
                                    <p:cond delay="0"/>
                                  </p:stCondLst>
                                  <p:childTnLst>
                                    <p:animEffect transition="out" filter="diamond(in)">
                                      <p:cBhvr>
                                        <p:cTn id="32" dur="2000"/>
                                        <p:tgtEl>
                                          <p:spTgt spid="6">
                                            <p:txEl>
                                              <p:pRg st="8" end="8"/>
                                            </p:txEl>
                                          </p:spTgt>
                                        </p:tgtEl>
                                      </p:cBhvr>
                                    </p:animEffect>
                                    <p:set>
                                      <p:cBhvr>
                                        <p:cTn id="33" dur="1" fill="hold">
                                          <p:stCondLst>
                                            <p:cond delay="1999"/>
                                          </p:stCondLst>
                                        </p:cTn>
                                        <p:tgtEl>
                                          <p:spTgt spid="6">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000" dirty="0" smtClean="0">
                <a:latin typeface="Algerian" pitchFamily="82" charset="0"/>
              </a:rPr>
              <a:t>5</a:t>
            </a:r>
            <a:r>
              <a:rPr lang="en-US" dirty="0" smtClean="0">
                <a:latin typeface="Algerian" pitchFamily="82" charset="0"/>
              </a:rPr>
              <a:t> more curiosities</a:t>
            </a:r>
            <a:endParaRPr lang="en-US" dirty="0">
              <a:latin typeface="Algerian" pitchFamily="82" charset="0"/>
            </a:endParaRPr>
          </a:p>
        </p:txBody>
      </p:sp>
      <p:sp>
        <p:nvSpPr>
          <p:cNvPr id="3" name="Content Placeholder 2"/>
          <p:cNvSpPr>
            <a:spLocks noGrp="1"/>
          </p:cNvSpPr>
          <p:nvPr>
            <p:ph idx="1"/>
          </p:nvPr>
        </p:nvSpPr>
        <p:spPr/>
        <p:txBody>
          <a:bodyPr>
            <a:normAutofit fontScale="62500" lnSpcReduction="20000"/>
          </a:bodyPr>
          <a:lstStyle/>
          <a:p>
            <a:r>
              <a:rPr lang="en-US" dirty="0" smtClean="0"/>
              <a:t>Who is the world free that produces the largest amount of slag in the world market? Who can be outside Russia ?! I just told you that the Russians are in love with raspberries!</a:t>
            </a:r>
          </a:p>
          <a:p>
            <a:endParaRPr lang="en-US" dirty="0" smtClean="0"/>
          </a:p>
          <a:p>
            <a:r>
              <a:rPr lang="en-US" dirty="0" smtClean="0"/>
              <a:t>Raspberries and leaves from the raspberry plant are used in folk medicine in Russia to treat colds, flu, having properties that help lower the temperature.</a:t>
            </a:r>
          </a:p>
          <a:p>
            <a:endParaRPr lang="en-US" dirty="0" smtClean="0"/>
          </a:p>
          <a:p>
            <a:r>
              <a:rPr lang="en-US" dirty="0" smtClean="0"/>
              <a:t>In Russian folk medicine, dried raspberry fruits are also used for their diaphoretic properties (causing sweating).</a:t>
            </a:r>
          </a:p>
          <a:p>
            <a:endParaRPr lang="en-US" dirty="0" smtClean="0"/>
          </a:p>
          <a:p>
            <a:r>
              <a:rPr lang="en-US" dirty="0" smtClean="0"/>
              <a:t>Raspberry improves the color and condition of the skin, being especially recommended for women. Raspberry seeds contain 22% fat, which is why they are often used, along with fresh raspberry leaves and fruits, in cosmetics.</a:t>
            </a:r>
          </a:p>
          <a:p>
            <a:endParaRPr lang="en-US" dirty="0" smtClean="0"/>
          </a:p>
          <a:p>
            <a:r>
              <a:rPr lang="en-US" dirty="0" smtClean="0"/>
              <a:t>Raspberry is a good friend to those who struggle with the pounds, wanting to lose weight. A 100 grams of raspberries offers only 41 calories. These very tasty berries contain sugars - glucose and fructose - which are necessary for the proper functioning of the brain and cardiovascular system.</a:t>
            </a:r>
          </a:p>
          <a:p>
            <a:endParaRPr lang="en-US" dirty="0"/>
          </a:p>
        </p:txBody>
      </p:sp>
    </p:spTree>
  </p:cSld>
  <p:clrMapOvr>
    <a:masterClrMapping/>
  </p:clrMapOvr>
  <p:transition spd="slow" advTm="10000">
    <p:blinds/>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grpId="0" nodeType="clickEffect">
                                  <p:stCondLst>
                                    <p:cond delay="0"/>
                                  </p:stCondLst>
                                  <p:childTnLst>
                                    <p:animEffect transition="out" filter="strips(downLeft)">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 calcmode="lin" valueType="num">
                                      <p:cBhvr additive="base">
                                        <p:cTn id="3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grpId="0" nodeType="clickEffect">
                                  <p:stCondLst>
                                    <p:cond delay="0"/>
                                  </p:stCondLst>
                                  <p:childTnLst>
                                    <p:animEffect transition="out" filter="dissolve">
                                      <p:cBhvr>
                                        <p:cTn id="39" dur="500"/>
                                        <p:tgtEl>
                                          <p:spTgt spid="3">
                                            <p:txEl>
                                              <p:pRg st="0" end="0"/>
                                            </p:txEl>
                                          </p:spTgt>
                                        </p:tgtEl>
                                      </p:cBhvr>
                                    </p:animEffect>
                                    <p:set>
                                      <p:cBhvr>
                                        <p:cTn id="4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9" presetClass="exit" presetSubtype="0" fill="hold" grpId="0" nodeType="clickEffect">
                                  <p:stCondLst>
                                    <p:cond delay="0"/>
                                  </p:stCondLst>
                                  <p:childTnLst>
                                    <p:animEffect transition="out" filter="dissolve">
                                      <p:cBhvr>
                                        <p:cTn id="44" dur="500"/>
                                        <p:tgtEl>
                                          <p:spTgt spid="3">
                                            <p:txEl>
                                              <p:pRg st="2" end="2"/>
                                            </p:txEl>
                                          </p:spTgt>
                                        </p:tgtEl>
                                      </p:cBhvr>
                                    </p:animEffect>
                                    <p:set>
                                      <p:cBhvr>
                                        <p:cTn id="45"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9" presetClass="exit" presetSubtype="0" fill="hold" grpId="0" nodeType="clickEffect">
                                  <p:stCondLst>
                                    <p:cond delay="0"/>
                                  </p:stCondLst>
                                  <p:childTnLst>
                                    <p:animEffect transition="out" filter="dissolve">
                                      <p:cBhvr>
                                        <p:cTn id="49" dur="500"/>
                                        <p:tgtEl>
                                          <p:spTgt spid="3">
                                            <p:txEl>
                                              <p:pRg st="4" end="4"/>
                                            </p:txEl>
                                          </p:spTgt>
                                        </p:tgtEl>
                                      </p:cBhvr>
                                    </p:animEffect>
                                    <p:set>
                                      <p:cBhvr>
                                        <p:cTn id="5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9" presetClass="exit" presetSubtype="0" fill="hold" grpId="0" nodeType="clickEffect">
                                  <p:stCondLst>
                                    <p:cond delay="0"/>
                                  </p:stCondLst>
                                  <p:childTnLst>
                                    <p:animEffect transition="out" filter="dissolve">
                                      <p:cBhvr>
                                        <p:cTn id="54" dur="500"/>
                                        <p:tgtEl>
                                          <p:spTgt spid="3">
                                            <p:txEl>
                                              <p:pRg st="6" end="6"/>
                                            </p:txEl>
                                          </p:spTgt>
                                        </p:tgtEl>
                                      </p:cBhvr>
                                    </p:animEffect>
                                    <p:set>
                                      <p:cBhvr>
                                        <p:cTn id="55"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9" presetClass="exit" presetSubtype="0" fill="hold" grpId="0" nodeType="clickEffect">
                                  <p:stCondLst>
                                    <p:cond delay="0"/>
                                  </p:stCondLst>
                                  <p:childTnLst>
                                    <p:animEffect transition="out" filter="dissolve">
                                      <p:cBhvr>
                                        <p:cTn id="59" dur="500"/>
                                        <p:tgtEl>
                                          <p:spTgt spid="3">
                                            <p:txEl>
                                              <p:pRg st="8" end="8"/>
                                            </p:txEl>
                                          </p:spTgt>
                                        </p:tgtEl>
                                      </p:cBhvr>
                                    </p:animEffect>
                                    <p:set>
                                      <p:cBhvr>
                                        <p:cTn id="60"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899</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THE  RASPBERRY</vt:lpstr>
      <vt:lpstr>Nutrition facts of 1 cup of raspberry</vt:lpstr>
      <vt:lpstr>The origins of the raspberry</vt:lpstr>
      <vt:lpstr>  The benefits of raspberry consumption</vt:lpstr>
      <vt:lpstr>Raspberry mousse recipe</vt:lpstr>
      <vt:lpstr>             FRESH or FROZEN</vt:lpstr>
      <vt:lpstr>  The benefits of raspberry tea. It strengthens the immune system</vt:lpstr>
      <vt:lpstr>CURIOSITIES</vt:lpstr>
      <vt:lpstr>5 more curiosities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RASPBERRY</dc:title>
  <dc:creator>Windows User</dc:creator>
  <cp:lastModifiedBy>Windows User</cp:lastModifiedBy>
  <cp:revision>14</cp:revision>
  <dcterms:created xsi:type="dcterms:W3CDTF">2019-11-16T16:34:23Z</dcterms:created>
  <dcterms:modified xsi:type="dcterms:W3CDTF">2019-11-19T15:50:53Z</dcterms:modified>
</cp:coreProperties>
</file>